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435" r:id="rId2"/>
    <p:sldId id="406" r:id="rId3"/>
    <p:sldId id="355" r:id="rId4"/>
    <p:sldId id="588" r:id="rId5"/>
    <p:sldId id="345" r:id="rId6"/>
    <p:sldId id="589" r:id="rId7"/>
    <p:sldId id="396" r:id="rId8"/>
    <p:sldId id="590" r:id="rId9"/>
    <p:sldId id="372" r:id="rId10"/>
    <p:sldId id="641" r:id="rId11"/>
    <p:sldId id="642" r:id="rId12"/>
    <p:sldId id="594" r:id="rId13"/>
    <p:sldId id="601" r:id="rId14"/>
    <p:sldId id="643" r:id="rId15"/>
    <p:sldId id="374" r:id="rId16"/>
    <p:sldId id="603" r:id="rId17"/>
    <p:sldId id="626" r:id="rId18"/>
    <p:sldId id="627" r:id="rId19"/>
    <p:sldId id="629" r:id="rId20"/>
    <p:sldId id="630" r:id="rId21"/>
    <p:sldId id="631" r:id="rId22"/>
    <p:sldId id="637" r:id="rId23"/>
    <p:sldId id="638" r:id="rId24"/>
    <p:sldId id="357" r:id="rId25"/>
    <p:sldId id="644" r:id="rId26"/>
    <p:sldId id="602" r:id="rId27"/>
    <p:sldId id="596" r:id="rId28"/>
    <p:sldId id="597" r:id="rId29"/>
    <p:sldId id="598" r:id="rId30"/>
    <p:sldId id="599" r:id="rId31"/>
    <p:sldId id="645" r:id="rId32"/>
    <p:sldId id="593" r:id="rId33"/>
    <p:sldId id="348" r:id="rId34"/>
    <p:sldId id="600" r:id="rId35"/>
    <p:sldId id="609" r:id="rId36"/>
    <p:sldId id="612" r:id="rId37"/>
    <p:sldId id="632" r:id="rId38"/>
    <p:sldId id="606" r:id="rId39"/>
    <p:sldId id="607" r:id="rId40"/>
    <p:sldId id="621" r:id="rId41"/>
    <p:sldId id="622" r:id="rId42"/>
    <p:sldId id="608" r:id="rId43"/>
    <p:sldId id="610" r:id="rId44"/>
    <p:sldId id="623" r:id="rId45"/>
    <p:sldId id="619" r:id="rId46"/>
    <p:sldId id="636" r:id="rId47"/>
    <p:sldId id="614" r:id="rId48"/>
    <p:sldId id="613" r:id="rId49"/>
    <p:sldId id="633" r:id="rId50"/>
    <p:sldId id="634" r:id="rId51"/>
    <p:sldId id="635" r:id="rId52"/>
    <p:sldId id="620" r:id="rId53"/>
    <p:sldId id="616" r:id="rId54"/>
    <p:sldId id="615" r:id="rId55"/>
    <p:sldId id="617" r:id="rId56"/>
    <p:sldId id="408" r:id="rId57"/>
    <p:sldId id="624" r:id="rId58"/>
    <p:sldId id="618" r:id="rId59"/>
    <p:sldId id="625" r:id="rId60"/>
    <p:sldId id="371" r:id="rId61"/>
    <p:sldId id="646" r:id="rId62"/>
    <p:sldId id="647" r:id="rId63"/>
    <p:sldId id="648" r:id="rId64"/>
    <p:sldId id="649" r:id="rId65"/>
    <p:sldId id="650" r:id="rId66"/>
    <p:sldId id="651" r:id="rId67"/>
    <p:sldId id="652" r:id="rId68"/>
    <p:sldId id="640" r:id="rId69"/>
    <p:sldId id="611" r:id="rId70"/>
  </p:sldIdLst>
  <p:sldSz cx="9144000" cy="5143500" type="screen16x9"/>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Section Breaks" id="{95CBA0E4-EF28-49C8-AC20-6749295D2FC1}">
          <p14:sldIdLst>
            <p14:sldId id="435"/>
            <p14:sldId id="406"/>
          </p14:sldIdLst>
        </p14:section>
        <p14:section name="01_Ideal Diagrams" id="{EDFEA3AD-B6F7-F04D-8C4D-53390D90BBFE}">
          <p14:sldIdLst>
            <p14:sldId id="355"/>
            <p14:sldId id="588"/>
            <p14:sldId id="345"/>
            <p14:sldId id="589"/>
            <p14:sldId id="396"/>
            <p14:sldId id="590"/>
            <p14:sldId id="372"/>
            <p14:sldId id="641"/>
            <p14:sldId id="642"/>
            <p14:sldId id="594"/>
            <p14:sldId id="601"/>
            <p14:sldId id="643"/>
            <p14:sldId id="374"/>
            <p14:sldId id="603"/>
            <p14:sldId id="626"/>
            <p14:sldId id="627"/>
            <p14:sldId id="629"/>
            <p14:sldId id="630"/>
            <p14:sldId id="631"/>
            <p14:sldId id="637"/>
            <p14:sldId id="638"/>
            <p14:sldId id="357"/>
            <p14:sldId id="644"/>
            <p14:sldId id="602"/>
            <p14:sldId id="596"/>
            <p14:sldId id="597"/>
            <p14:sldId id="598"/>
            <p14:sldId id="599"/>
            <p14:sldId id="645"/>
            <p14:sldId id="593"/>
            <p14:sldId id="348"/>
            <p14:sldId id="600"/>
            <p14:sldId id="609"/>
            <p14:sldId id="612"/>
            <p14:sldId id="632"/>
            <p14:sldId id="606"/>
            <p14:sldId id="607"/>
            <p14:sldId id="621"/>
            <p14:sldId id="622"/>
            <p14:sldId id="608"/>
            <p14:sldId id="610"/>
            <p14:sldId id="623"/>
            <p14:sldId id="619"/>
            <p14:sldId id="636"/>
            <p14:sldId id="614"/>
            <p14:sldId id="613"/>
            <p14:sldId id="633"/>
            <p14:sldId id="634"/>
            <p14:sldId id="635"/>
            <p14:sldId id="620"/>
            <p14:sldId id="616"/>
            <p14:sldId id="615"/>
            <p14:sldId id="617"/>
            <p14:sldId id="408"/>
            <p14:sldId id="624"/>
            <p14:sldId id="618"/>
            <p14:sldId id="625"/>
            <p14:sldId id="371"/>
            <p14:sldId id="646"/>
            <p14:sldId id="647"/>
            <p14:sldId id="648"/>
            <p14:sldId id="649"/>
            <p14:sldId id="650"/>
            <p14:sldId id="651"/>
            <p14:sldId id="652"/>
            <p14:sldId id="640"/>
            <p14:sldId id="611"/>
          </p14:sldIdLst>
        </p14:section>
        <p14:section name="02_Various Graph Styles" id="{53F7E01D-4813-456E-ADF9-0DAEE67AF52E}">
          <p14:sldIdLst/>
        </p14:section>
        <p14:section name="03_Modern Layouts used Images" id="{1DD2EB2F-560F-45D2-BC50-C93DB2795C5E}">
          <p14:sldIdLst/>
        </p14:section>
        <p14:section name="Default Section" id="{D6A6C6D1-13AB-415F-8B7E-336C468ED5BB}">
          <p14:sldIdLst/>
        </p14:section>
      </p14:sectionLst>
    </p:ext>
    <p:ext uri="{EFAFB233-063F-42B5-8137-9DF3F51BA10A}">
      <p15:sldGuideLst xmlns:p15="http://schemas.microsoft.com/office/powerpoint/2012/main">
        <p15:guide id="1" orient="horz" pos="555">
          <p15:clr>
            <a:srgbClr val="A4A3A4"/>
          </p15:clr>
        </p15:guide>
        <p15:guide id="2" orient="horz" pos="210">
          <p15:clr>
            <a:srgbClr val="A4A3A4"/>
          </p15:clr>
        </p15:guide>
        <p15:guide id="3" orient="horz" pos="3003">
          <p15:clr>
            <a:srgbClr val="A4A3A4"/>
          </p15:clr>
        </p15:guide>
        <p15:guide id="4" orient="horz" pos="3071">
          <p15:clr>
            <a:srgbClr val="A4A3A4"/>
          </p15:clr>
        </p15:guide>
        <p15:guide id="5" orient="horz" pos="923">
          <p15:clr>
            <a:srgbClr val="A4A3A4"/>
          </p15:clr>
        </p15:guide>
        <p15:guide id="6" orient="horz" pos="1439">
          <p15:clr>
            <a:srgbClr val="A4A3A4"/>
          </p15:clr>
        </p15:guide>
        <p15:guide id="7" orient="horz" pos="1891">
          <p15:clr>
            <a:srgbClr val="A4A3A4"/>
          </p15:clr>
        </p15:guide>
        <p15:guide id="8" pos="453">
          <p15:clr>
            <a:srgbClr val="A4A3A4"/>
          </p15:clr>
        </p15:guide>
        <p15:guide id="9" pos="3648">
          <p15:clr>
            <a:srgbClr val="A4A3A4"/>
          </p15:clr>
        </p15:guide>
        <p15:guide id="10" pos="2813">
          <p15:clr>
            <a:srgbClr val="A4A3A4"/>
          </p15:clr>
        </p15:guide>
        <p15:guide id="11" pos="5307" userDrawn="1">
          <p15:clr>
            <a:srgbClr val="A4A3A4"/>
          </p15:clr>
        </p15:guide>
        <p15:guide id="12" pos="4195" userDrawn="1">
          <p15:clr>
            <a:srgbClr val="A4A3A4"/>
          </p15:clr>
        </p15:guide>
        <p15:guide id="13" pos="2111">
          <p15:clr>
            <a:srgbClr val="A4A3A4"/>
          </p15:clr>
        </p15:guide>
        <p15:guide id="14" pos="2947">
          <p15:clr>
            <a:srgbClr val="A4A3A4"/>
          </p15:clr>
        </p15:guide>
        <p15:guide id="15" pos="1975">
          <p15:clr>
            <a:srgbClr val="A4A3A4"/>
          </p15:clr>
        </p15:guide>
        <p15:guide id="16" pos="1701">
          <p15:clr>
            <a:srgbClr val="A4A3A4"/>
          </p15:clr>
        </p15:guide>
        <p15:guide id="17" pos="1565">
          <p15:clr>
            <a:srgbClr val="A4A3A4"/>
          </p15:clr>
        </p15:guide>
        <p15:guide id="18" pos="3780">
          <p15:clr>
            <a:srgbClr val="A4A3A4"/>
          </p15:clr>
        </p15:guide>
        <p15:guide id="19" pos="40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D9D9"/>
    <a:srgbClr val="FF5050"/>
    <a:srgbClr val="FFFFFF"/>
    <a:srgbClr val="000000"/>
    <a:srgbClr val="2F3540"/>
    <a:srgbClr val="4AB38B"/>
    <a:srgbClr val="378668"/>
    <a:srgbClr val="59595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6" autoAdjust="0"/>
    <p:restoredTop sz="99885" autoAdjust="0"/>
  </p:normalViewPr>
  <p:slideViewPr>
    <p:cSldViewPr snapToGrid="0">
      <p:cViewPr varScale="1">
        <p:scale>
          <a:sx n="143" d="100"/>
          <a:sy n="143" d="100"/>
        </p:scale>
        <p:origin x="930" y="126"/>
      </p:cViewPr>
      <p:guideLst>
        <p:guide orient="horz" pos="555"/>
        <p:guide orient="horz" pos="210"/>
        <p:guide orient="horz" pos="3003"/>
        <p:guide orient="horz" pos="3071"/>
        <p:guide orient="horz" pos="923"/>
        <p:guide orient="horz" pos="1439"/>
        <p:guide orient="horz" pos="1891"/>
        <p:guide pos="453"/>
        <p:guide pos="3648"/>
        <p:guide pos="2813"/>
        <p:guide pos="5307"/>
        <p:guide pos="4195"/>
        <p:guide pos="2111"/>
        <p:guide pos="2947"/>
        <p:guide pos="1975"/>
        <p:guide pos="1701"/>
        <p:guide pos="1565"/>
        <p:guide pos="3780"/>
        <p:guide pos="4059"/>
      </p:guideLst>
    </p:cSldViewPr>
  </p:slideViewPr>
  <p:notesTextViewPr>
    <p:cViewPr>
      <p:scale>
        <a:sx n="1" d="1"/>
        <a:sy n="1" d="1"/>
      </p:scale>
      <p:origin x="0" y="0"/>
    </p:cViewPr>
  </p:notesTextViewPr>
  <p:sorterViewPr>
    <p:cViewPr>
      <p:scale>
        <a:sx n="110" d="100"/>
        <a:sy n="110" d="100"/>
      </p:scale>
      <p:origin x="0" y="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1A2F87-41F4-49F0-BD85-430F0A96A02C}" type="datetimeFigureOut">
              <a:rPr lang="ko-KR" altLang="en-US" smtClean="0"/>
              <a:pPr/>
              <a:t>2025-02-19</a:t>
            </a:fld>
            <a:endParaRPr lang="ko-KR" altLang="en-US" dirty="0"/>
          </a:p>
        </p:txBody>
      </p:sp>
      <p:sp>
        <p:nvSpPr>
          <p:cNvPr id="4" name="슬라이드 이미지 개체 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5AEFA80-48A7-4BD3-B367-5EDB64E685F2}" type="slidenum">
              <a:rPr lang="ko-KR" altLang="en-US" smtClean="0"/>
              <a:pPr/>
              <a:t>‹N°›</a:t>
            </a:fld>
            <a:endParaRPr lang="ko-KR" altLang="en-US" dirty="0"/>
          </a:p>
        </p:txBody>
      </p:sp>
    </p:spTree>
    <p:extLst>
      <p:ext uri="{BB962C8B-B14F-4D97-AF65-F5344CB8AC3E}">
        <p14:creationId xmlns:p14="http://schemas.microsoft.com/office/powerpoint/2010/main" val="391686512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a:t>
            </a:fld>
            <a:endParaRPr lang="ko-KR" altLang="en-US" dirty="0"/>
          </a:p>
        </p:txBody>
      </p:sp>
    </p:spTree>
    <p:extLst>
      <p:ext uri="{BB962C8B-B14F-4D97-AF65-F5344CB8AC3E}">
        <p14:creationId xmlns:p14="http://schemas.microsoft.com/office/powerpoint/2010/main" val="310724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10</a:t>
            </a:fld>
            <a:endParaRPr lang="ko-KR" altLang="en-US" dirty="0"/>
          </a:p>
        </p:txBody>
      </p:sp>
    </p:spTree>
    <p:extLst>
      <p:ext uri="{BB962C8B-B14F-4D97-AF65-F5344CB8AC3E}">
        <p14:creationId xmlns:p14="http://schemas.microsoft.com/office/powerpoint/2010/main" val="35017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11</a:t>
            </a:fld>
            <a:endParaRPr lang="ko-KR" altLang="en-US" dirty="0"/>
          </a:p>
        </p:txBody>
      </p:sp>
    </p:spTree>
    <p:extLst>
      <p:ext uri="{BB962C8B-B14F-4D97-AF65-F5344CB8AC3E}">
        <p14:creationId xmlns:p14="http://schemas.microsoft.com/office/powerpoint/2010/main" val="130185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12</a:t>
            </a:fld>
            <a:endParaRPr lang="ko-KR" altLang="en-US" dirty="0"/>
          </a:p>
        </p:txBody>
      </p:sp>
    </p:spTree>
    <p:extLst>
      <p:ext uri="{BB962C8B-B14F-4D97-AF65-F5344CB8AC3E}">
        <p14:creationId xmlns:p14="http://schemas.microsoft.com/office/powerpoint/2010/main" val="207760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13</a:t>
            </a:fld>
            <a:endParaRPr lang="ko-KR" altLang="en-US" dirty="0"/>
          </a:p>
        </p:txBody>
      </p:sp>
    </p:spTree>
    <p:extLst>
      <p:ext uri="{BB962C8B-B14F-4D97-AF65-F5344CB8AC3E}">
        <p14:creationId xmlns:p14="http://schemas.microsoft.com/office/powerpoint/2010/main" val="369369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15</a:t>
            </a:fld>
            <a:endParaRPr lang="ko-KR" altLang="en-US" dirty="0"/>
          </a:p>
        </p:txBody>
      </p:sp>
    </p:spTree>
    <p:extLst>
      <p:ext uri="{BB962C8B-B14F-4D97-AF65-F5344CB8AC3E}">
        <p14:creationId xmlns:p14="http://schemas.microsoft.com/office/powerpoint/2010/main" val="269111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16</a:t>
            </a:fld>
            <a:endParaRPr lang="ko-KR" altLang="en-US" dirty="0"/>
          </a:p>
        </p:txBody>
      </p:sp>
    </p:spTree>
    <p:extLst>
      <p:ext uri="{BB962C8B-B14F-4D97-AF65-F5344CB8AC3E}">
        <p14:creationId xmlns:p14="http://schemas.microsoft.com/office/powerpoint/2010/main" val="418752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17</a:t>
            </a:fld>
            <a:endParaRPr lang="ko-KR" altLang="en-US" dirty="0"/>
          </a:p>
        </p:txBody>
      </p:sp>
    </p:spTree>
    <p:extLst>
      <p:ext uri="{BB962C8B-B14F-4D97-AF65-F5344CB8AC3E}">
        <p14:creationId xmlns:p14="http://schemas.microsoft.com/office/powerpoint/2010/main" val="258559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18</a:t>
            </a:fld>
            <a:endParaRPr lang="ko-KR" altLang="en-US" dirty="0"/>
          </a:p>
        </p:txBody>
      </p:sp>
    </p:spTree>
    <p:extLst>
      <p:ext uri="{BB962C8B-B14F-4D97-AF65-F5344CB8AC3E}">
        <p14:creationId xmlns:p14="http://schemas.microsoft.com/office/powerpoint/2010/main" val="886103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19</a:t>
            </a:fld>
            <a:endParaRPr lang="ko-KR" altLang="en-US" dirty="0"/>
          </a:p>
        </p:txBody>
      </p:sp>
    </p:spTree>
    <p:extLst>
      <p:ext uri="{BB962C8B-B14F-4D97-AF65-F5344CB8AC3E}">
        <p14:creationId xmlns:p14="http://schemas.microsoft.com/office/powerpoint/2010/main" val="2748093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20</a:t>
            </a:fld>
            <a:endParaRPr lang="ko-KR" altLang="en-US" dirty="0"/>
          </a:p>
        </p:txBody>
      </p:sp>
    </p:spTree>
    <p:extLst>
      <p:ext uri="{BB962C8B-B14F-4D97-AF65-F5344CB8AC3E}">
        <p14:creationId xmlns:p14="http://schemas.microsoft.com/office/powerpoint/2010/main" val="358298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a:t>
            </a:fld>
            <a:endParaRPr lang="ko-KR" altLang="en-US" dirty="0"/>
          </a:p>
        </p:txBody>
      </p:sp>
    </p:spTree>
    <p:extLst>
      <p:ext uri="{BB962C8B-B14F-4D97-AF65-F5344CB8AC3E}">
        <p14:creationId xmlns:p14="http://schemas.microsoft.com/office/powerpoint/2010/main" val="2059731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21</a:t>
            </a:fld>
            <a:endParaRPr lang="ko-KR" altLang="en-US" dirty="0"/>
          </a:p>
        </p:txBody>
      </p:sp>
    </p:spTree>
    <p:extLst>
      <p:ext uri="{BB962C8B-B14F-4D97-AF65-F5344CB8AC3E}">
        <p14:creationId xmlns:p14="http://schemas.microsoft.com/office/powerpoint/2010/main" val="32265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22</a:t>
            </a:fld>
            <a:endParaRPr lang="ko-KR" altLang="en-US" dirty="0"/>
          </a:p>
        </p:txBody>
      </p:sp>
    </p:spTree>
    <p:extLst>
      <p:ext uri="{BB962C8B-B14F-4D97-AF65-F5344CB8AC3E}">
        <p14:creationId xmlns:p14="http://schemas.microsoft.com/office/powerpoint/2010/main" val="2951262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23</a:t>
            </a:fld>
            <a:endParaRPr lang="ko-KR" altLang="en-US" dirty="0"/>
          </a:p>
        </p:txBody>
      </p:sp>
    </p:spTree>
    <p:extLst>
      <p:ext uri="{BB962C8B-B14F-4D97-AF65-F5344CB8AC3E}">
        <p14:creationId xmlns:p14="http://schemas.microsoft.com/office/powerpoint/2010/main" val="239965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24</a:t>
            </a:fld>
            <a:endParaRPr lang="ko-KR" altLang="en-US" dirty="0"/>
          </a:p>
        </p:txBody>
      </p:sp>
    </p:spTree>
    <p:extLst>
      <p:ext uri="{BB962C8B-B14F-4D97-AF65-F5344CB8AC3E}">
        <p14:creationId xmlns:p14="http://schemas.microsoft.com/office/powerpoint/2010/main" val="3317048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26</a:t>
            </a:fld>
            <a:endParaRPr lang="ko-KR" altLang="en-US" dirty="0"/>
          </a:p>
        </p:txBody>
      </p:sp>
    </p:spTree>
    <p:extLst>
      <p:ext uri="{BB962C8B-B14F-4D97-AF65-F5344CB8AC3E}">
        <p14:creationId xmlns:p14="http://schemas.microsoft.com/office/powerpoint/2010/main" val="372493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27</a:t>
            </a:fld>
            <a:endParaRPr lang="ko-KR" altLang="en-US" dirty="0"/>
          </a:p>
        </p:txBody>
      </p:sp>
    </p:spTree>
    <p:extLst>
      <p:ext uri="{BB962C8B-B14F-4D97-AF65-F5344CB8AC3E}">
        <p14:creationId xmlns:p14="http://schemas.microsoft.com/office/powerpoint/2010/main" val="2197474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28</a:t>
            </a:fld>
            <a:endParaRPr lang="ko-KR" altLang="en-US" dirty="0"/>
          </a:p>
        </p:txBody>
      </p:sp>
    </p:spTree>
    <p:extLst>
      <p:ext uri="{BB962C8B-B14F-4D97-AF65-F5344CB8AC3E}">
        <p14:creationId xmlns:p14="http://schemas.microsoft.com/office/powerpoint/2010/main" val="4152083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29</a:t>
            </a:fld>
            <a:endParaRPr lang="ko-KR" altLang="en-US" dirty="0"/>
          </a:p>
        </p:txBody>
      </p:sp>
    </p:spTree>
    <p:extLst>
      <p:ext uri="{BB962C8B-B14F-4D97-AF65-F5344CB8AC3E}">
        <p14:creationId xmlns:p14="http://schemas.microsoft.com/office/powerpoint/2010/main" val="3713246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30</a:t>
            </a:fld>
            <a:endParaRPr lang="ko-KR" altLang="en-US" dirty="0"/>
          </a:p>
        </p:txBody>
      </p:sp>
    </p:spTree>
    <p:extLst>
      <p:ext uri="{BB962C8B-B14F-4D97-AF65-F5344CB8AC3E}">
        <p14:creationId xmlns:p14="http://schemas.microsoft.com/office/powerpoint/2010/main" val="1596141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32</a:t>
            </a:fld>
            <a:endParaRPr lang="ko-KR" altLang="en-US" dirty="0"/>
          </a:p>
        </p:txBody>
      </p:sp>
    </p:spTree>
    <p:extLst>
      <p:ext uri="{BB962C8B-B14F-4D97-AF65-F5344CB8AC3E}">
        <p14:creationId xmlns:p14="http://schemas.microsoft.com/office/powerpoint/2010/main" val="112278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a:t>
            </a:fld>
            <a:endParaRPr lang="ko-KR" altLang="en-US" dirty="0"/>
          </a:p>
        </p:txBody>
      </p:sp>
    </p:spTree>
    <p:extLst>
      <p:ext uri="{BB962C8B-B14F-4D97-AF65-F5344CB8AC3E}">
        <p14:creationId xmlns:p14="http://schemas.microsoft.com/office/powerpoint/2010/main" val="1013493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33</a:t>
            </a:fld>
            <a:endParaRPr lang="ko-KR" altLang="en-US" dirty="0"/>
          </a:p>
        </p:txBody>
      </p:sp>
    </p:spTree>
    <p:extLst>
      <p:ext uri="{BB962C8B-B14F-4D97-AF65-F5344CB8AC3E}">
        <p14:creationId xmlns:p14="http://schemas.microsoft.com/office/powerpoint/2010/main" val="2907950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34</a:t>
            </a:fld>
            <a:endParaRPr lang="ko-KR" altLang="en-US" dirty="0"/>
          </a:p>
        </p:txBody>
      </p:sp>
    </p:spTree>
    <p:extLst>
      <p:ext uri="{BB962C8B-B14F-4D97-AF65-F5344CB8AC3E}">
        <p14:creationId xmlns:p14="http://schemas.microsoft.com/office/powerpoint/2010/main" val="648740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35</a:t>
            </a:fld>
            <a:endParaRPr lang="ko-KR" altLang="en-US" dirty="0"/>
          </a:p>
        </p:txBody>
      </p:sp>
    </p:spTree>
    <p:extLst>
      <p:ext uri="{BB962C8B-B14F-4D97-AF65-F5344CB8AC3E}">
        <p14:creationId xmlns:p14="http://schemas.microsoft.com/office/powerpoint/2010/main" val="136854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36</a:t>
            </a:fld>
            <a:endParaRPr lang="ko-KR" altLang="en-US" dirty="0"/>
          </a:p>
        </p:txBody>
      </p:sp>
    </p:spTree>
    <p:extLst>
      <p:ext uri="{BB962C8B-B14F-4D97-AF65-F5344CB8AC3E}">
        <p14:creationId xmlns:p14="http://schemas.microsoft.com/office/powerpoint/2010/main" val="458117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37</a:t>
            </a:fld>
            <a:endParaRPr lang="ko-KR" altLang="en-US" dirty="0"/>
          </a:p>
        </p:txBody>
      </p:sp>
    </p:spTree>
    <p:extLst>
      <p:ext uri="{BB962C8B-B14F-4D97-AF65-F5344CB8AC3E}">
        <p14:creationId xmlns:p14="http://schemas.microsoft.com/office/powerpoint/2010/main" val="3247516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38</a:t>
            </a:fld>
            <a:endParaRPr lang="ko-KR" altLang="en-US" dirty="0"/>
          </a:p>
        </p:txBody>
      </p:sp>
    </p:spTree>
    <p:extLst>
      <p:ext uri="{BB962C8B-B14F-4D97-AF65-F5344CB8AC3E}">
        <p14:creationId xmlns:p14="http://schemas.microsoft.com/office/powerpoint/2010/main" val="1666793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39</a:t>
            </a:fld>
            <a:endParaRPr lang="ko-KR" altLang="en-US" dirty="0"/>
          </a:p>
        </p:txBody>
      </p:sp>
    </p:spTree>
    <p:extLst>
      <p:ext uri="{BB962C8B-B14F-4D97-AF65-F5344CB8AC3E}">
        <p14:creationId xmlns:p14="http://schemas.microsoft.com/office/powerpoint/2010/main" val="1144259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40</a:t>
            </a:fld>
            <a:endParaRPr lang="ko-KR" altLang="en-US" dirty="0"/>
          </a:p>
        </p:txBody>
      </p:sp>
    </p:spTree>
    <p:extLst>
      <p:ext uri="{BB962C8B-B14F-4D97-AF65-F5344CB8AC3E}">
        <p14:creationId xmlns:p14="http://schemas.microsoft.com/office/powerpoint/2010/main" val="289071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41</a:t>
            </a:fld>
            <a:endParaRPr lang="ko-KR" altLang="en-US" dirty="0"/>
          </a:p>
        </p:txBody>
      </p:sp>
    </p:spTree>
    <p:extLst>
      <p:ext uri="{BB962C8B-B14F-4D97-AF65-F5344CB8AC3E}">
        <p14:creationId xmlns:p14="http://schemas.microsoft.com/office/powerpoint/2010/main" val="3750126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42</a:t>
            </a:fld>
            <a:endParaRPr lang="ko-KR" altLang="en-US" dirty="0"/>
          </a:p>
        </p:txBody>
      </p:sp>
    </p:spTree>
    <p:extLst>
      <p:ext uri="{BB962C8B-B14F-4D97-AF65-F5344CB8AC3E}">
        <p14:creationId xmlns:p14="http://schemas.microsoft.com/office/powerpoint/2010/main" val="300719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a:t>
            </a:fld>
            <a:endParaRPr lang="ko-KR" altLang="en-US" dirty="0"/>
          </a:p>
        </p:txBody>
      </p:sp>
    </p:spTree>
    <p:extLst>
      <p:ext uri="{BB962C8B-B14F-4D97-AF65-F5344CB8AC3E}">
        <p14:creationId xmlns:p14="http://schemas.microsoft.com/office/powerpoint/2010/main" val="3967949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43</a:t>
            </a:fld>
            <a:endParaRPr lang="ko-KR" altLang="en-US" dirty="0"/>
          </a:p>
        </p:txBody>
      </p:sp>
    </p:spTree>
    <p:extLst>
      <p:ext uri="{BB962C8B-B14F-4D97-AF65-F5344CB8AC3E}">
        <p14:creationId xmlns:p14="http://schemas.microsoft.com/office/powerpoint/2010/main" val="4062119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44</a:t>
            </a:fld>
            <a:endParaRPr lang="ko-KR" altLang="en-US" dirty="0"/>
          </a:p>
        </p:txBody>
      </p:sp>
    </p:spTree>
    <p:extLst>
      <p:ext uri="{BB962C8B-B14F-4D97-AF65-F5344CB8AC3E}">
        <p14:creationId xmlns:p14="http://schemas.microsoft.com/office/powerpoint/2010/main" val="3550067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45</a:t>
            </a:fld>
            <a:endParaRPr lang="ko-KR" altLang="en-US" dirty="0"/>
          </a:p>
        </p:txBody>
      </p:sp>
    </p:spTree>
    <p:extLst>
      <p:ext uri="{BB962C8B-B14F-4D97-AF65-F5344CB8AC3E}">
        <p14:creationId xmlns:p14="http://schemas.microsoft.com/office/powerpoint/2010/main" val="1160468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46</a:t>
            </a:fld>
            <a:endParaRPr lang="ko-KR" altLang="en-US" dirty="0"/>
          </a:p>
        </p:txBody>
      </p:sp>
    </p:spTree>
    <p:extLst>
      <p:ext uri="{BB962C8B-B14F-4D97-AF65-F5344CB8AC3E}">
        <p14:creationId xmlns:p14="http://schemas.microsoft.com/office/powerpoint/2010/main" val="843888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47</a:t>
            </a:fld>
            <a:endParaRPr lang="ko-KR" altLang="en-US" dirty="0"/>
          </a:p>
        </p:txBody>
      </p:sp>
    </p:spTree>
    <p:extLst>
      <p:ext uri="{BB962C8B-B14F-4D97-AF65-F5344CB8AC3E}">
        <p14:creationId xmlns:p14="http://schemas.microsoft.com/office/powerpoint/2010/main" val="2445237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48</a:t>
            </a:fld>
            <a:endParaRPr lang="ko-KR" altLang="en-US" dirty="0"/>
          </a:p>
        </p:txBody>
      </p:sp>
    </p:spTree>
    <p:extLst>
      <p:ext uri="{BB962C8B-B14F-4D97-AF65-F5344CB8AC3E}">
        <p14:creationId xmlns:p14="http://schemas.microsoft.com/office/powerpoint/2010/main" val="1061882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49</a:t>
            </a:fld>
            <a:endParaRPr lang="ko-KR" altLang="en-US" dirty="0"/>
          </a:p>
        </p:txBody>
      </p:sp>
    </p:spTree>
    <p:extLst>
      <p:ext uri="{BB962C8B-B14F-4D97-AF65-F5344CB8AC3E}">
        <p14:creationId xmlns:p14="http://schemas.microsoft.com/office/powerpoint/2010/main" val="4277336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50</a:t>
            </a:fld>
            <a:endParaRPr lang="ko-KR" altLang="en-US" dirty="0"/>
          </a:p>
        </p:txBody>
      </p:sp>
    </p:spTree>
    <p:extLst>
      <p:ext uri="{BB962C8B-B14F-4D97-AF65-F5344CB8AC3E}">
        <p14:creationId xmlns:p14="http://schemas.microsoft.com/office/powerpoint/2010/main" val="2885556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51</a:t>
            </a:fld>
            <a:endParaRPr lang="ko-KR" altLang="en-US" dirty="0"/>
          </a:p>
        </p:txBody>
      </p:sp>
    </p:spTree>
    <p:extLst>
      <p:ext uri="{BB962C8B-B14F-4D97-AF65-F5344CB8AC3E}">
        <p14:creationId xmlns:p14="http://schemas.microsoft.com/office/powerpoint/2010/main" val="291775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52</a:t>
            </a:fld>
            <a:endParaRPr lang="ko-KR" altLang="en-US" dirty="0"/>
          </a:p>
        </p:txBody>
      </p:sp>
    </p:spTree>
    <p:extLst>
      <p:ext uri="{BB962C8B-B14F-4D97-AF65-F5344CB8AC3E}">
        <p14:creationId xmlns:p14="http://schemas.microsoft.com/office/powerpoint/2010/main" val="121784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a:t>
            </a:fld>
            <a:endParaRPr lang="ko-KR" altLang="en-US" dirty="0"/>
          </a:p>
        </p:txBody>
      </p:sp>
    </p:spTree>
    <p:extLst>
      <p:ext uri="{BB962C8B-B14F-4D97-AF65-F5344CB8AC3E}">
        <p14:creationId xmlns:p14="http://schemas.microsoft.com/office/powerpoint/2010/main" val="1484542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53</a:t>
            </a:fld>
            <a:endParaRPr lang="ko-KR" altLang="en-US" dirty="0"/>
          </a:p>
        </p:txBody>
      </p:sp>
    </p:spTree>
    <p:extLst>
      <p:ext uri="{BB962C8B-B14F-4D97-AF65-F5344CB8AC3E}">
        <p14:creationId xmlns:p14="http://schemas.microsoft.com/office/powerpoint/2010/main" val="1998140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54</a:t>
            </a:fld>
            <a:endParaRPr lang="ko-KR" altLang="en-US" dirty="0"/>
          </a:p>
        </p:txBody>
      </p:sp>
    </p:spTree>
    <p:extLst>
      <p:ext uri="{BB962C8B-B14F-4D97-AF65-F5344CB8AC3E}">
        <p14:creationId xmlns:p14="http://schemas.microsoft.com/office/powerpoint/2010/main" val="1742055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55</a:t>
            </a:fld>
            <a:endParaRPr lang="ko-KR" altLang="en-US" dirty="0"/>
          </a:p>
        </p:txBody>
      </p:sp>
    </p:spTree>
    <p:extLst>
      <p:ext uri="{BB962C8B-B14F-4D97-AF65-F5344CB8AC3E}">
        <p14:creationId xmlns:p14="http://schemas.microsoft.com/office/powerpoint/2010/main" val="311311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56</a:t>
            </a:fld>
            <a:endParaRPr lang="ko-KR" altLang="en-US" dirty="0"/>
          </a:p>
        </p:txBody>
      </p:sp>
    </p:spTree>
    <p:extLst>
      <p:ext uri="{BB962C8B-B14F-4D97-AF65-F5344CB8AC3E}">
        <p14:creationId xmlns:p14="http://schemas.microsoft.com/office/powerpoint/2010/main" val="3686701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57</a:t>
            </a:fld>
            <a:endParaRPr lang="ko-KR" altLang="en-US" dirty="0"/>
          </a:p>
        </p:txBody>
      </p:sp>
    </p:spTree>
    <p:extLst>
      <p:ext uri="{BB962C8B-B14F-4D97-AF65-F5344CB8AC3E}">
        <p14:creationId xmlns:p14="http://schemas.microsoft.com/office/powerpoint/2010/main" val="20584445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58</a:t>
            </a:fld>
            <a:endParaRPr lang="ko-KR" altLang="en-US" dirty="0"/>
          </a:p>
        </p:txBody>
      </p:sp>
    </p:spTree>
    <p:extLst>
      <p:ext uri="{BB962C8B-B14F-4D97-AF65-F5344CB8AC3E}">
        <p14:creationId xmlns:p14="http://schemas.microsoft.com/office/powerpoint/2010/main" val="1295336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59</a:t>
            </a:fld>
            <a:endParaRPr lang="ko-KR" altLang="en-US" dirty="0"/>
          </a:p>
        </p:txBody>
      </p:sp>
    </p:spTree>
    <p:extLst>
      <p:ext uri="{BB962C8B-B14F-4D97-AF65-F5344CB8AC3E}">
        <p14:creationId xmlns:p14="http://schemas.microsoft.com/office/powerpoint/2010/main" val="2916933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61</a:t>
            </a:fld>
            <a:endParaRPr lang="ko-KR" altLang="en-US" dirty="0"/>
          </a:p>
        </p:txBody>
      </p:sp>
    </p:spTree>
    <p:extLst>
      <p:ext uri="{BB962C8B-B14F-4D97-AF65-F5344CB8AC3E}">
        <p14:creationId xmlns:p14="http://schemas.microsoft.com/office/powerpoint/2010/main" val="725801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62</a:t>
            </a:fld>
            <a:endParaRPr lang="ko-KR" altLang="en-US" dirty="0"/>
          </a:p>
        </p:txBody>
      </p:sp>
    </p:spTree>
    <p:extLst>
      <p:ext uri="{BB962C8B-B14F-4D97-AF65-F5344CB8AC3E}">
        <p14:creationId xmlns:p14="http://schemas.microsoft.com/office/powerpoint/2010/main" val="29218306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63</a:t>
            </a:fld>
            <a:endParaRPr lang="ko-KR" altLang="en-US" dirty="0"/>
          </a:p>
        </p:txBody>
      </p:sp>
    </p:spTree>
    <p:extLst>
      <p:ext uri="{BB962C8B-B14F-4D97-AF65-F5344CB8AC3E}">
        <p14:creationId xmlns:p14="http://schemas.microsoft.com/office/powerpoint/2010/main" val="121772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a:t>
            </a:fld>
            <a:endParaRPr lang="ko-KR" altLang="en-US" dirty="0"/>
          </a:p>
        </p:txBody>
      </p:sp>
    </p:spTree>
    <p:extLst>
      <p:ext uri="{BB962C8B-B14F-4D97-AF65-F5344CB8AC3E}">
        <p14:creationId xmlns:p14="http://schemas.microsoft.com/office/powerpoint/2010/main" val="1484507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64</a:t>
            </a:fld>
            <a:endParaRPr lang="ko-KR" altLang="en-US" dirty="0"/>
          </a:p>
        </p:txBody>
      </p:sp>
    </p:spTree>
    <p:extLst>
      <p:ext uri="{BB962C8B-B14F-4D97-AF65-F5344CB8AC3E}">
        <p14:creationId xmlns:p14="http://schemas.microsoft.com/office/powerpoint/2010/main" val="3146581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65</a:t>
            </a:fld>
            <a:endParaRPr lang="ko-KR" altLang="en-US" dirty="0"/>
          </a:p>
        </p:txBody>
      </p:sp>
    </p:spTree>
    <p:extLst>
      <p:ext uri="{BB962C8B-B14F-4D97-AF65-F5344CB8AC3E}">
        <p14:creationId xmlns:p14="http://schemas.microsoft.com/office/powerpoint/2010/main" val="3336369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66</a:t>
            </a:fld>
            <a:endParaRPr lang="ko-KR" altLang="en-US" dirty="0"/>
          </a:p>
        </p:txBody>
      </p:sp>
    </p:spTree>
    <p:extLst>
      <p:ext uri="{BB962C8B-B14F-4D97-AF65-F5344CB8AC3E}">
        <p14:creationId xmlns:p14="http://schemas.microsoft.com/office/powerpoint/2010/main" val="1190676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67</a:t>
            </a:fld>
            <a:endParaRPr lang="ko-KR" altLang="en-US" dirty="0"/>
          </a:p>
        </p:txBody>
      </p:sp>
    </p:spTree>
    <p:extLst>
      <p:ext uri="{BB962C8B-B14F-4D97-AF65-F5344CB8AC3E}">
        <p14:creationId xmlns:p14="http://schemas.microsoft.com/office/powerpoint/2010/main" val="3428583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68</a:t>
            </a:fld>
            <a:endParaRPr lang="ko-KR" altLang="en-US" dirty="0"/>
          </a:p>
        </p:txBody>
      </p:sp>
    </p:spTree>
    <p:extLst>
      <p:ext uri="{BB962C8B-B14F-4D97-AF65-F5344CB8AC3E}">
        <p14:creationId xmlns:p14="http://schemas.microsoft.com/office/powerpoint/2010/main" val="19433899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69</a:t>
            </a:fld>
            <a:endParaRPr lang="ko-KR" altLang="en-US" dirty="0"/>
          </a:p>
        </p:txBody>
      </p:sp>
    </p:spTree>
    <p:extLst>
      <p:ext uri="{BB962C8B-B14F-4D97-AF65-F5344CB8AC3E}">
        <p14:creationId xmlns:p14="http://schemas.microsoft.com/office/powerpoint/2010/main" val="53268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7</a:t>
            </a:fld>
            <a:endParaRPr lang="ko-KR" altLang="en-US" dirty="0"/>
          </a:p>
        </p:txBody>
      </p:sp>
    </p:spTree>
    <p:extLst>
      <p:ext uri="{BB962C8B-B14F-4D97-AF65-F5344CB8AC3E}">
        <p14:creationId xmlns:p14="http://schemas.microsoft.com/office/powerpoint/2010/main" val="311191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8</a:t>
            </a:fld>
            <a:endParaRPr lang="ko-KR" altLang="en-US" dirty="0"/>
          </a:p>
        </p:txBody>
      </p:sp>
    </p:spTree>
    <p:extLst>
      <p:ext uri="{BB962C8B-B14F-4D97-AF65-F5344CB8AC3E}">
        <p14:creationId xmlns:p14="http://schemas.microsoft.com/office/powerpoint/2010/main" val="237020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AEFA80-48A7-4BD3-B367-5EDB64E685F2}" type="slidenum">
              <a:rPr lang="ko-KR" altLang="en-US" smtClean="0"/>
              <a:pPr/>
              <a:t>9</a:t>
            </a:fld>
            <a:endParaRPr lang="ko-KR" altLang="en-US" dirty="0"/>
          </a:p>
        </p:txBody>
      </p:sp>
    </p:spTree>
    <p:extLst>
      <p:ext uri="{BB962C8B-B14F-4D97-AF65-F5344CB8AC3E}">
        <p14:creationId xmlns:p14="http://schemas.microsoft.com/office/powerpoint/2010/main" val="249383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350329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with Text_Lef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텍스트 개체 틀 4"/>
          <p:cNvSpPr>
            <a:spLocks noGrp="1"/>
          </p:cNvSpPr>
          <p:nvPr>
            <p:ph type="body" sz="quarter" idx="10" hasCustomPrompt="1"/>
          </p:nvPr>
        </p:nvSpPr>
        <p:spPr>
          <a:xfrm>
            <a:off x="720725" y="879475"/>
            <a:ext cx="1763713" cy="2994125"/>
          </a:xfrm>
          <a:prstGeom prst="rect">
            <a:avLst/>
          </a:prstGeom>
        </p:spPr>
        <p:txBody>
          <a:bodyPr lIns="0" tIns="0" rIns="0" bIns="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a:t>Click to edit Master text styles</a:t>
            </a:r>
          </a:p>
        </p:txBody>
      </p:sp>
    </p:spTree>
    <p:extLst>
      <p:ext uri="{BB962C8B-B14F-4D97-AF65-F5344CB8AC3E}">
        <p14:creationId xmlns:p14="http://schemas.microsoft.com/office/powerpoint/2010/main" val="1333936013"/>
      </p:ext>
    </p:extLst>
  </p:cSld>
  <p:clrMapOvr>
    <a:masterClrMapping/>
  </p:clrMapOvr>
  <p:transition spd="med">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Layout with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텍스트 개체 틀 4"/>
          <p:cNvSpPr>
            <a:spLocks noGrp="1"/>
          </p:cNvSpPr>
          <p:nvPr>
            <p:ph type="body" sz="quarter" idx="10" hasCustomPrompt="1"/>
          </p:nvPr>
        </p:nvSpPr>
        <p:spPr>
          <a:xfrm>
            <a:off x="6661150" y="879475"/>
            <a:ext cx="1763713" cy="2950925"/>
          </a:xfrm>
          <a:prstGeom prst="rect">
            <a:avLst/>
          </a:prstGeom>
        </p:spPr>
        <p:txBody>
          <a:bodyPr lIns="0" tIns="0" rIns="0" bIns="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a:t>Click to edit Master text styles</a:t>
            </a:r>
          </a:p>
        </p:txBody>
      </p:sp>
    </p:spTree>
    <p:extLst>
      <p:ext uri="{BB962C8B-B14F-4D97-AF65-F5344CB8AC3E}">
        <p14:creationId xmlns:p14="http://schemas.microsoft.com/office/powerpoint/2010/main" val="999804231"/>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with Text_Top">
    <p:spTree>
      <p:nvGrpSpPr>
        <p:cNvPr id="1" name=""/>
        <p:cNvGrpSpPr/>
        <p:nvPr/>
      </p:nvGrpSpPr>
      <p:grpSpPr>
        <a:xfrm>
          <a:off x="0" y="0"/>
          <a:ext cx="0" cy="0"/>
          <a:chOff x="0" y="0"/>
          <a:chExt cx="0" cy="0"/>
        </a:xfrm>
      </p:grpSpPr>
      <p:sp>
        <p:nvSpPr>
          <p:cNvPr id="5" name="텍스트 개체 틀 4"/>
          <p:cNvSpPr>
            <a:spLocks noGrp="1"/>
          </p:cNvSpPr>
          <p:nvPr>
            <p:ph type="body" sz="quarter" idx="10" hasCustomPrompt="1"/>
          </p:nvPr>
        </p:nvSpPr>
        <p:spPr>
          <a:xfrm>
            <a:off x="720725" y="879475"/>
            <a:ext cx="7702550" cy="539605"/>
          </a:xfrm>
          <a:prstGeom prst="rect">
            <a:avLst/>
          </a:prstGeom>
        </p:spPr>
        <p:txBody>
          <a:bodyPr lIns="0" tIns="0" rIns="0" bIns="0" numCol="2" spcCol="21600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a:t>Click to edit Master text styles</a:t>
            </a: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51233817"/>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Map">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flip="none" rotWithShape="1">
                  <a:gsLst>
                    <a:gs pos="0">
                      <a:schemeClr val="bg2"/>
                    </a:gs>
                    <a:gs pos="100000">
                      <a:schemeClr val="bg2"/>
                    </a:gs>
                  </a:gsLst>
                  <a:lin ang="0" scaled="1"/>
                  <a:tileRect/>
                </a:gradFill>
              </a:defRPr>
            </a:lvl1pPr>
          </a:lstStyle>
          <a:p>
            <a:r>
              <a:rPr lang="en-US" dirty="0"/>
              <a:t>Click to edit Master title </a:t>
            </a:r>
            <a:r>
              <a:rPr lang="en-US" dirty="0" err="1"/>
              <a:t>styler</a:t>
            </a:r>
            <a:endParaRPr lang="en-US" dirty="0"/>
          </a:p>
        </p:txBody>
      </p:sp>
      <p:sp>
        <p:nvSpPr>
          <p:cNvPr id="42" name="자유형 41">
            <a:hlinkClick r:id="" action="ppaction://hlinkshowjump?jump=lastslideviewed"/>
          </p:cNvPr>
          <p:cNvSpPr/>
          <p:nvPr userDrawn="1"/>
        </p:nvSpPr>
        <p:spPr>
          <a:xfrm>
            <a:off x="8244843" y="339725"/>
            <a:ext cx="180020" cy="180020"/>
          </a:xfrm>
          <a:custGeom>
            <a:avLst/>
            <a:gdLst>
              <a:gd name="connsiteX0" fmla="*/ 47410 w 180020"/>
              <a:gd name="connsiteY0" fmla="*/ 109200 h 180020"/>
              <a:gd name="connsiteX1" fmla="*/ 47410 w 180020"/>
              <a:gd name="connsiteY1" fmla="*/ 120154 h 180020"/>
              <a:gd name="connsiteX2" fmla="*/ 132611 w 180020"/>
              <a:gd name="connsiteY2" fmla="*/ 120154 h 180020"/>
              <a:gd name="connsiteX3" fmla="*/ 132611 w 180020"/>
              <a:gd name="connsiteY3" fmla="*/ 109200 h 180020"/>
              <a:gd name="connsiteX4" fmla="*/ 47410 w 180020"/>
              <a:gd name="connsiteY4" fmla="*/ 84533 h 180020"/>
              <a:gd name="connsiteX5" fmla="*/ 47410 w 180020"/>
              <a:gd name="connsiteY5" fmla="*/ 95487 h 180020"/>
              <a:gd name="connsiteX6" fmla="*/ 132611 w 180020"/>
              <a:gd name="connsiteY6" fmla="*/ 95487 h 180020"/>
              <a:gd name="connsiteX7" fmla="*/ 132611 w 180020"/>
              <a:gd name="connsiteY7" fmla="*/ 84533 h 180020"/>
              <a:gd name="connsiteX8" fmla="*/ 47410 w 180020"/>
              <a:gd name="connsiteY8" fmla="*/ 59866 h 180020"/>
              <a:gd name="connsiteX9" fmla="*/ 47410 w 180020"/>
              <a:gd name="connsiteY9" fmla="*/ 70820 h 180020"/>
              <a:gd name="connsiteX10" fmla="*/ 132611 w 180020"/>
              <a:gd name="connsiteY10" fmla="*/ 70820 h 180020"/>
              <a:gd name="connsiteX11" fmla="*/ 132611 w 180020"/>
              <a:gd name="connsiteY11" fmla="*/ 59866 h 180020"/>
              <a:gd name="connsiteX12" fmla="*/ 90010 w 180020"/>
              <a:gd name="connsiteY12" fmla="*/ 0 h 180020"/>
              <a:gd name="connsiteX13" fmla="*/ 180020 w 180020"/>
              <a:gd name="connsiteY13" fmla="*/ 90010 h 180020"/>
              <a:gd name="connsiteX14" fmla="*/ 90010 w 180020"/>
              <a:gd name="connsiteY14" fmla="*/ 180020 h 180020"/>
              <a:gd name="connsiteX15" fmla="*/ 0 w 180020"/>
              <a:gd name="connsiteY15" fmla="*/ 90010 h 180020"/>
              <a:gd name="connsiteX16" fmla="*/ 90010 w 180020"/>
              <a:gd name="connsiteY16"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20" h="180020">
                <a:moveTo>
                  <a:pt x="47410" y="109200"/>
                </a:moveTo>
                <a:lnTo>
                  <a:pt x="47410" y="120154"/>
                </a:lnTo>
                <a:lnTo>
                  <a:pt x="132611" y="120154"/>
                </a:lnTo>
                <a:lnTo>
                  <a:pt x="132611" y="109200"/>
                </a:lnTo>
                <a:close/>
                <a:moveTo>
                  <a:pt x="47410" y="84533"/>
                </a:moveTo>
                <a:lnTo>
                  <a:pt x="47410" y="95487"/>
                </a:lnTo>
                <a:lnTo>
                  <a:pt x="132611" y="95487"/>
                </a:lnTo>
                <a:lnTo>
                  <a:pt x="132611" y="84533"/>
                </a:lnTo>
                <a:close/>
                <a:moveTo>
                  <a:pt x="47410" y="59866"/>
                </a:moveTo>
                <a:lnTo>
                  <a:pt x="47410" y="70820"/>
                </a:lnTo>
                <a:lnTo>
                  <a:pt x="132611" y="70820"/>
                </a:lnTo>
                <a:lnTo>
                  <a:pt x="132611" y="59866"/>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43" name="자유형 42">
            <a:hlinkClick r:id="" action="ppaction://hlinkshowjump?jump=nextslide"/>
          </p:cNvPr>
          <p:cNvSpPr/>
          <p:nvPr userDrawn="1"/>
        </p:nvSpPr>
        <p:spPr>
          <a:xfrm>
            <a:off x="8038074" y="339725"/>
            <a:ext cx="180020" cy="180020"/>
          </a:xfrm>
          <a:custGeom>
            <a:avLst/>
            <a:gdLst>
              <a:gd name="connsiteX0" fmla="*/ 70888 w 180020"/>
              <a:gd name="connsiteY0" fmla="*/ 36035 h 180020"/>
              <a:gd name="connsiteX1" fmla="*/ 70888 w 180020"/>
              <a:gd name="connsiteY1" fmla="*/ 53498 h 180020"/>
              <a:gd name="connsiteX2" fmla="*/ 115338 w 180020"/>
              <a:gd name="connsiteY2" fmla="*/ 90010 h 180020"/>
              <a:gd name="connsiteX3" fmla="*/ 70888 w 180020"/>
              <a:gd name="connsiteY3" fmla="*/ 126523 h 180020"/>
              <a:gd name="connsiteX4" fmla="*/ 70888 w 180020"/>
              <a:gd name="connsiteY4" fmla="*/ 143985 h 180020"/>
              <a:gd name="connsiteX5" fmla="*/ 135975 w 180020"/>
              <a:gd name="connsiteY5" fmla="*/ 90010 h 180020"/>
              <a:gd name="connsiteX6" fmla="*/ 90010 w 180020"/>
              <a:gd name="connsiteY6" fmla="*/ 0 h 180020"/>
              <a:gd name="connsiteX7" fmla="*/ 180020 w 180020"/>
              <a:gd name="connsiteY7" fmla="*/ 90010 h 180020"/>
              <a:gd name="connsiteX8" fmla="*/ 90010 w 180020"/>
              <a:gd name="connsiteY8" fmla="*/ 180020 h 180020"/>
              <a:gd name="connsiteX9" fmla="*/ 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8" y="36035"/>
                </a:moveTo>
                <a:lnTo>
                  <a:pt x="70888" y="53498"/>
                </a:lnTo>
                <a:lnTo>
                  <a:pt x="115338" y="90010"/>
                </a:lnTo>
                <a:lnTo>
                  <a:pt x="70888" y="126523"/>
                </a:lnTo>
                <a:lnTo>
                  <a:pt x="70888" y="143985"/>
                </a:lnTo>
                <a:lnTo>
                  <a:pt x="135975" y="90010"/>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bg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44" name="자유형 43">
            <a:hlinkClick r:id="" action="ppaction://hlinkshowjump?jump=previousslide"/>
          </p:cNvPr>
          <p:cNvSpPr/>
          <p:nvPr userDrawn="1"/>
        </p:nvSpPr>
        <p:spPr>
          <a:xfrm flipH="1">
            <a:off x="7831304" y="339725"/>
            <a:ext cx="180020" cy="180020"/>
          </a:xfrm>
          <a:custGeom>
            <a:avLst/>
            <a:gdLst>
              <a:gd name="connsiteX0" fmla="*/ 70889 w 180020"/>
              <a:gd name="connsiteY0" fmla="*/ 36035 h 180020"/>
              <a:gd name="connsiteX1" fmla="*/ 135976 w 180020"/>
              <a:gd name="connsiteY1" fmla="*/ 90010 h 180020"/>
              <a:gd name="connsiteX2" fmla="*/ 70889 w 180020"/>
              <a:gd name="connsiteY2" fmla="*/ 143985 h 180020"/>
              <a:gd name="connsiteX3" fmla="*/ 70889 w 180020"/>
              <a:gd name="connsiteY3" fmla="*/ 126523 h 180020"/>
              <a:gd name="connsiteX4" fmla="*/ 115339 w 180020"/>
              <a:gd name="connsiteY4" fmla="*/ 90010 h 180020"/>
              <a:gd name="connsiteX5" fmla="*/ 70889 w 180020"/>
              <a:gd name="connsiteY5" fmla="*/ 53498 h 180020"/>
              <a:gd name="connsiteX6" fmla="*/ 90010 w 180020"/>
              <a:gd name="connsiteY6" fmla="*/ 0 h 180020"/>
              <a:gd name="connsiteX7" fmla="*/ 0 w 180020"/>
              <a:gd name="connsiteY7" fmla="*/ 90010 h 180020"/>
              <a:gd name="connsiteX8" fmla="*/ 90010 w 180020"/>
              <a:gd name="connsiteY8" fmla="*/ 180020 h 180020"/>
              <a:gd name="connsiteX9" fmla="*/ 18002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9" y="36035"/>
                </a:moveTo>
                <a:lnTo>
                  <a:pt x="135976" y="90010"/>
                </a:lnTo>
                <a:lnTo>
                  <a:pt x="70889" y="143985"/>
                </a:lnTo>
                <a:lnTo>
                  <a:pt x="70889" y="126523"/>
                </a:lnTo>
                <a:lnTo>
                  <a:pt x="115339" y="90010"/>
                </a:lnTo>
                <a:lnTo>
                  <a:pt x="70889" y="53498"/>
                </a:lnTo>
                <a:close/>
                <a:moveTo>
                  <a:pt x="90010" y="0"/>
                </a:moveTo>
                <a:cubicBezTo>
                  <a:pt x="40299" y="0"/>
                  <a:pt x="0" y="40299"/>
                  <a:pt x="0" y="90010"/>
                </a:cubicBezTo>
                <a:cubicBezTo>
                  <a:pt x="0" y="139721"/>
                  <a:pt x="40299" y="180020"/>
                  <a:pt x="90010" y="180020"/>
                </a:cubicBezTo>
                <a:cubicBezTo>
                  <a:pt x="139721" y="180020"/>
                  <a:pt x="180020" y="139721"/>
                  <a:pt x="180020" y="90010"/>
                </a:cubicBezTo>
                <a:cubicBezTo>
                  <a:pt x="180020" y="40299"/>
                  <a:pt x="139721" y="0"/>
                  <a:pt x="90010" y="0"/>
                </a:cubicBezTo>
                <a:close/>
              </a:path>
            </a:pathLst>
          </a:custGeom>
          <a:solidFill>
            <a:schemeClr val="bg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cxnSp>
        <p:nvCxnSpPr>
          <p:cNvPr id="6" name="직선 연결선 25"/>
          <p:cNvCxnSpPr/>
          <p:nvPr userDrawn="1"/>
        </p:nvCxnSpPr>
        <p:spPr>
          <a:xfrm>
            <a:off x="720725" y="742964"/>
            <a:ext cx="3240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06491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3"/>
        </a:solidFill>
        <a:effectLst/>
      </p:bgPr>
    </p:bg>
    <p:spTree>
      <p:nvGrpSpPr>
        <p:cNvPr id="1" name=""/>
        <p:cNvGrpSpPr/>
        <p:nvPr/>
      </p:nvGrpSpPr>
      <p:grpSpPr>
        <a:xfrm>
          <a:off x="0" y="0"/>
          <a:ext cx="0" cy="0"/>
          <a:chOff x="0" y="0"/>
          <a:chExt cx="0" cy="0"/>
        </a:xfrm>
      </p:grpSpPr>
      <p:sp>
        <p:nvSpPr>
          <p:cNvPr id="5" name="그림 개체 틀 4"/>
          <p:cNvSpPr>
            <a:spLocks noGrp="1"/>
          </p:cNvSpPr>
          <p:nvPr>
            <p:ph type="pic" sz="quarter" idx="10" hasCustomPrompt="1"/>
          </p:nvPr>
        </p:nvSpPr>
        <p:spPr>
          <a:xfrm>
            <a:off x="0" y="450"/>
            <a:ext cx="9144000" cy="5143500"/>
          </a:xfrm>
          <a:prstGeom prst="rect">
            <a:avLst/>
          </a:prstGeom>
        </p:spPr>
        <p:txBody>
          <a:bodyPr anchor="ctr"/>
          <a:lstStyle>
            <a:lvl1pPr marL="0" indent="0" algn="ctr">
              <a:buNone/>
              <a:defRPr sz="1000">
                <a:solidFill>
                  <a:srgbClr val="2F3540"/>
                </a:solidFill>
              </a:defRPr>
            </a:lvl1pPr>
          </a:lstStyle>
          <a:p>
            <a:r>
              <a:rPr lang="en-US" altLang="ko-KR" dirty="0"/>
              <a:t>Insert Image</a:t>
            </a:r>
            <a:endParaRPr lang="ko-KR" altLang="en-US" dirty="0"/>
          </a:p>
        </p:txBody>
      </p:sp>
    </p:spTree>
    <p:extLst>
      <p:ext uri="{BB962C8B-B14F-4D97-AF65-F5344CB8AC3E}">
        <p14:creationId xmlns:p14="http://schemas.microsoft.com/office/powerpoint/2010/main" val="394856353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97670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 Columns:Right">
    <p:spTree>
      <p:nvGrpSpPr>
        <p:cNvPr id="1" name=""/>
        <p:cNvGrpSpPr/>
        <p:nvPr/>
      </p:nvGrpSpPr>
      <p:grpSpPr>
        <a:xfrm>
          <a:off x="0" y="0"/>
          <a:ext cx="0" cy="0"/>
          <a:chOff x="0" y="0"/>
          <a:chExt cx="0" cy="0"/>
        </a:xfrm>
      </p:grpSpPr>
      <p:sp>
        <p:nvSpPr>
          <p:cNvPr id="4" name="그림 개체 틀 3"/>
          <p:cNvSpPr>
            <a:spLocks noGrp="1"/>
          </p:cNvSpPr>
          <p:nvPr>
            <p:ph type="pic" sz="quarter" idx="15" hasCustomPrompt="1"/>
          </p:nvPr>
        </p:nvSpPr>
        <p:spPr>
          <a:xfrm>
            <a:off x="2701090" y="886979"/>
            <a:ext cx="5723773" cy="3882681"/>
          </a:xfrm>
          <a:prstGeom prst="rect">
            <a:avLst/>
          </a:prstGeom>
          <a:pattFill prst="ltDnDiag">
            <a:fgClr>
              <a:schemeClr val="accent6">
                <a:lumMod val="75000"/>
              </a:schemeClr>
            </a:fgClr>
            <a:bgClr>
              <a:schemeClr val="accent6"/>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29" name="Text Placeholder 28"/>
          <p:cNvSpPr>
            <a:spLocks noGrp="1"/>
          </p:cNvSpPr>
          <p:nvPr>
            <p:ph type="body" sz="quarter" idx="14" hasCustomPrompt="1"/>
          </p:nvPr>
        </p:nvSpPr>
        <p:spPr>
          <a:xfrm>
            <a:off x="720724" y="862542"/>
            <a:ext cx="1763713" cy="3882681"/>
          </a:xfrm>
          <a:prstGeom prst="rect">
            <a:avLst/>
          </a:prstGeom>
        </p:spPr>
        <p:txBody>
          <a:bodyPr lIns="0" tIns="0" rIns="0" bIns="0" numCol="1" spcCol="216000">
            <a:noAutofit/>
          </a:bodyPr>
          <a:lstStyle>
            <a:lvl1pPr marL="0" indent="0" algn="just">
              <a:buNone/>
              <a:tabLst/>
              <a:defRPr lang="en-US" sz="800" b="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0" indent="0" algn="just">
              <a:buNone/>
              <a:tabLst/>
              <a:defRPr lang="en-US" sz="800" kern="1200" dirty="0">
                <a:gradFill>
                  <a:gsLst>
                    <a:gs pos="0">
                      <a:schemeClr val="tx1">
                        <a:alpha val="70000"/>
                      </a:schemeClr>
                    </a:gs>
                    <a:gs pos="100000">
                      <a:schemeClr val="tx1">
                        <a:alpha val="70000"/>
                      </a:schemeClr>
                    </a:gs>
                  </a:gsLst>
                  <a:lin ang="5400000" scaled="0"/>
                </a:gradFill>
                <a:latin typeface="+mn-lt"/>
                <a:ea typeface="+mn-ea"/>
                <a:cs typeface="Roboto Condensed Regular"/>
              </a:defRPr>
            </a:lvl2pPr>
            <a:lvl3pPr marL="0" indent="0">
              <a:buNone/>
              <a:tabLst/>
              <a:defRPr sz="800">
                <a:gradFill flip="none" rotWithShape="1">
                  <a:gsLst>
                    <a:gs pos="0">
                      <a:srgbClr val="2F3540"/>
                    </a:gs>
                    <a:gs pos="100000">
                      <a:srgbClr val="2F3540"/>
                    </a:gs>
                  </a:gsLst>
                  <a:lin ang="0" scaled="1"/>
                  <a:tileRect/>
                </a:gradFill>
                <a:latin typeface="Roboto Condensed Light"/>
              </a:defRPr>
            </a:lvl3pPr>
            <a:lvl4pPr marL="0" indent="0">
              <a:buNone/>
              <a:tabLst/>
              <a:defRPr sz="800">
                <a:gradFill flip="none" rotWithShape="1">
                  <a:gsLst>
                    <a:gs pos="0">
                      <a:srgbClr val="2F3540"/>
                    </a:gs>
                    <a:gs pos="100000">
                      <a:srgbClr val="2F3540"/>
                    </a:gs>
                  </a:gsLst>
                  <a:lin ang="0" scaled="1"/>
                  <a:tileRect/>
                </a:gradFill>
                <a:latin typeface="Roboto Condensed Light"/>
              </a:defRPr>
            </a:lvl4pPr>
            <a:lvl5pPr marL="0" indent="0">
              <a:buNone/>
              <a:tabLst/>
              <a:defRPr sz="800">
                <a:gradFill flip="none" rotWithShape="1">
                  <a:gsLst>
                    <a:gs pos="0">
                      <a:srgbClr val="2F3540"/>
                    </a:gs>
                    <a:gs pos="100000">
                      <a:srgbClr val="2F3540"/>
                    </a:gs>
                  </a:gsLst>
                  <a:lin ang="0" scaled="1"/>
                  <a:tileRect/>
                </a:gradFill>
                <a:latin typeface="Roboto Condensed Light"/>
              </a:defRPr>
            </a:lvl5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154798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4" name="그룹 3"/>
          <p:cNvGrpSpPr/>
          <p:nvPr userDrawn="1"/>
        </p:nvGrpSpPr>
        <p:grpSpPr>
          <a:xfrm>
            <a:off x="6206772" y="4767262"/>
            <a:ext cx="2218091" cy="376237"/>
            <a:chOff x="6206772" y="4767262"/>
            <a:chExt cx="2218091" cy="376237"/>
          </a:xfrm>
        </p:grpSpPr>
        <p:sp>
          <p:nvSpPr>
            <p:cNvPr id="38" name="Oval 8"/>
            <p:cNvSpPr>
              <a:spLocks noChangeAspect="1"/>
            </p:cNvSpPr>
            <p:nvPr userDrawn="1"/>
          </p:nvSpPr>
          <p:spPr>
            <a:xfrm flipH="1">
              <a:off x="8244863" y="4866581"/>
              <a:ext cx="180000" cy="180000"/>
            </a:xfrm>
            <a:prstGeom prst="ellipse">
              <a:avLst/>
            </a:prstGeom>
            <a:solidFill>
              <a:schemeClr val="tx2">
                <a:alpha val="25000"/>
              </a:schemeClr>
            </a:solidFill>
            <a:ln>
              <a:noFill/>
            </a:ln>
          </p:spPr>
          <p:style>
            <a:lnRef idx="2">
              <a:schemeClr val="dk1"/>
            </a:lnRef>
            <a:fillRef idx="1">
              <a:schemeClr val="lt1"/>
            </a:fillRef>
            <a:effectRef idx="0">
              <a:schemeClr val="dk1"/>
            </a:effectRef>
            <a:fontRef idx="minor">
              <a:schemeClr val="dk1"/>
            </a:fontRef>
          </p:style>
          <p:txBody>
            <a:bodyPr lIns="0" tIns="0" rIns="0" bIns="10800" rtlCol="0" anchor="ctr"/>
            <a:lstStyle/>
            <a:p>
              <a:pPr algn="ctr"/>
              <a:endParaRPr lang="en-US" sz="900" dirty="0">
                <a:gradFill flip="none" rotWithShape="1">
                  <a:gsLst>
                    <a:gs pos="0">
                      <a:srgbClr val="FFFFFF"/>
                    </a:gs>
                    <a:gs pos="100000">
                      <a:schemeClr val="bg1"/>
                    </a:gs>
                  </a:gsLst>
                  <a:lin ang="0" scaled="1"/>
                  <a:tileRect/>
                </a:gradFill>
                <a:latin typeface="Bebas Neue"/>
              </a:endParaRPr>
            </a:p>
          </p:txBody>
        </p:sp>
        <p:sp>
          <p:nvSpPr>
            <p:cNvPr id="43" name="바닥글 개체 틀 3"/>
            <p:cNvSpPr txBox="1">
              <a:spLocks/>
            </p:cNvSpPr>
            <p:nvPr userDrawn="1"/>
          </p:nvSpPr>
          <p:spPr>
            <a:xfrm>
              <a:off x="6206772" y="4767262"/>
              <a:ext cx="2029178" cy="376237"/>
            </a:xfrm>
            <a:prstGeom prst="rect">
              <a:avLst/>
            </a:prstGeom>
          </p:spPr>
          <p:txBody>
            <a:bodyPr anchor="ctr"/>
            <a:lstStyle>
              <a:defPPr>
                <a:defRPr lang="ko-KR"/>
              </a:defPPr>
              <a:lvl1pPr marL="0" marR="0" indent="0" algn="r" defTabSz="914400" rtl="0" eaLnBrk="1" fontAlgn="auto" latinLnBrk="0" hangingPunct="1">
                <a:lnSpc>
                  <a:spcPct val="100000"/>
                </a:lnSpc>
                <a:spcBef>
                  <a:spcPts val="0"/>
                </a:spcBef>
                <a:buClrTx/>
                <a:buSzTx/>
                <a:buFont typeface="Arial" pitchFamily="34" charset="0"/>
                <a:buNone/>
                <a:tabLst/>
                <a:defRPr sz="6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dirty="0">
                  <a:solidFill>
                    <a:schemeClr val="tx1">
                      <a:alpha val="50000"/>
                    </a:schemeClr>
                  </a:solidFill>
                  <a:latin typeface="Roboto Condensed Regular"/>
                  <a:ea typeface="Roboto Light" pitchFamily="2" charset="0"/>
                  <a:cs typeface="Roboto Condensed Regular"/>
                </a:rPr>
                <a:t>contact us_ </a:t>
              </a:r>
              <a:r>
                <a:rPr lang="en-US" dirty="0">
                  <a:solidFill>
                    <a:schemeClr val="tx1">
                      <a:alpha val="50000"/>
                    </a:schemeClr>
                  </a:solidFill>
                  <a:latin typeface="Roboto Condensed Light"/>
                  <a:ea typeface="Roboto Light" pitchFamily="2" charset="0"/>
                </a:rPr>
                <a:t>awesome@gmail.com</a:t>
              </a:r>
            </a:p>
          </p:txBody>
        </p:sp>
      </p:grpSp>
      <p:sp>
        <p:nvSpPr>
          <p:cNvPr id="2" name="제목 개체 틀 1"/>
          <p:cNvSpPr>
            <a:spLocks noGrp="1"/>
          </p:cNvSpPr>
          <p:nvPr>
            <p:ph type="title"/>
          </p:nvPr>
        </p:nvSpPr>
        <p:spPr>
          <a:xfrm>
            <a:off x="720725" y="339725"/>
            <a:ext cx="6814608" cy="467469"/>
          </a:xfrm>
          <a:prstGeom prst="rect">
            <a:avLst/>
          </a:prstGeom>
        </p:spPr>
        <p:txBody>
          <a:bodyPr vert="horz" lIns="0" tIns="0" rIns="0" bIns="0" rtlCol="0" anchor="t">
            <a:noAutofit/>
          </a:bodyPr>
          <a:lstStyle/>
          <a:p>
            <a:r>
              <a:rPr lang="en-US" altLang="ko-KR" dirty="0"/>
              <a:t>Click to edit master title style</a:t>
            </a:r>
            <a:endParaRPr lang="ko-KR" altLang="en-US" dirty="0"/>
          </a:p>
        </p:txBody>
      </p:sp>
      <p:cxnSp>
        <p:nvCxnSpPr>
          <p:cNvPr id="22" name="직선 연결선 25"/>
          <p:cNvCxnSpPr/>
          <p:nvPr/>
        </p:nvCxnSpPr>
        <p:spPr>
          <a:xfrm>
            <a:off x="720725" y="742964"/>
            <a:ext cx="3240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자유형 62">
            <a:hlinkClick r:id="" action="ppaction://noaction"/>
          </p:cNvPr>
          <p:cNvSpPr/>
          <p:nvPr userDrawn="1"/>
        </p:nvSpPr>
        <p:spPr>
          <a:xfrm>
            <a:off x="8244843" y="339725"/>
            <a:ext cx="180020" cy="180020"/>
          </a:xfrm>
          <a:custGeom>
            <a:avLst/>
            <a:gdLst>
              <a:gd name="connsiteX0" fmla="*/ 47410 w 180020"/>
              <a:gd name="connsiteY0" fmla="*/ 109200 h 180020"/>
              <a:gd name="connsiteX1" fmla="*/ 47410 w 180020"/>
              <a:gd name="connsiteY1" fmla="*/ 120154 h 180020"/>
              <a:gd name="connsiteX2" fmla="*/ 132611 w 180020"/>
              <a:gd name="connsiteY2" fmla="*/ 120154 h 180020"/>
              <a:gd name="connsiteX3" fmla="*/ 132611 w 180020"/>
              <a:gd name="connsiteY3" fmla="*/ 109200 h 180020"/>
              <a:gd name="connsiteX4" fmla="*/ 47410 w 180020"/>
              <a:gd name="connsiteY4" fmla="*/ 84533 h 180020"/>
              <a:gd name="connsiteX5" fmla="*/ 47410 w 180020"/>
              <a:gd name="connsiteY5" fmla="*/ 95487 h 180020"/>
              <a:gd name="connsiteX6" fmla="*/ 132611 w 180020"/>
              <a:gd name="connsiteY6" fmla="*/ 95487 h 180020"/>
              <a:gd name="connsiteX7" fmla="*/ 132611 w 180020"/>
              <a:gd name="connsiteY7" fmla="*/ 84533 h 180020"/>
              <a:gd name="connsiteX8" fmla="*/ 47410 w 180020"/>
              <a:gd name="connsiteY8" fmla="*/ 59866 h 180020"/>
              <a:gd name="connsiteX9" fmla="*/ 47410 w 180020"/>
              <a:gd name="connsiteY9" fmla="*/ 70820 h 180020"/>
              <a:gd name="connsiteX10" fmla="*/ 132611 w 180020"/>
              <a:gd name="connsiteY10" fmla="*/ 70820 h 180020"/>
              <a:gd name="connsiteX11" fmla="*/ 132611 w 180020"/>
              <a:gd name="connsiteY11" fmla="*/ 59866 h 180020"/>
              <a:gd name="connsiteX12" fmla="*/ 90010 w 180020"/>
              <a:gd name="connsiteY12" fmla="*/ 0 h 180020"/>
              <a:gd name="connsiteX13" fmla="*/ 180020 w 180020"/>
              <a:gd name="connsiteY13" fmla="*/ 90010 h 180020"/>
              <a:gd name="connsiteX14" fmla="*/ 90010 w 180020"/>
              <a:gd name="connsiteY14" fmla="*/ 180020 h 180020"/>
              <a:gd name="connsiteX15" fmla="*/ 0 w 180020"/>
              <a:gd name="connsiteY15" fmla="*/ 90010 h 180020"/>
              <a:gd name="connsiteX16" fmla="*/ 90010 w 180020"/>
              <a:gd name="connsiteY16"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20" h="180020">
                <a:moveTo>
                  <a:pt x="47410" y="109200"/>
                </a:moveTo>
                <a:lnTo>
                  <a:pt x="47410" y="120154"/>
                </a:lnTo>
                <a:lnTo>
                  <a:pt x="132611" y="120154"/>
                </a:lnTo>
                <a:lnTo>
                  <a:pt x="132611" y="109200"/>
                </a:lnTo>
                <a:close/>
                <a:moveTo>
                  <a:pt x="47410" y="84533"/>
                </a:moveTo>
                <a:lnTo>
                  <a:pt x="47410" y="95487"/>
                </a:lnTo>
                <a:lnTo>
                  <a:pt x="132611" y="95487"/>
                </a:lnTo>
                <a:lnTo>
                  <a:pt x="132611" y="84533"/>
                </a:lnTo>
                <a:close/>
                <a:moveTo>
                  <a:pt x="47410" y="59866"/>
                </a:moveTo>
                <a:lnTo>
                  <a:pt x="47410" y="70820"/>
                </a:lnTo>
                <a:lnTo>
                  <a:pt x="132611" y="70820"/>
                </a:lnTo>
                <a:lnTo>
                  <a:pt x="132611" y="59866"/>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65" name="자유형 64">
            <a:hlinkClick r:id="" action="ppaction://hlinkshowjump?jump=nextslide"/>
          </p:cNvPr>
          <p:cNvSpPr/>
          <p:nvPr userDrawn="1"/>
        </p:nvSpPr>
        <p:spPr>
          <a:xfrm>
            <a:off x="8038074" y="339725"/>
            <a:ext cx="180020" cy="180020"/>
          </a:xfrm>
          <a:custGeom>
            <a:avLst/>
            <a:gdLst>
              <a:gd name="connsiteX0" fmla="*/ 70888 w 180020"/>
              <a:gd name="connsiteY0" fmla="*/ 36035 h 180020"/>
              <a:gd name="connsiteX1" fmla="*/ 70888 w 180020"/>
              <a:gd name="connsiteY1" fmla="*/ 53498 h 180020"/>
              <a:gd name="connsiteX2" fmla="*/ 115338 w 180020"/>
              <a:gd name="connsiteY2" fmla="*/ 90010 h 180020"/>
              <a:gd name="connsiteX3" fmla="*/ 70888 w 180020"/>
              <a:gd name="connsiteY3" fmla="*/ 126523 h 180020"/>
              <a:gd name="connsiteX4" fmla="*/ 70888 w 180020"/>
              <a:gd name="connsiteY4" fmla="*/ 143985 h 180020"/>
              <a:gd name="connsiteX5" fmla="*/ 135975 w 180020"/>
              <a:gd name="connsiteY5" fmla="*/ 90010 h 180020"/>
              <a:gd name="connsiteX6" fmla="*/ 90010 w 180020"/>
              <a:gd name="connsiteY6" fmla="*/ 0 h 180020"/>
              <a:gd name="connsiteX7" fmla="*/ 180020 w 180020"/>
              <a:gd name="connsiteY7" fmla="*/ 90010 h 180020"/>
              <a:gd name="connsiteX8" fmla="*/ 90010 w 180020"/>
              <a:gd name="connsiteY8" fmla="*/ 180020 h 180020"/>
              <a:gd name="connsiteX9" fmla="*/ 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8" y="36035"/>
                </a:moveTo>
                <a:lnTo>
                  <a:pt x="70888" y="53498"/>
                </a:lnTo>
                <a:lnTo>
                  <a:pt x="115338" y="90010"/>
                </a:lnTo>
                <a:lnTo>
                  <a:pt x="70888" y="126523"/>
                </a:lnTo>
                <a:lnTo>
                  <a:pt x="70888" y="143985"/>
                </a:lnTo>
                <a:lnTo>
                  <a:pt x="135975" y="90010"/>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tx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64" name="자유형 63">
            <a:hlinkClick r:id="" action="ppaction://hlinkshowjump?jump=previousslide"/>
          </p:cNvPr>
          <p:cNvSpPr/>
          <p:nvPr userDrawn="1"/>
        </p:nvSpPr>
        <p:spPr>
          <a:xfrm flipH="1">
            <a:off x="7831304" y="339725"/>
            <a:ext cx="180020" cy="180020"/>
          </a:xfrm>
          <a:custGeom>
            <a:avLst/>
            <a:gdLst>
              <a:gd name="connsiteX0" fmla="*/ 70889 w 180020"/>
              <a:gd name="connsiteY0" fmla="*/ 36035 h 180020"/>
              <a:gd name="connsiteX1" fmla="*/ 135976 w 180020"/>
              <a:gd name="connsiteY1" fmla="*/ 90010 h 180020"/>
              <a:gd name="connsiteX2" fmla="*/ 70889 w 180020"/>
              <a:gd name="connsiteY2" fmla="*/ 143985 h 180020"/>
              <a:gd name="connsiteX3" fmla="*/ 70889 w 180020"/>
              <a:gd name="connsiteY3" fmla="*/ 126523 h 180020"/>
              <a:gd name="connsiteX4" fmla="*/ 115339 w 180020"/>
              <a:gd name="connsiteY4" fmla="*/ 90010 h 180020"/>
              <a:gd name="connsiteX5" fmla="*/ 70889 w 180020"/>
              <a:gd name="connsiteY5" fmla="*/ 53498 h 180020"/>
              <a:gd name="connsiteX6" fmla="*/ 90010 w 180020"/>
              <a:gd name="connsiteY6" fmla="*/ 0 h 180020"/>
              <a:gd name="connsiteX7" fmla="*/ 0 w 180020"/>
              <a:gd name="connsiteY7" fmla="*/ 90010 h 180020"/>
              <a:gd name="connsiteX8" fmla="*/ 90010 w 180020"/>
              <a:gd name="connsiteY8" fmla="*/ 180020 h 180020"/>
              <a:gd name="connsiteX9" fmla="*/ 18002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9" y="36035"/>
                </a:moveTo>
                <a:lnTo>
                  <a:pt x="135976" y="90010"/>
                </a:lnTo>
                <a:lnTo>
                  <a:pt x="70889" y="143985"/>
                </a:lnTo>
                <a:lnTo>
                  <a:pt x="70889" y="126523"/>
                </a:lnTo>
                <a:lnTo>
                  <a:pt x="115339" y="90010"/>
                </a:lnTo>
                <a:lnTo>
                  <a:pt x="70889" y="53498"/>
                </a:lnTo>
                <a:close/>
                <a:moveTo>
                  <a:pt x="90010" y="0"/>
                </a:moveTo>
                <a:cubicBezTo>
                  <a:pt x="40299" y="0"/>
                  <a:pt x="0" y="40299"/>
                  <a:pt x="0" y="90010"/>
                </a:cubicBezTo>
                <a:cubicBezTo>
                  <a:pt x="0" y="139721"/>
                  <a:pt x="40299" y="180020"/>
                  <a:pt x="90010" y="180020"/>
                </a:cubicBezTo>
                <a:cubicBezTo>
                  <a:pt x="139721" y="180020"/>
                  <a:pt x="180020" y="139721"/>
                  <a:pt x="180020" y="90010"/>
                </a:cubicBezTo>
                <a:cubicBezTo>
                  <a:pt x="180020" y="40299"/>
                  <a:pt x="139721" y="0"/>
                  <a:pt x="90010" y="0"/>
                </a:cubicBezTo>
                <a:close/>
              </a:path>
            </a:pathLst>
          </a:custGeom>
          <a:solidFill>
            <a:schemeClr val="tx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grpSp>
        <p:nvGrpSpPr>
          <p:cNvPr id="78" name="그룹 77"/>
          <p:cNvGrpSpPr/>
          <p:nvPr/>
        </p:nvGrpSpPr>
        <p:grpSpPr>
          <a:xfrm>
            <a:off x="835025" y="4914900"/>
            <a:ext cx="787400" cy="82551"/>
            <a:chOff x="835025" y="4914900"/>
            <a:chExt cx="787400" cy="82551"/>
          </a:xfrm>
        </p:grpSpPr>
        <p:sp>
          <p:nvSpPr>
            <p:cNvPr id="44" name="Freeform 13"/>
            <p:cNvSpPr>
              <a:spLocks noEditPoints="1"/>
            </p:cNvSpPr>
            <p:nvPr userDrawn="1"/>
          </p:nvSpPr>
          <p:spPr bwMode="auto">
            <a:xfrm>
              <a:off x="835025" y="4914900"/>
              <a:ext cx="74613" cy="80963"/>
            </a:xfrm>
            <a:custGeom>
              <a:avLst/>
              <a:gdLst>
                <a:gd name="T0" fmla="*/ 19 w 47"/>
                <a:gd name="T1" fmla="*/ 0 h 51"/>
                <a:gd name="T2" fmla="*/ 28 w 47"/>
                <a:gd name="T3" fmla="*/ 0 h 51"/>
                <a:gd name="T4" fmla="*/ 47 w 47"/>
                <a:gd name="T5" fmla="*/ 51 h 51"/>
                <a:gd name="T6" fmla="*/ 37 w 47"/>
                <a:gd name="T7" fmla="*/ 51 h 51"/>
                <a:gd name="T8" fmla="*/ 33 w 47"/>
                <a:gd name="T9" fmla="*/ 37 h 51"/>
                <a:gd name="T10" fmla="*/ 13 w 47"/>
                <a:gd name="T11" fmla="*/ 37 h 51"/>
                <a:gd name="T12" fmla="*/ 9 w 47"/>
                <a:gd name="T13" fmla="*/ 51 h 51"/>
                <a:gd name="T14" fmla="*/ 0 w 47"/>
                <a:gd name="T15" fmla="*/ 51 h 51"/>
                <a:gd name="T16" fmla="*/ 19 w 47"/>
                <a:gd name="T17" fmla="*/ 0 h 51"/>
                <a:gd name="T18" fmla="*/ 16 w 47"/>
                <a:gd name="T19" fmla="*/ 30 h 51"/>
                <a:gd name="T20" fmla="*/ 31 w 47"/>
                <a:gd name="T21" fmla="*/ 30 h 51"/>
                <a:gd name="T22" fmla="*/ 23 w 47"/>
                <a:gd name="T23" fmla="*/ 9 h 51"/>
                <a:gd name="T24" fmla="*/ 23 w 47"/>
                <a:gd name="T25" fmla="*/ 9 h 51"/>
                <a:gd name="T26" fmla="*/ 16 w 47"/>
                <a:gd name="T27"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51">
                  <a:moveTo>
                    <a:pt x="19" y="0"/>
                  </a:moveTo>
                  <a:lnTo>
                    <a:pt x="28" y="0"/>
                  </a:lnTo>
                  <a:lnTo>
                    <a:pt x="47" y="51"/>
                  </a:lnTo>
                  <a:lnTo>
                    <a:pt x="37" y="51"/>
                  </a:lnTo>
                  <a:lnTo>
                    <a:pt x="33" y="37"/>
                  </a:lnTo>
                  <a:lnTo>
                    <a:pt x="13" y="37"/>
                  </a:lnTo>
                  <a:lnTo>
                    <a:pt x="9" y="51"/>
                  </a:lnTo>
                  <a:lnTo>
                    <a:pt x="0" y="51"/>
                  </a:lnTo>
                  <a:lnTo>
                    <a:pt x="19" y="0"/>
                  </a:lnTo>
                  <a:close/>
                  <a:moveTo>
                    <a:pt x="16" y="30"/>
                  </a:moveTo>
                  <a:lnTo>
                    <a:pt x="31" y="30"/>
                  </a:lnTo>
                  <a:lnTo>
                    <a:pt x="23" y="9"/>
                  </a:lnTo>
                  <a:lnTo>
                    <a:pt x="23" y="9"/>
                  </a:lnTo>
                  <a:lnTo>
                    <a:pt x="16" y="3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5" name="Freeform 14"/>
            <p:cNvSpPr>
              <a:spLocks/>
            </p:cNvSpPr>
            <p:nvPr userDrawn="1"/>
          </p:nvSpPr>
          <p:spPr bwMode="auto">
            <a:xfrm>
              <a:off x="908050" y="4937125"/>
              <a:ext cx="82550" cy="58738"/>
            </a:xfrm>
            <a:custGeom>
              <a:avLst/>
              <a:gdLst>
                <a:gd name="T0" fmla="*/ 0 w 52"/>
                <a:gd name="T1" fmla="*/ 0 h 37"/>
                <a:gd name="T2" fmla="*/ 8 w 52"/>
                <a:gd name="T3" fmla="*/ 0 h 37"/>
                <a:gd name="T4" fmla="*/ 16 w 52"/>
                <a:gd name="T5" fmla="*/ 27 h 37"/>
                <a:gd name="T6" fmla="*/ 16 w 52"/>
                <a:gd name="T7" fmla="*/ 27 h 37"/>
                <a:gd name="T8" fmla="*/ 22 w 52"/>
                <a:gd name="T9" fmla="*/ 0 h 37"/>
                <a:gd name="T10" fmla="*/ 30 w 52"/>
                <a:gd name="T11" fmla="*/ 0 h 37"/>
                <a:gd name="T12" fmla="*/ 37 w 52"/>
                <a:gd name="T13" fmla="*/ 27 h 37"/>
                <a:gd name="T14" fmla="*/ 37 w 52"/>
                <a:gd name="T15" fmla="*/ 27 h 37"/>
                <a:gd name="T16" fmla="*/ 44 w 52"/>
                <a:gd name="T17" fmla="*/ 0 h 37"/>
                <a:gd name="T18" fmla="*/ 52 w 52"/>
                <a:gd name="T19" fmla="*/ 0 h 37"/>
                <a:gd name="T20" fmla="*/ 41 w 52"/>
                <a:gd name="T21" fmla="*/ 37 h 37"/>
                <a:gd name="T22" fmla="*/ 33 w 52"/>
                <a:gd name="T23" fmla="*/ 37 h 37"/>
                <a:gd name="T24" fmla="*/ 26 w 52"/>
                <a:gd name="T25" fmla="*/ 9 h 37"/>
                <a:gd name="T26" fmla="*/ 26 w 52"/>
                <a:gd name="T27" fmla="*/ 9 h 37"/>
                <a:gd name="T28" fmla="*/ 19 w 52"/>
                <a:gd name="T29" fmla="*/ 37 h 37"/>
                <a:gd name="T30" fmla="*/ 11 w 52"/>
                <a:gd name="T31" fmla="*/ 37 h 37"/>
                <a:gd name="T32" fmla="*/ 0 w 52"/>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7">
                  <a:moveTo>
                    <a:pt x="0" y="0"/>
                  </a:moveTo>
                  <a:lnTo>
                    <a:pt x="8" y="0"/>
                  </a:lnTo>
                  <a:lnTo>
                    <a:pt x="16" y="27"/>
                  </a:lnTo>
                  <a:lnTo>
                    <a:pt x="16" y="27"/>
                  </a:lnTo>
                  <a:lnTo>
                    <a:pt x="22" y="0"/>
                  </a:lnTo>
                  <a:lnTo>
                    <a:pt x="30" y="0"/>
                  </a:lnTo>
                  <a:lnTo>
                    <a:pt x="37" y="27"/>
                  </a:lnTo>
                  <a:lnTo>
                    <a:pt x="37" y="27"/>
                  </a:lnTo>
                  <a:lnTo>
                    <a:pt x="44" y="0"/>
                  </a:lnTo>
                  <a:lnTo>
                    <a:pt x="52" y="0"/>
                  </a:lnTo>
                  <a:lnTo>
                    <a:pt x="41" y="37"/>
                  </a:lnTo>
                  <a:lnTo>
                    <a:pt x="33" y="37"/>
                  </a:lnTo>
                  <a:lnTo>
                    <a:pt x="26" y="9"/>
                  </a:lnTo>
                  <a:lnTo>
                    <a:pt x="26" y="9"/>
                  </a:lnTo>
                  <a:lnTo>
                    <a:pt x="19" y="37"/>
                  </a:lnTo>
                  <a:lnTo>
                    <a:pt x="11" y="37"/>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6" name="Freeform 15"/>
            <p:cNvSpPr>
              <a:spLocks noEditPoints="1"/>
            </p:cNvSpPr>
            <p:nvPr userDrawn="1"/>
          </p:nvSpPr>
          <p:spPr bwMode="auto">
            <a:xfrm>
              <a:off x="995363" y="4935538"/>
              <a:ext cx="55563" cy="61913"/>
            </a:xfrm>
            <a:custGeom>
              <a:avLst/>
              <a:gdLst>
                <a:gd name="T0" fmla="*/ 13 w 57"/>
                <a:gd name="T1" fmla="*/ 33 h 61"/>
                <a:gd name="T2" fmla="*/ 28 w 57"/>
                <a:gd name="T3" fmla="*/ 50 h 61"/>
                <a:gd name="T4" fmla="*/ 42 w 57"/>
                <a:gd name="T5" fmla="*/ 41 h 61"/>
                <a:gd name="T6" fmla="*/ 54 w 57"/>
                <a:gd name="T7" fmla="*/ 41 h 61"/>
                <a:gd name="T8" fmla="*/ 28 w 57"/>
                <a:gd name="T9" fmla="*/ 61 h 61"/>
                <a:gd name="T10" fmla="*/ 0 w 57"/>
                <a:gd name="T11" fmla="*/ 30 h 61"/>
                <a:gd name="T12" fmla="*/ 28 w 57"/>
                <a:gd name="T13" fmla="*/ 0 h 61"/>
                <a:gd name="T14" fmla="*/ 55 w 57"/>
                <a:gd name="T15" fmla="*/ 33 h 61"/>
                <a:gd name="T16" fmla="*/ 13 w 57"/>
                <a:gd name="T17" fmla="*/ 33 h 61"/>
                <a:gd name="T18" fmla="*/ 42 w 57"/>
                <a:gd name="T19" fmla="*/ 25 h 61"/>
                <a:gd name="T20" fmla="*/ 28 w 57"/>
                <a:gd name="T21" fmla="*/ 10 h 61"/>
                <a:gd name="T22" fmla="*/ 13 w 57"/>
                <a:gd name="T23" fmla="*/ 25 h 61"/>
                <a:gd name="T24" fmla="*/ 42 w 57"/>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1">
                  <a:moveTo>
                    <a:pt x="13" y="33"/>
                  </a:moveTo>
                  <a:cubicBezTo>
                    <a:pt x="13" y="42"/>
                    <a:pt x="18" y="50"/>
                    <a:pt x="28" y="50"/>
                  </a:cubicBezTo>
                  <a:cubicBezTo>
                    <a:pt x="36" y="50"/>
                    <a:pt x="40" y="47"/>
                    <a:pt x="42" y="41"/>
                  </a:cubicBezTo>
                  <a:cubicBezTo>
                    <a:pt x="54" y="41"/>
                    <a:pt x="54" y="41"/>
                    <a:pt x="54" y="41"/>
                  </a:cubicBezTo>
                  <a:cubicBezTo>
                    <a:pt x="52" y="54"/>
                    <a:pt x="41" y="61"/>
                    <a:pt x="28" y="61"/>
                  </a:cubicBezTo>
                  <a:cubicBezTo>
                    <a:pt x="10" y="61"/>
                    <a:pt x="0" y="48"/>
                    <a:pt x="0" y="30"/>
                  </a:cubicBezTo>
                  <a:cubicBezTo>
                    <a:pt x="0" y="14"/>
                    <a:pt x="11" y="0"/>
                    <a:pt x="28" y="0"/>
                  </a:cubicBezTo>
                  <a:cubicBezTo>
                    <a:pt x="46" y="0"/>
                    <a:pt x="57" y="16"/>
                    <a:pt x="55" y="33"/>
                  </a:cubicBezTo>
                  <a:lnTo>
                    <a:pt x="13" y="33"/>
                  </a:lnTo>
                  <a:close/>
                  <a:moveTo>
                    <a:pt x="42" y="25"/>
                  </a:moveTo>
                  <a:cubicBezTo>
                    <a:pt x="42" y="17"/>
                    <a:pt x="36" y="10"/>
                    <a:pt x="28" y="10"/>
                  </a:cubicBezTo>
                  <a:cubicBezTo>
                    <a:pt x="19" y="10"/>
                    <a:pt x="13" y="16"/>
                    <a:pt x="13" y="25"/>
                  </a:cubicBezTo>
                  <a:lnTo>
                    <a:pt x="42"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7" name="Freeform 16"/>
            <p:cNvSpPr>
              <a:spLocks/>
            </p:cNvSpPr>
            <p:nvPr userDrawn="1"/>
          </p:nvSpPr>
          <p:spPr bwMode="auto">
            <a:xfrm>
              <a:off x="1055688" y="4935538"/>
              <a:ext cx="50800" cy="61913"/>
            </a:xfrm>
            <a:custGeom>
              <a:avLst/>
              <a:gdLst>
                <a:gd name="T0" fmla="*/ 12 w 51"/>
                <a:gd name="T1" fmla="*/ 40 h 61"/>
                <a:gd name="T2" fmla="*/ 25 w 51"/>
                <a:gd name="T3" fmla="*/ 50 h 61"/>
                <a:gd name="T4" fmla="*/ 38 w 51"/>
                <a:gd name="T5" fmla="*/ 43 h 61"/>
                <a:gd name="T6" fmla="*/ 19 w 51"/>
                <a:gd name="T7" fmla="*/ 33 h 61"/>
                <a:gd name="T8" fmla="*/ 1 w 51"/>
                <a:gd name="T9" fmla="*/ 16 h 61"/>
                <a:gd name="T10" fmla="*/ 25 w 51"/>
                <a:gd name="T11" fmla="*/ 0 h 61"/>
                <a:gd name="T12" fmla="*/ 49 w 51"/>
                <a:gd name="T13" fmla="*/ 17 h 61"/>
                <a:gd name="T14" fmla="*/ 36 w 51"/>
                <a:gd name="T15" fmla="*/ 17 h 61"/>
                <a:gd name="T16" fmla="*/ 24 w 51"/>
                <a:gd name="T17" fmla="*/ 10 h 61"/>
                <a:gd name="T18" fmla="*/ 14 w 51"/>
                <a:gd name="T19" fmla="*/ 16 h 61"/>
                <a:gd name="T20" fmla="*/ 32 w 51"/>
                <a:gd name="T21" fmla="*/ 25 h 61"/>
                <a:gd name="T22" fmla="*/ 51 w 51"/>
                <a:gd name="T23" fmla="*/ 42 h 61"/>
                <a:gd name="T24" fmla="*/ 25 w 51"/>
                <a:gd name="T25" fmla="*/ 61 h 61"/>
                <a:gd name="T26" fmla="*/ 0 w 51"/>
                <a:gd name="T27" fmla="*/ 40 h 61"/>
                <a:gd name="T28" fmla="*/ 12 w 51"/>
                <a:gd name="T2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61">
                  <a:moveTo>
                    <a:pt x="12" y="40"/>
                  </a:moveTo>
                  <a:cubicBezTo>
                    <a:pt x="13" y="48"/>
                    <a:pt x="19" y="50"/>
                    <a:pt x="25" y="50"/>
                  </a:cubicBezTo>
                  <a:cubicBezTo>
                    <a:pt x="30" y="50"/>
                    <a:pt x="39" y="49"/>
                    <a:pt x="38" y="43"/>
                  </a:cubicBezTo>
                  <a:cubicBezTo>
                    <a:pt x="38" y="36"/>
                    <a:pt x="29" y="35"/>
                    <a:pt x="19" y="33"/>
                  </a:cubicBezTo>
                  <a:cubicBezTo>
                    <a:pt x="10" y="31"/>
                    <a:pt x="1" y="28"/>
                    <a:pt x="1" y="16"/>
                  </a:cubicBezTo>
                  <a:cubicBezTo>
                    <a:pt x="1" y="4"/>
                    <a:pt x="15" y="0"/>
                    <a:pt x="25" y="0"/>
                  </a:cubicBezTo>
                  <a:cubicBezTo>
                    <a:pt x="37" y="0"/>
                    <a:pt x="48" y="5"/>
                    <a:pt x="49" y="17"/>
                  </a:cubicBezTo>
                  <a:cubicBezTo>
                    <a:pt x="36" y="17"/>
                    <a:pt x="36" y="17"/>
                    <a:pt x="36" y="17"/>
                  </a:cubicBezTo>
                  <a:cubicBezTo>
                    <a:pt x="35" y="11"/>
                    <a:pt x="30" y="10"/>
                    <a:pt x="24" y="10"/>
                  </a:cubicBezTo>
                  <a:cubicBezTo>
                    <a:pt x="20" y="10"/>
                    <a:pt x="14" y="11"/>
                    <a:pt x="14" y="16"/>
                  </a:cubicBezTo>
                  <a:cubicBezTo>
                    <a:pt x="14" y="22"/>
                    <a:pt x="23" y="23"/>
                    <a:pt x="32" y="25"/>
                  </a:cubicBezTo>
                  <a:cubicBezTo>
                    <a:pt x="42" y="27"/>
                    <a:pt x="51" y="30"/>
                    <a:pt x="51" y="42"/>
                  </a:cubicBezTo>
                  <a:cubicBezTo>
                    <a:pt x="51" y="56"/>
                    <a:pt x="37" y="61"/>
                    <a:pt x="25" y="61"/>
                  </a:cubicBezTo>
                  <a:cubicBezTo>
                    <a:pt x="11" y="61"/>
                    <a:pt x="0" y="54"/>
                    <a:pt x="0" y="40"/>
                  </a:cubicBezTo>
                  <a:lnTo>
                    <a:pt x="12" y="4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8" name="Freeform 17"/>
            <p:cNvSpPr>
              <a:spLocks noEditPoints="1"/>
            </p:cNvSpPr>
            <p:nvPr userDrawn="1"/>
          </p:nvSpPr>
          <p:spPr bwMode="auto">
            <a:xfrm>
              <a:off x="1112838" y="4935538"/>
              <a:ext cx="57150" cy="61913"/>
            </a:xfrm>
            <a:custGeom>
              <a:avLst/>
              <a:gdLst>
                <a:gd name="T0" fmla="*/ 0 w 58"/>
                <a:gd name="T1" fmla="*/ 30 h 61"/>
                <a:gd name="T2" fmla="*/ 29 w 58"/>
                <a:gd name="T3" fmla="*/ 0 h 61"/>
                <a:gd name="T4" fmla="*/ 58 w 58"/>
                <a:gd name="T5" fmla="*/ 30 h 61"/>
                <a:gd name="T6" fmla="*/ 29 w 58"/>
                <a:gd name="T7" fmla="*/ 61 h 61"/>
                <a:gd name="T8" fmla="*/ 0 w 58"/>
                <a:gd name="T9" fmla="*/ 30 h 61"/>
                <a:gd name="T10" fmla="*/ 46 w 58"/>
                <a:gd name="T11" fmla="*/ 30 h 61"/>
                <a:gd name="T12" fmla="*/ 29 w 58"/>
                <a:gd name="T13" fmla="*/ 10 h 61"/>
                <a:gd name="T14" fmla="*/ 13 w 58"/>
                <a:gd name="T15" fmla="*/ 30 h 61"/>
                <a:gd name="T16" fmla="*/ 29 w 58"/>
                <a:gd name="T17" fmla="*/ 50 h 61"/>
                <a:gd name="T18" fmla="*/ 46 w 58"/>
                <a:gd name="T19"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1">
                  <a:moveTo>
                    <a:pt x="0" y="30"/>
                  </a:moveTo>
                  <a:cubicBezTo>
                    <a:pt x="0" y="12"/>
                    <a:pt x="11" y="0"/>
                    <a:pt x="29" y="0"/>
                  </a:cubicBezTo>
                  <a:cubicBezTo>
                    <a:pt x="48" y="0"/>
                    <a:pt x="58" y="12"/>
                    <a:pt x="58" y="30"/>
                  </a:cubicBezTo>
                  <a:cubicBezTo>
                    <a:pt x="58" y="48"/>
                    <a:pt x="48" y="61"/>
                    <a:pt x="29" y="61"/>
                  </a:cubicBezTo>
                  <a:cubicBezTo>
                    <a:pt x="11" y="61"/>
                    <a:pt x="0" y="48"/>
                    <a:pt x="0" y="30"/>
                  </a:cubicBezTo>
                  <a:close/>
                  <a:moveTo>
                    <a:pt x="46" y="30"/>
                  </a:moveTo>
                  <a:cubicBezTo>
                    <a:pt x="46" y="20"/>
                    <a:pt x="41" y="10"/>
                    <a:pt x="29" y="10"/>
                  </a:cubicBezTo>
                  <a:cubicBezTo>
                    <a:pt x="18" y="10"/>
                    <a:pt x="13" y="20"/>
                    <a:pt x="13" y="30"/>
                  </a:cubicBezTo>
                  <a:cubicBezTo>
                    <a:pt x="13" y="40"/>
                    <a:pt x="18" y="50"/>
                    <a:pt x="29" y="50"/>
                  </a:cubicBezTo>
                  <a:cubicBezTo>
                    <a:pt x="41" y="50"/>
                    <a:pt x="46" y="40"/>
                    <a:pt x="46" y="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9" name="Freeform 18"/>
            <p:cNvSpPr>
              <a:spLocks/>
            </p:cNvSpPr>
            <p:nvPr userDrawn="1"/>
          </p:nvSpPr>
          <p:spPr bwMode="auto">
            <a:xfrm>
              <a:off x="1181100" y="4935538"/>
              <a:ext cx="82550" cy="60325"/>
            </a:xfrm>
            <a:custGeom>
              <a:avLst/>
              <a:gdLst>
                <a:gd name="T0" fmla="*/ 0 w 84"/>
                <a:gd name="T1" fmla="*/ 1 h 59"/>
                <a:gd name="T2" fmla="*/ 12 w 84"/>
                <a:gd name="T3" fmla="*/ 1 h 59"/>
                <a:gd name="T4" fmla="*/ 12 w 84"/>
                <a:gd name="T5" fmla="*/ 9 h 59"/>
                <a:gd name="T6" fmla="*/ 12 w 84"/>
                <a:gd name="T7" fmla="*/ 9 h 59"/>
                <a:gd name="T8" fmla="*/ 30 w 84"/>
                <a:gd name="T9" fmla="*/ 0 h 59"/>
                <a:gd name="T10" fmla="*/ 46 w 84"/>
                <a:gd name="T11" fmla="*/ 9 h 59"/>
                <a:gd name="T12" fmla="*/ 64 w 84"/>
                <a:gd name="T13" fmla="*/ 0 h 59"/>
                <a:gd name="T14" fmla="*/ 84 w 84"/>
                <a:gd name="T15" fmla="*/ 19 h 59"/>
                <a:gd name="T16" fmla="*/ 84 w 84"/>
                <a:gd name="T17" fmla="*/ 59 h 59"/>
                <a:gd name="T18" fmla="*/ 71 w 84"/>
                <a:gd name="T19" fmla="*/ 59 h 59"/>
                <a:gd name="T20" fmla="*/ 71 w 84"/>
                <a:gd name="T21" fmla="*/ 25 h 59"/>
                <a:gd name="T22" fmla="*/ 60 w 84"/>
                <a:gd name="T23" fmla="*/ 10 h 59"/>
                <a:gd name="T24" fmla="*/ 48 w 84"/>
                <a:gd name="T25" fmla="*/ 25 h 59"/>
                <a:gd name="T26" fmla="*/ 48 w 84"/>
                <a:gd name="T27" fmla="*/ 59 h 59"/>
                <a:gd name="T28" fmla="*/ 35 w 84"/>
                <a:gd name="T29" fmla="*/ 59 h 59"/>
                <a:gd name="T30" fmla="*/ 35 w 84"/>
                <a:gd name="T31" fmla="*/ 22 h 59"/>
                <a:gd name="T32" fmla="*/ 25 w 84"/>
                <a:gd name="T33" fmla="*/ 10 h 59"/>
                <a:gd name="T34" fmla="*/ 13 w 84"/>
                <a:gd name="T35" fmla="*/ 25 h 59"/>
                <a:gd name="T36" fmla="*/ 13 w 84"/>
                <a:gd name="T37" fmla="*/ 59 h 59"/>
                <a:gd name="T38" fmla="*/ 0 w 84"/>
                <a:gd name="T39" fmla="*/ 59 h 59"/>
                <a:gd name="T40" fmla="*/ 0 w 84"/>
                <a:gd name="T4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59">
                  <a:moveTo>
                    <a:pt x="0" y="1"/>
                  </a:moveTo>
                  <a:cubicBezTo>
                    <a:pt x="12" y="1"/>
                    <a:pt x="12" y="1"/>
                    <a:pt x="12" y="1"/>
                  </a:cubicBezTo>
                  <a:cubicBezTo>
                    <a:pt x="12" y="9"/>
                    <a:pt x="12" y="9"/>
                    <a:pt x="12" y="9"/>
                  </a:cubicBezTo>
                  <a:cubicBezTo>
                    <a:pt x="12" y="9"/>
                    <a:pt x="12" y="9"/>
                    <a:pt x="12" y="9"/>
                  </a:cubicBezTo>
                  <a:cubicBezTo>
                    <a:pt x="16" y="4"/>
                    <a:pt x="21" y="0"/>
                    <a:pt x="30" y="0"/>
                  </a:cubicBezTo>
                  <a:cubicBezTo>
                    <a:pt x="37" y="0"/>
                    <a:pt x="44" y="3"/>
                    <a:pt x="46" y="9"/>
                  </a:cubicBezTo>
                  <a:cubicBezTo>
                    <a:pt x="50" y="3"/>
                    <a:pt x="56" y="0"/>
                    <a:pt x="64" y="0"/>
                  </a:cubicBezTo>
                  <a:cubicBezTo>
                    <a:pt x="76" y="0"/>
                    <a:pt x="84" y="5"/>
                    <a:pt x="84" y="19"/>
                  </a:cubicBezTo>
                  <a:cubicBezTo>
                    <a:pt x="84" y="59"/>
                    <a:pt x="84" y="59"/>
                    <a:pt x="84" y="59"/>
                  </a:cubicBezTo>
                  <a:cubicBezTo>
                    <a:pt x="71" y="59"/>
                    <a:pt x="71" y="59"/>
                    <a:pt x="71" y="59"/>
                  </a:cubicBezTo>
                  <a:cubicBezTo>
                    <a:pt x="71" y="25"/>
                    <a:pt x="71" y="25"/>
                    <a:pt x="71" y="25"/>
                  </a:cubicBezTo>
                  <a:cubicBezTo>
                    <a:pt x="71" y="16"/>
                    <a:pt x="70" y="10"/>
                    <a:pt x="60" y="10"/>
                  </a:cubicBezTo>
                  <a:cubicBezTo>
                    <a:pt x="52" y="10"/>
                    <a:pt x="48" y="15"/>
                    <a:pt x="48" y="25"/>
                  </a:cubicBezTo>
                  <a:cubicBezTo>
                    <a:pt x="48" y="59"/>
                    <a:pt x="48" y="59"/>
                    <a:pt x="48" y="59"/>
                  </a:cubicBezTo>
                  <a:cubicBezTo>
                    <a:pt x="35" y="59"/>
                    <a:pt x="35" y="59"/>
                    <a:pt x="35" y="59"/>
                  </a:cubicBezTo>
                  <a:cubicBezTo>
                    <a:pt x="35" y="22"/>
                    <a:pt x="35" y="22"/>
                    <a:pt x="35" y="22"/>
                  </a:cubicBezTo>
                  <a:cubicBezTo>
                    <a:pt x="35" y="14"/>
                    <a:pt x="33" y="10"/>
                    <a:pt x="25" y="10"/>
                  </a:cubicBezTo>
                  <a:cubicBezTo>
                    <a:pt x="19" y="10"/>
                    <a:pt x="13" y="15"/>
                    <a:pt x="13" y="25"/>
                  </a:cubicBezTo>
                  <a:cubicBezTo>
                    <a:pt x="13" y="59"/>
                    <a:pt x="13" y="59"/>
                    <a:pt x="13" y="59"/>
                  </a:cubicBezTo>
                  <a:cubicBezTo>
                    <a:pt x="0" y="59"/>
                    <a:pt x="0" y="59"/>
                    <a:pt x="0" y="59"/>
                  </a:cubicBez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0" name="Freeform 19"/>
            <p:cNvSpPr>
              <a:spLocks noEditPoints="1"/>
            </p:cNvSpPr>
            <p:nvPr userDrawn="1"/>
          </p:nvSpPr>
          <p:spPr bwMode="auto">
            <a:xfrm>
              <a:off x="1273175" y="4935538"/>
              <a:ext cx="55563" cy="61913"/>
            </a:xfrm>
            <a:custGeom>
              <a:avLst/>
              <a:gdLst>
                <a:gd name="T0" fmla="*/ 13 w 57"/>
                <a:gd name="T1" fmla="*/ 33 h 61"/>
                <a:gd name="T2" fmla="*/ 28 w 57"/>
                <a:gd name="T3" fmla="*/ 50 h 61"/>
                <a:gd name="T4" fmla="*/ 42 w 57"/>
                <a:gd name="T5" fmla="*/ 41 h 61"/>
                <a:gd name="T6" fmla="*/ 54 w 57"/>
                <a:gd name="T7" fmla="*/ 41 h 61"/>
                <a:gd name="T8" fmla="*/ 28 w 57"/>
                <a:gd name="T9" fmla="*/ 61 h 61"/>
                <a:gd name="T10" fmla="*/ 0 w 57"/>
                <a:gd name="T11" fmla="*/ 30 h 61"/>
                <a:gd name="T12" fmla="*/ 28 w 57"/>
                <a:gd name="T13" fmla="*/ 0 h 61"/>
                <a:gd name="T14" fmla="*/ 55 w 57"/>
                <a:gd name="T15" fmla="*/ 33 h 61"/>
                <a:gd name="T16" fmla="*/ 13 w 57"/>
                <a:gd name="T17" fmla="*/ 33 h 61"/>
                <a:gd name="T18" fmla="*/ 42 w 57"/>
                <a:gd name="T19" fmla="*/ 25 h 61"/>
                <a:gd name="T20" fmla="*/ 28 w 57"/>
                <a:gd name="T21" fmla="*/ 10 h 61"/>
                <a:gd name="T22" fmla="*/ 13 w 57"/>
                <a:gd name="T23" fmla="*/ 25 h 61"/>
                <a:gd name="T24" fmla="*/ 42 w 57"/>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1">
                  <a:moveTo>
                    <a:pt x="13" y="33"/>
                  </a:moveTo>
                  <a:cubicBezTo>
                    <a:pt x="13" y="42"/>
                    <a:pt x="18" y="50"/>
                    <a:pt x="28" y="50"/>
                  </a:cubicBezTo>
                  <a:cubicBezTo>
                    <a:pt x="36" y="50"/>
                    <a:pt x="40" y="47"/>
                    <a:pt x="42" y="41"/>
                  </a:cubicBezTo>
                  <a:cubicBezTo>
                    <a:pt x="54" y="41"/>
                    <a:pt x="54" y="41"/>
                    <a:pt x="54" y="41"/>
                  </a:cubicBezTo>
                  <a:cubicBezTo>
                    <a:pt x="52" y="54"/>
                    <a:pt x="41" y="61"/>
                    <a:pt x="28" y="61"/>
                  </a:cubicBezTo>
                  <a:cubicBezTo>
                    <a:pt x="10" y="61"/>
                    <a:pt x="0" y="48"/>
                    <a:pt x="0" y="30"/>
                  </a:cubicBezTo>
                  <a:cubicBezTo>
                    <a:pt x="0" y="14"/>
                    <a:pt x="11" y="0"/>
                    <a:pt x="28" y="0"/>
                  </a:cubicBezTo>
                  <a:cubicBezTo>
                    <a:pt x="46" y="0"/>
                    <a:pt x="57" y="16"/>
                    <a:pt x="55" y="33"/>
                  </a:cubicBezTo>
                  <a:lnTo>
                    <a:pt x="13" y="33"/>
                  </a:lnTo>
                  <a:close/>
                  <a:moveTo>
                    <a:pt x="42" y="25"/>
                  </a:moveTo>
                  <a:cubicBezTo>
                    <a:pt x="42" y="17"/>
                    <a:pt x="37" y="10"/>
                    <a:pt x="28" y="10"/>
                  </a:cubicBezTo>
                  <a:cubicBezTo>
                    <a:pt x="19" y="10"/>
                    <a:pt x="13" y="16"/>
                    <a:pt x="13" y="25"/>
                  </a:cubicBezTo>
                  <a:lnTo>
                    <a:pt x="42"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1" name="Freeform 20"/>
            <p:cNvSpPr>
              <a:spLocks/>
            </p:cNvSpPr>
            <p:nvPr userDrawn="1"/>
          </p:nvSpPr>
          <p:spPr bwMode="auto">
            <a:xfrm>
              <a:off x="1363663" y="4935538"/>
              <a:ext cx="46038" cy="61913"/>
            </a:xfrm>
            <a:custGeom>
              <a:avLst/>
              <a:gdLst>
                <a:gd name="T0" fmla="*/ 37 w 46"/>
                <a:gd name="T1" fmla="*/ 18 h 61"/>
                <a:gd name="T2" fmla="*/ 22 w 46"/>
                <a:gd name="T3" fmla="*/ 6 h 61"/>
                <a:gd name="T4" fmla="*/ 9 w 46"/>
                <a:gd name="T5" fmla="*/ 16 h 61"/>
                <a:gd name="T6" fmla="*/ 21 w 46"/>
                <a:gd name="T7" fmla="*/ 25 h 61"/>
                <a:gd name="T8" fmla="*/ 30 w 46"/>
                <a:gd name="T9" fmla="*/ 27 h 61"/>
                <a:gd name="T10" fmla="*/ 46 w 46"/>
                <a:gd name="T11" fmla="*/ 43 h 61"/>
                <a:gd name="T12" fmla="*/ 23 w 46"/>
                <a:gd name="T13" fmla="*/ 61 h 61"/>
                <a:gd name="T14" fmla="*/ 0 w 46"/>
                <a:gd name="T15" fmla="*/ 40 h 61"/>
                <a:gd name="T16" fmla="*/ 7 w 46"/>
                <a:gd name="T17" fmla="*/ 40 h 61"/>
                <a:gd name="T18" fmla="*/ 24 w 46"/>
                <a:gd name="T19" fmla="*/ 55 h 61"/>
                <a:gd name="T20" fmla="*/ 39 w 46"/>
                <a:gd name="T21" fmla="*/ 44 h 61"/>
                <a:gd name="T22" fmla="*/ 27 w 46"/>
                <a:gd name="T23" fmla="*/ 33 h 61"/>
                <a:gd name="T24" fmla="*/ 18 w 46"/>
                <a:gd name="T25" fmla="*/ 31 h 61"/>
                <a:gd name="T26" fmla="*/ 2 w 46"/>
                <a:gd name="T27" fmla="*/ 16 h 61"/>
                <a:gd name="T28" fmla="*/ 23 w 46"/>
                <a:gd name="T29" fmla="*/ 0 h 61"/>
                <a:gd name="T30" fmla="*/ 44 w 46"/>
                <a:gd name="T31" fmla="*/ 18 h 61"/>
                <a:gd name="T32" fmla="*/ 37 w 46"/>
                <a:gd name="T33"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1">
                  <a:moveTo>
                    <a:pt x="37" y="18"/>
                  </a:moveTo>
                  <a:cubicBezTo>
                    <a:pt x="37" y="10"/>
                    <a:pt x="30" y="6"/>
                    <a:pt x="22" y="6"/>
                  </a:cubicBezTo>
                  <a:cubicBezTo>
                    <a:pt x="16" y="6"/>
                    <a:pt x="9" y="8"/>
                    <a:pt x="9" y="16"/>
                  </a:cubicBezTo>
                  <a:cubicBezTo>
                    <a:pt x="9" y="22"/>
                    <a:pt x="16" y="24"/>
                    <a:pt x="21" y="25"/>
                  </a:cubicBezTo>
                  <a:cubicBezTo>
                    <a:pt x="30" y="27"/>
                    <a:pt x="30" y="27"/>
                    <a:pt x="30" y="27"/>
                  </a:cubicBezTo>
                  <a:cubicBezTo>
                    <a:pt x="38" y="29"/>
                    <a:pt x="46" y="33"/>
                    <a:pt x="46" y="43"/>
                  </a:cubicBezTo>
                  <a:cubicBezTo>
                    <a:pt x="46" y="56"/>
                    <a:pt x="34" y="61"/>
                    <a:pt x="23" y="61"/>
                  </a:cubicBezTo>
                  <a:cubicBezTo>
                    <a:pt x="10" y="61"/>
                    <a:pt x="1" y="54"/>
                    <a:pt x="0" y="40"/>
                  </a:cubicBezTo>
                  <a:cubicBezTo>
                    <a:pt x="7" y="40"/>
                    <a:pt x="7" y="40"/>
                    <a:pt x="7" y="40"/>
                  </a:cubicBezTo>
                  <a:cubicBezTo>
                    <a:pt x="7" y="50"/>
                    <a:pt x="14" y="55"/>
                    <a:pt x="24" y="55"/>
                  </a:cubicBezTo>
                  <a:cubicBezTo>
                    <a:pt x="30" y="55"/>
                    <a:pt x="39" y="52"/>
                    <a:pt x="39" y="44"/>
                  </a:cubicBezTo>
                  <a:cubicBezTo>
                    <a:pt x="39" y="37"/>
                    <a:pt x="33" y="35"/>
                    <a:pt x="27" y="33"/>
                  </a:cubicBezTo>
                  <a:cubicBezTo>
                    <a:pt x="18" y="31"/>
                    <a:pt x="18" y="31"/>
                    <a:pt x="18" y="31"/>
                  </a:cubicBezTo>
                  <a:cubicBezTo>
                    <a:pt x="9" y="29"/>
                    <a:pt x="2" y="26"/>
                    <a:pt x="2" y="16"/>
                  </a:cubicBezTo>
                  <a:cubicBezTo>
                    <a:pt x="2" y="4"/>
                    <a:pt x="13" y="0"/>
                    <a:pt x="23" y="0"/>
                  </a:cubicBezTo>
                  <a:cubicBezTo>
                    <a:pt x="35" y="0"/>
                    <a:pt x="44" y="6"/>
                    <a:pt x="44" y="18"/>
                  </a:cubicBezTo>
                  <a:lnTo>
                    <a:pt x="3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2" name="Rectangle 21"/>
            <p:cNvSpPr>
              <a:spLocks noChangeArrowheads="1"/>
            </p:cNvSpPr>
            <p:nvPr userDrawn="1"/>
          </p:nvSpPr>
          <p:spPr bwMode="auto">
            <a:xfrm>
              <a:off x="1420813" y="4914900"/>
              <a:ext cx="6350" cy="80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3" name="Freeform 22"/>
            <p:cNvSpPr>
              <a:spLocks noEditPoints="1"/>
            </p:cNvSpPr>
            <p:nvPr userDrawn="1"/>
          </p:nvSpPr>
          <p:spPr bwMode="auto">
            <a:xfrm>
              <a:off x="1439863" y="4914900"/>
              <a:ext cx="6350" cy="80963"/>
            </a:xfrm>
            <a:custGeom>
              <a:avLst/>
              <a:gdLst>
                <a:gd name="T0" fmla="*/ 0 w 4"/>
                <a:gd name="T1" fmla="*/ 0 h 51"/>
                <a:gd name="T2" fmla="*/ 4 w 4"/>
                <a:gd name="T3" fmla="*/ 0 h 51"/>
                <a:gd name="T4" fmla="*/ 4 w 4"/>
                <a:gd name="T5" fmla="*/ 8 h 51"/>
                <a:gd name="T6" fmla="*/ 0 w 4"/>
                <a:gd name="T7" fmla="*/ 8 h 51"/>
                <a:gd name="T8" fmla="*/ 0 w 4"/>
                <a:gd name="T9" fmla="*/ 0 h 51"/>
                <a:gd name="T10" fmla="*/ 0 w 4"/>
                <a:gd name="T11" fmla="*/ 14 h 51"/>
                <a:gd name="T12" fmla="*/ 4 w 4"/>
                <a:gd name="T13" fmla="*/ 14 h 51"/>
                <a:gd name="T14" fmla="*/ 4 w 4"/>
                <a:gd name="T15" fmla="*/ 51 h 51"/>
                <a:gd name="T16" fmla="*/ 0 w 4"/>
                <a:gd name="T17" fmla="*/ 51 h 51"/>
                <a:gd name="T18" fmla="*/ 0 w 4"/>
                <a:gd name="T19"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1">
                  <a:moveTo>
                    <a:pt x="0" y="0"/>
                  </a:moveTo>
                  <a:lnTo>
                    <a:pt x="4" y="0"/>
                  </a:lnTo>
                  <a:lnTo>
                    <a:pt x="4" y="8"/>
                  </a:lnTo>
                  <a:lnTo>
                    <a:pt x="0" y="8"/>
                  </a:lnTo>
                  <a:lnTo>
                    <a:pt x="0" y="0"/>
                  </a:lnTo>
                  <a:close/>
                  <a:moveTo>
                    <a:pt x="0" y="14"/>
                  </a:moveTo>
                  <a:lnTo>
                    <a:pt x="4" y="14"/>
                  </a:lnTo>
                  <a:lnTo>
                    <a:pt x="4" y="51"/>
                  </a:lnTo>
                  <a:lnTo>
                    <a:pt x="0" y="51"/>
                  </a:lnTo>
                  <a:lnTo>
                    <a:pt x="0"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4" name="Freeform 23"/>
            <p:cNvSpPr>
              <a:spLocks noEditPoints="1"/>
            </p:cNvSpPr>
            <p:nvPr userDrawn="1"/>
          </p:nvSpPr>
          <p:spPr bwMode="auto">
            <a:xfrm>
              <a:off x="1457325" y="4914900"/>
              <a:ext cx="52388" cy="82550"/>
            </a:xfrm>
            <a:custGeom>
              <a:avLst/>
              <a:gdLst>
                <a:gd name="T0" fmla="*/ 53 w 53"/>
                <a:gd name="T1" fmla="*/ 80 h 82"/>
                <a:gd name="T2" fmla="*/ 47 w 53"/>
                <a:gd name="T3" fmla="*/ 80 h 82"/>
                <a:gd name="T4" fmla="*/ 47 w 53"/>
                <a:gd name="T5" fmla="*/ 69 h 82"/>
                <a:gd name="T6" fmla="*/ 47 w 53"/>
                <a:gd name="T7" fmla="*/ 69 h 82"/>
                <a:gd name="T8" fmla="*/ 26 w 53"/>
                <a:gd name="T9" fmla="*/ 82 h 82"/>
                <a:gd name="T10" fmla="*/ 0 w 53"/>
                <a:gd name="T11" fmla="*/ 51 h 82"/>
                <a:gd name="T12" fmla="*/ 26 w 53"/>
                <a:gd name="T13" fmla="*/ 21 h 82"/>
                <a:gd name="T14" fmla="*/ 46 w 53"/>
                <a:gd name="T15" fmla="*/ 33 h 82"/>
                <a:gd name="T16" fmla="*/ 46 w 53"/>
                <a:gd name="T17" fmla="*/ 33 h 82"/>
                <a:gd name="T18" fmla="*/ 46 w 53"/>
                <a:gd name="T19" fmla="*/ 0 h 82"/>
                <a:gd name="T20" fmla="*/ 53 w 53"/>
                <a:gd name="T21" fmla="*/ 0 h 82"/>
                <a:gd name="T22" fmla="*/ 53 w 53"/>
                <a:gd name="T23" fmla="*/ 80 h 82"/>
                <a:gd name="T24" fmla="*/ 26 w 53"/>
                <a:gd name="T25" fmla="*/ 76 h 82"/>
                <a:gd name="T26" fmla="*/ 46 w 53"/>
                <a:gd name="T27" fmla="*/ 51 h 82"/>
                <a:gd name="T28" fmla="*/ 26 w 53"/>
                <a:gd name="T29" fmla="*/ 27 h 82"/>
                <a:gd name="T30" fmla="*/ 7 w 53"/>
                <a:gd name="T31" fmla="*/ 51 h 82"/>
                <a:gd name="T32" fmla="*/ 26 w 53"/>
                <a:gd name="T3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2">
                  <a:moveTo>
                    <a:pt x="53" y="80"/>
                  </a:moveTo>
                  <a:cubicBezTo>
                    <a:pt x="47" y="80"/>
                    <a:pt x="47" y="80"/>
                    <a:pt x="47" y="80"/>
                  </a:cubicBezTo>
                  <a:cubicBezTo>
                    <a:pt x="47" y="69"/>
                    <a:pt x="47" y="69"/>
                    <a:pt x="47" y="69"/>
                  </a:cubicBezTo>
                  <a:cubicBezTo>
                    <a:pt x="47" y="69"/>
                    <a:pt x="47" y="69"/>
                    <a:pt x="47" y="69"/>
                  </a:cubicBezTo>
                  <a:cubicBezTo>
                    <a:pt x="44" y="77"/>
                    <a:pt x="35" y="82"/>
                    <a:pt x="26" y="82"/>
                  </a:cubicBezTo>
                  <a:cubicBezTo>
                    <a:pt x="9" y="82"/>
                    <a:pt x="0" y="67"/>
                    <a:pt x="0" y="51"/>
                  </a:cubicBezTo>
                  <a:cubicBezTo>
                    <a:pt x="0" y="35"/>
                    <a:pt x="9" y="21"/>
                    <a:pt x="26" y="21"/>
                  </a:cubicBezTo>
                  <a:cubicBezTo>
                    <a:pt x="35" y="21"/>
                    <a:pt x="43" y="25"/>
                    <a:pt x="46" y="33"/>
                  </a:cubicBezTo>
                  <a:cubicBezTo>
                    <a:pt x="46" y="33"/>
                    <a:pt x="46" y="33"/>
                    <a:pt x="46" y="33"/>
                  </a:cubicBezTo>
                  <a:cubicBezTo>
                    <a:pt x="46" y="0"/>
                    <a:pt x="46" y="0"/>
                    <a:pt x="46" y="0"/>
                  </a:cubicBezTo>
                  <a:cubicBezTo>
                    <a:pt x="53" y="0"/>
                    <a:pt x="53" y="0"/>
                    <a:pt x="53" y="0"/>
                  </a:cubicBezTo>
                  <a:lnTo>
                    <a:pt x="53" y="80"/>
                  </a:lnTo>
                  <a:close/>
                  <a:moveTo>
                    <a:pt x="26" y="76"/>
                  </a:moveTo>
                  <a:cubicBezTo>
                    <a:pt x="41" y="76"/>
                    <a:pt x="46" y="63"/>
                    <a:pt x="46" y="51"/>
                  </a:cubicBezTo>
                  <a:cubicBezTo>
                    <a:pt x="46" y="39"/>
                    <a:pt x="41" y="27"/>
                    <a:pt x="26" y="27"/>
                  </a:cubicBezTo>
                  <a:cubicBezTo>
                    <a:pt x="13" y="27"/>
                    <a:pt x="7" y="39"/>
                    <a:pt x="7" y="51"/>
                  </a:cubicBezTo>
                  <a:cubicBezTo>
                    <a:pt x="7" y="63"/>
                    <a:pt x="13" y="76"/>
                    <a:pt x="26" y="7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5" name="Freeform 24"/>
            <p:cNvSpPr>
              <a:spLocks noEditPoints="1"/>
            </p:cNvSpPr>
            <p:nvPr userDrawn="1"/>
          </p:nvSpPr>
          <p:spPr bwMode="auto">
            <a:xfrm>
              <a:off x="1520825" y="4935538"/>
              <a:ext cx="50800" cy="61913"/>
            </a:xfrm>
            <a:custGeom>
              <a:avLst/>
              <a:gdLst>
                <a:gd name="T0" fmla="*/ 7 w 52"/>
                <a:gd name="T1" fmla="*/ 32 h 61"/>
                <a:gd name="T2" fmla="*/ 26 w 52"/>
                <a:gd name="T3" fmla="*/ 55 h 61"/>
                <a:gd name="T4" fmla="*/ 44 w 52"/>
                <a:gd name="T5" fmla="*/ 40 h 61"/>
                <a:gd name="T6" fmla="*/ 51 w 52"/>
                <a:gd name="T7" fmla="*/ 40 h 61"/>
                <a:gd name="T8" fmla="*/ 26 w 52"/>
                <a:gd name="T9" fmla="*/ 61 h 61"/>
                <a:gd name="T10" fmla="*/ 0 w 52"/>
                <a:gd name="T11" fmla="*/ 30 h 61"/>
                <a:gd name="T12" fmla="*/ 26 w 52"/>
                <a:gd name="T13" fmla="*/ 0 h 61"/>
                <a:gd name="T14" fmla="*/ 51 w 52"/>
                <a:gd name="T15" fmla="*/ 32 h 61"/>
                <a:gd name="T16" fmla="*/ 7 w 52"/>
                <a:gd name="T17" fmla="*/ 32 h 61"/>
                <a:gd name="T18" fmla="*/ 44 w 52"/>
                <a:gd name="T19" fmla="*/ 26 h 61"/>
                <a:gd name="T20" fmla="*/ 26 w 52"/>
                <a:gd name="T21" fmla="*/ 6 h 61"/>
                <a:gd name="T22" fmla="*/ 7 w 52"/>
                <a:gd name="T23" fmla="*/ 26 h 61"/>
                <a:gd name="T24" fmla="*/ 44 w 52"/>
                <a:gd name="T2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61">
                  <a:moveTo>
                    <a:pt x="7" y="32"/>
                  </a:moveTo>
                  <a:cubicBezTo>
                    <a:pt x="7" y="42"/>
                    <a:pt x="12" y="55"/>
                    <a:pt x="26" y="55"/>
                  </a:cubicBezTo>
                  <a:cubicBezTo>
                    <a:pt x="36" y="55"/>
                    <a:pt x="42" y="49"/>
                    <a:pt x="44" y="40"/>
                  </a:cubicBezTo>
                  <a:cubicBezTo>
                    <a:pt x="51" y="40"/>
                    <a:pt x="51" y="40"/>
                    <a:pt x="51" y="40"/>
                  </a:cubicBezTo>
                  <a:cubicBezTo>
                    <a:pt x="48" y="53"/>
                    <a:pt x="40" y="61"/>
                    <a:pt x="26" y="61"/>
                  </a:cubicBezTo>
                  <a:cubicBezTo>
                    <a:pt x="8" y="61"/>
                    <a:pt x="0" y="47"/>
                    <a:pt x="0" y="30"/>
                  </a:cubicBezTo>
                  <a:cubicBezTo>
                    <a:pt x="0" y="15"/>
                    <a:pt x="8" y="0"/>
                    <a:pt x="26" y="0"/>
                  </a:cubicBezTo>
                  <a:cubicBezTo>
                    <a:pt x="44" y="0"/>
                    <a:pt x="52" y="16"/>
                    <a:pt x="51" y="32"/>
                  </a:cubicBezTo>
                  <a:lnTo>
                    <a:pt x="7" y="32"/>
                  </a:lnTo>
                  <a:close/>
                  <a:moveTo>
                    <a:pt x="44" y="26"/>
                  </a:moveTo>
                  <a:cubicBezTo>
                    <a:pt x="44" y="16"/>
                    <a:pt x="37" y="6"/>
                    <a:pt x="26" y="6"/>
                  </a:cubicBezTo>
                  <a:cubicBezTo>
                    <a:pt x="14" y="6"/>
                    <a:pt x="8" y="16"/>
                    <a:pt x="7" y="26"/>
                  </a:cubicBezTo>
                  <a:lnTo>
                    <a:pt x="4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6" name="Freeform 25"/>
            <p:cNvSpPr>
              <a:spLocks/>
            </p:cNvSpPr>
            <p:nvPr userDrawn="1"/>
          </p:nvSpPr>
          <p:spPr bwMode="auto">
            <a:xfrm>
              <a:off x="1577975" y="4935538"/>
              <a:ext cx="44450" cy="61913"/>
            </a:xfrm>
            <a:custGeom>
              <a:avLst/>
              <a:gdLst>
                <a:gd name="T0" fmla="*/ 37 w 46"/>
                <a:gd name="T1" fmla="*/ 18 h 61"/>
                <a:gd name="T2" fmla="*/ 22 w 46"/>
                <a:gd name="T3" fmla="*/ 6 h 61"/>
                <a:gd name="T4" fmla="*/ 9 w 46"/>
                <a:gd name="T5" fmla="*/ 16 h 61"/>
                <a:gd name="T6" fmla="*/ 20 w 46"/>
                <a:gd name="T7" fmla="*/ 25 h 61"/>
                <a:gd name="T8" fmla="*/ 30 w 46"/>
                <a:gd name="T9" fmla="*/ 27 h 61"/>
                <a:gd name="T10" fmla="*/ 46 w 46"/>
                <a:gd name="T11" fmla="*/ 43 h 61"/>
                <a:gd name="T12" fmla="*/ 23 w 46"/>
                <a:gd name="T13" fmla="*/ 61 h 61"/>
                <a:gd name="T14" fmla="*/ 0 w 46"/>
                <a:gd name="T15" fmla="*/ 40 h 61"/>
                <a:gd name="T16" fmla="*/ 7 w 46"/>
                <a:gd name="T17" fmla="*/ 40 h 61"/>
                <a:gd name="T18" fmla="*/ 23 w 46"/>
                <a:gd name="T19" fmla="*/ 55 h 61"/>
                <a:gd name="T20" fmla="*/ 39 w 46"/>
                <a:gd name="T21" fmla="*/ 44 h 61"/>
                <a:gd name="T22" fmla="*/ 27 w 46"/>
                <a:gd name="T23" fmla="*/ 33 h 61"/>
                <a:gd name="T24" fmla="*/ 18 w 46"/>
                <a:gd name="T25" fmla="*/ 31 h 61"/>
                <a:gd name="T26" fmla="*/ 2 w 46"/>
                <a:gd name="T27" fmla="*/ 16 h 61"/>
                <a:gd name="T28" fmla="*/ 23 w 46"/>
                <a:gd name="T29" fmla="*/ 0 h 61"/>
                <a:gd name="T30" fmla="*/ 44 w 46"/>
                <a:gd name="T31" fmla="*/ 18 h 61"/>
                <a:gd name="T32" fmla="*/ 37 w 46"/>
                <a:gd name="T33"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1">
                  <a:moveTo>
                    <a:pt x="37" y="18"/>
                  </a:moveTo>
                  <a:cubicBezTo>
                    <a:pt x="37" y="10"/>
                    <a:pt x="30" y="6"/>
                    <a:pt x="22" y="6"/>
                  </a:cubicBezTo>
                  <a:cubicBezTo>
                    <a:pt x="16" y="6"/>
                    <a:pt x="9" y="8"/>
                    <a:pt x="9" y="16"/>
                  </a:cubicBezTo>
                  <a:cubicBezTo>
                    <a:pt x="9" y="22"/>
                    <a:pt x="16" y="24"/>
                    <a:pt x="20" y="25"/>
                  </a:cubicBezTo>
                  <a:cubicBezTo>
                    <a:pt x="30" y="27"/>
                    <a:pt x="30" y="27"/>
                    <a:pt x="30" y="27"/>
                  </a:cubicBezTo>
                  <a:cubicBezTo>
                    <a:pt x="38" y="29"/>
                    <a:pt x="46" y="33"/>
                    <a:pt x="46" y="43"/>
                  </a:cubicBezTo>
                  <a:cubicBezTo>
                    <a:pt x="46" y="56"/>
                    <a:pt x="34" y="61"/>
                    <a:pt x="23" y="61"/>
                  </a:cubicBezTo>
                  <a:cubicBezTo>
                    <a:pt x="10" y="61"/>
                    <a:pt x="1" y="54"/>
                    <a:pt x="0" y="40"/>
                  </a:cubicBezTo>
                  <a:cubicBezTo>
                    <a:pt x="7" y="40"/>
                    <a:pt x="7" y="40"/>
                    <a:pt x="7" y="40"/>
                  </a:cubicBezTo>
                  <a:cubicBezTo>
                    <a:pt x="7" y="50"/>
                    <a:pt x="14" y="55"/>
                    <a:pt x="23" y="55"/>
                  </a:cubicBezTo>
                  <a:cubicBezTo>
                    <a:pt x="30" y="55"/>
                    <a:pt x="39" y="52"/>
                    <a:pt x="39" y="44"/>
                  </a:cubicBezTo>
                  <a:cubicBezTo>
                    <a:pt x="39" y="37"/>
                    <a:pt x="33" y="35"/>
                    <a:pt x="27" y="33"/>
                  </a:cubicBezTo>
                  <a:cubicBezTo>
                    <a:pt x="18" y="31"/>
                    <a:pt x="18" y="31"/>
                    <a:pt x="18" y="31"/>
                  </a:cubicBezTo>
                  <a:cubicBezTo>
                    <a:pt x="8" y="29"/>
                    <a:pt x="2" y="26"/>
                    <a:pt x="2" y="16"/>
                  </a:cubicBezTo>
                  <a:cubicBezTo>
                    <a:pt x="2" y="4"/>
                    <a:pt x="13" y="0"/>
                    <a:pt x="23" y="0"/>
                  </a:cubicBezTo>
                  <a:cubicBezTo>
                    <a:pt x="35" y="0"/>
                    <a:pt x="44" y="6"/>
                    <a:pt x="44" y="18"/>
                  </a:cubicBezTo>
                  <a:lnTo>
                    <a:pt x="3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73" name="그룹 72"/>
          <p:cNvGrpSpPr/>
          <p:nvPr/>
        </p:nvGrpSpPr>
        <p:grpSpPr>
          <a:xfrm>
            <a:off x="719313" y="4915075"/>
            <a:ext cx="79200" cy="79200"/>
            <a:chOff x="599281" y="4399757"/>
            <a:chExt cx="362744" cy="362739"/>
          </a:xfrm>
          <a:solidFill>
            <a:schemeClr val="tx2"/>
          </a:solidFill>
        </p:grpSpPr>
        <p:sp>
          <p:nvSpPr>
            <p:cNvPr id="74" name="타원 73"/>
            <p:cNvSpPr>
              <a:spLocks/>
            </p:cNvSpPr>
            <p:nvPr userDrawn="1"/>
          </p:nvSpPr>
          <p:spPr>
            <a:xfrm>
              <a:off x="599281" y="4399757"/>
              <a:ext cx="148058" cy="148058"/>
            </a:xfrm>
            <a:prstGeom prst="ellipse">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타원 74"/>
            <p:cNvSpPr>
              <a:spLocks/>
            </p:cNvSpPr>
            <p:nvPr userDrawn="1"/>
          </p:nvSpPr>
          <p:spPr>
            <a:xfrm>
              <a:off x="813967" y="4399757"/>
              <a:ext cx="148058" cy="148058"/>
            </a:xfrm>
            <a:prstGeom prst="ellipse">
              <a:avLst/>
            </a:prstGeom>
            <a:solidFill>
              <a:schemeClr val="tx2">
                <a:alpha val="3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6" name="타원 75"/>
            <p:cNvSpPr>
              <a:spLocks/>
            </p:cNvSpPr>
            <p:nvPr userDrawn="1"/>
          </p:nvSpPr>
          <p:spPr>
            <a:xfrm>
              <a:off x="813967" y="4614438"/>
              <a:ext cx="148058" cy="148058"/>
            </a:xfrm>
            <a:prstGeom prst="ellipse">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7" name="타원 76"/>
            <p:cNvSpPr>
              <a:spLocks/>
            </p:cNvSpPr>
            <p:nvPr userDrawn="1"/>
          </p:nvSpPr>
          <p:spPr>
            <a:xfrm>
              <a:off x="599281" y="4614438"/>
              <a:ext cx="148058" cy="148058"/>
            </a:xfrm>
            <a:prstGeom prst="ellipse">
              <a:avLst/>
            </a:prstGeom>
            <a:solidFill>
              <a:schemeClr val="tx2">
                <a:alpha val="3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42" name="슬라이드 번호 개체 틀 4"/>
          <p:cNvSpPr txBox="1">
            <a:spLocks/>
          </p:cNvSpPr>
          <p:nvPr/>
        </p:nvSpPr>
        <p:spPr>
          <a:xfrm>
            <a:off x="8126896" y="4867231"/>
            <a:ext cx="413810" cy="180000"/>
          </a:xfrm>
          <a:prstGeom prst="rect">
            <a:avLst/>
          </a:prstGeom>
        </p:spPr>
        <p:txBody>
          <a:bodyPr tIns="0" bIns="0" anchor="ctr"/>
          <a:lstStyle>
            <a:defPPr>
              <a:defRPr lang="ko-KR"/>
            </a:defPPr>
            <a:lvl1pPr marL="0" algn="ctr" defTabSz="914400" rtl="0" eaLnBrk="1" latinLnBrk="1" hangingPunct="1">
              <a:defRPr sz="900" kern="1200">
                <a:gradFill flip="none" rotWithShape="1">
                  <a:gsLst>
                    <a:gs pos="0">
                      <a:schemeClr val="bg1"/>
                    </a:gs>
                    <a:gs pos="100000">
                      <a:schemeClr val="bg1"/>
                    </a:gs>
                  </a:gsLst>
                  <a:lin ang="0" scaled="1"/>
                  <a:tileRect/>
                </a:gradFill>
                <a:latin typeface="Bebas Neue"/>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DFEC24EB-3711-4D66-BFBD-A4C517DC603E}" type="slidenum">
              <a:rPr lang="ko-KR" altLang="en-US" b="1" baseline="0" smtClean="0">
                <a:solidFill>
                  <a:schemeClr val="bg2"/>
                </a:solidFill>
                <a:latin typeface="Roboto Condensed Regular" pitchFamily="2" charset="0"/>
              </a:rPr>
              <a:pPr/>
              <a:t>‹N°›</a:t>
            </a:fld>
            <a:endParaRPr lang="ko-KR" altLang="en-US" b="1" baseline="0" dirty="0">
              <a:solidFill>
                <a:schemeClr val="bg2"/>
              </a:solidFill>
              <a:latin typeface="Roboto Condensed Regular" pitchFamily="2" charset="0"/>
            </a:endParaRPr>
          </a:p>
        </p:txBody>
      </p:sp>
    </p:spTree>
    <p:extLst>
      <p:ext uri="{BB962C8B-B14F-4D97-AF65-F5344CB8AC3E}">
        <p14:creationId xmlns:p14="http://schemas.microsoft.com/office/powerpoint/2010/main" val="1718896472"/>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714" r:id="rId3"/>
    <p:sldLayoutId id="2147483715" r:id="rId4"/>
    <p:sldLayoutId id="2147483689" r:id="rId5"/>
    <p:sldLayoutId id="2147483807" r:id="rId6"/>
    <p:sldLayoutId id="2147483691" r:id="rId7"/>
    <p:sldLayoutId id="2147483795" r:id="rId8"/>
  </p:sldLayoutIdLst>
  <p:transition spd="med">
    <p:fade/>
  </p:transition>
  <p:txStyles>
    <p:titleStyle>
      <a:lvl1pPr algn="l" defTabSz="914400" rtl="0" eaLnBrk="1" latinLnBrk="1" hangingPunct="1">
        <a:lnSpc>
          <a:spcPts val="2700"/>
        </a:lnSpc>
        <a:spcBef>
          <a:spcPct val="0"/>
        </a:spcBef>
        <a:buNone/>
        <a:defRPr sz="2800" kern="1200">
          <a:gradFill>
            <a:gsLst>
              <a:gs pos="0">
                <a:schemeClr val="tx2"/>
              </a:gs>
              <a:gs pos="100000">
                <a:schemeClr val="tx2"/>
              </a:gs>
            </a:gsLst>
            <a:lin ang="0" scaled="1"/>
          </a:gradFill>
          <a:latin typeface="Bebas Neue"/>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55.cdgplus.fr/wp-content/uploads/sites/4/2023/11/Prestations-sociales-07.202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girhe-cdg.fr/login.aspx?dep=55"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55.cdgplus.fr/wp-content/uploads/sites/4/2024/07/Guide-de-saisie-des-arretes-de-maladie-AGIRHE.pdf"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france.gouv.fr/loda/id/JORFTEXT00000047143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55.cdgplus.fr/wp-content/uploads/sites/4/2023/11/Guide-de-saisie-des-arretes-de-maladie-AGIRH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55.cdgplus.fr/wp-content/uploads/sites/4/2023/11/Guide-de-saisie-des-arretes-de-maladie-AGIRH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55.cdgplus.fr/wp-content/uploads/sites/4/2024/0https:/55.cdgplus.fr/wp-content/uploads/sites/4/2024/09/Le-regime-indemnitaire-pendant-les-conges-de-maladie-au-1-09-2024.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55.cdgplus.fr/wp-content/uploads/sites/4/2024/08/Les-conges-pour-raison-de-sante-et-la-remuneration-au-01-09-2024.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55.cdgplus.fr/wp-content/uploads/sites/4/2023/11/Disponibilite-doffice-Fonctionnaires-CNRACL-Remuneration.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55.cdgplus.fr/wp-content/uploads/sites/4/2023/09/Le-temps-partiel-pour-raison-therapeutique.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55.cdgplus.fr/wp-content/uploads/sites/4/2023/11/La-retraite-pour-invalidite.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55.cdgplus.f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55.cdgplus.fr/"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55.cdgplus.fr/wp-content/uploads/sites/4/2023/11/Prestations-sociales-07.2021.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55.cdgplus.fr/wp-content/uploads/sites/4/2024/05/Laccident-de-service-du-fonctionnaire.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55.cdgplus.fr/wp-content/uploads/sites/4/2024/05/La-maladie-professionnelle-du-fonctionnaire.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55.cdgplus.fr/wp-content/uploads/sites/4/2023/11/Gestion-accident-et-maladie-professionnelle-Regime-general.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55.cdgplus.fr/wp-content/uploads/sites/4/2023/11/Gestion-accident-et-maladie-professionnelle-Regime-general.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hyperlink" Target="https://55.cdgplus.fr/conseils-medicau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legifrance.gouv.fr/affichJuriAdmin.do?oldAction=rechJuriAdmin&amp;idTexte=CETATEXT000037599976&amp;fastReqId=941167388&amp;fastPos=1"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www.legifrance.gouv.fr/affichTexte.do?cidTexte=JORFTEXT000000611945&amp;fastPos=1&amp;fastReqId=1937184979&amp;categorieLien=cid&amp;oldAction=rechTexte" TargetMode="External"/><Relationship Id="rId4" Type="http://schemas.openxmlformats.org/officeDocument/2006/relationships/hyperlink" Target="https://www.legifrance.gouv.fr/affichJuriAdmin.do?oldAction=rechJuriAdmin&amp;idTexte=CETATEXT000038130888&amp;fastReqId=590990047&amp;fastPos=1"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55.cdgplus.fr/"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55.cdgplus.fr/assurance-group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D09C7A3-6763-B322-0DF5-28DF6C294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180" y="766569"/>
            <a:ext cx="2282891" cy="2282891"/>
          </a:xfrm>
          <a:prstGeom prst="rect">
            <a:avLst/>
          </a:prstGeom>
          <a:noFill/>
          <a:ln>
            <a:noFill/>
          </a:ln>
        </p:spPr>
      </p:pic>
      <p:grpSp>
        <p:nvGrpSpPr>
          <p:cNvPr id="3" name="그룹 17">
            <a:extLst>
              <a:ext uri="{FF2B5EF4-FFF2-40B4-BE49-F238E27FC236}">
                <a16:creationId xmlns:a16="http://schemas.microsoft.com/office/drawing/2014/main" id="{2745C400-18F5-F6B0-0842-7B3901F0D3AB}"/>
              </a:ext>
            </a:extLst>
          </p:cNvPr>
          <p:cNvGrpSpPr/>
          <p:nvPr/>
        </p:nvGrpSpPr>
        <p:grpSpPr>
          <a:xfrm>
            <a:off x="565883" y="657224"/>
            <a:ext cx="4679013" cy="4076699"/>
            <a:chOff x="658800" y="657675"/>
            <a:chExt cx="3902438" cy="3829050"/>
          </a:xfrm>
        </p:grpSpPr>
        <p:sp>
          <p:nvSpPr>
            <p:cNvPr id="4" name="타원 9">
              <a:extLst>
                <a:ext uri="{FF2B5EF4-FFF2-40B4-BE49-F238E27FC236}">
                  <a16:creationId xmlns:a16="http://schemas.microsoft.com/office/drawing/2014/main" id="{BC1FAD52-441C-F00E-CCE5-FF8975185BAA}"/>
                </a:ext>
              </a:extLst>
            </p:cNvPr>
            <p:cNvSpPr/>
            <p:nvPr/>
          </p:nvSpPr>
          <p:spPr>
            <a:xfrm>
              <a:off x="658800" y="657675"/>
              <a:ext cx="3829050" cy="3829050"/>
            </a:xfrm>
            <a:prstGeom prst="ellipse">
              <a:avLst/>
            </a:prstGeom>
            <a:solidFill>
              <a:srgbClr val="2F3540">
                <a:alpha val="98000"/>
              </a:srgbClr>
            </a:solidFill>
            <a:ln w="25400" cap="flat" cmpd="sng" algn="ctr">
              <a:noFill/>
              <a:prstDash val="solid"/>
            </a:ln>
            <a:effectLst>
              <a:outerShdw dir="5400000" sx="103000" sy="103000" algn="ctr" rotWithShape="0">
                <a:prstClr val="black">
                  <a:alpha val="1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11">
              <a:extLst>
                <a:ext uri="{FF2B5EF4-FFF2-40B4-BE49-F238E27FC236}">
                  <a16:creationId xmlns:a16="http://schemas.microsoft.com/office/drawing/2014/main" id="{516B8EAA-8CB8-EBBF-52FD-149AD07CAD7B}"/>
                </a:ext>
              </a:extLst>
            </p:cNvPr>
            <p:cNvSpPr txBox="1">
              <a:spLocks/>
            </p:cNvSpPr>
            <p:nvPr/>
          </p:nvSpPr>
          <p:spPr>
            <a:xfrm>
              <a:off x="732188" y="1849499"/>
              <a:ext cx="3829050" cy="1445400"/>
            </a:xfrm>
            <a:prstGeom prst="rect">
              <a:avLst/>
            </a:prstGeom>
            <a:noFill/>
            <a:scene3d>
              <a:camera prst="orthographicFront"/>
              <a:lightRig rig="threePt" dir="t"/>
            </a:scene3d>
            <a:sp3d>
              <a:bevelT prst="relaxedInset"/>
            </a:sp3d>
          </p:spPr>
          <p:txBody>
            <a:bodyPr wrap="square" lIns="0" tIns="0" rIns="0" bIns="0" rtlCol="0" anchor="b">
              <a:spAutoFit/>
            </a:bodyPr>
            <a:lstStyle/>
            <a:p>
              <a:pPr lvl="0" algn="ctr">
                <a:lnSpc>
                  <a:spcPts val="4000"/>
                </a:lnSpc>
                <a:tabLst>
                  <a:tab pos="3586163" algn="l"/>
                </a:tabLst>
              </a:pPr>
              <a:r>
                <a:rPr lang="en-US" altLang="ko-KR" sz="4400" b="1" dirty="0">
                  <a:solidFill>
                    <a:schemeClr val="accent2">
                      <a:lumMod val="60000"/>
                      <a:lumOff val="40000"/>
                    </a:schemeClr>
                  </a:solidFill>
                  <a:latin typeface="Arial Rounded MT Bold" panose="020F0704030504030204" pitchFamily="34" charset="0"/>
                  <a:ea typeface="Roboto Light" pitchFamily="2" charset="0"/>
                  <a:cs typeface="Roboto Condensed Regular"/>
                </a:rPr>
                <a:t>LA GESTION DES CONGÉS </a:t>
              </a:r>
            </a:p>
            <a:p>
              <a:pPr lvl="0" algn="ctr">
                <a:lnSpc>
                  <a:spcPts val="4000"/>
                </a:lnSpc>
                <a:tabLst>
                  <a:tab pos="3586163" algn="l"/>
                </a:tabLst>
              </a:pPr>
              <a:r>
                <a:rPr lang="en-US" altLang="ko-KR" sz="4400" b="1" dirty="0">
                  <a:solidFill>
                    <a:schemeClr val="accent2">
                      <a:lumMod val="60000"/>
                      <a:lumOff val="40000"/>
                    </a:schemeClr>
                  </a:solidFill>
                  <a:latin typeface="Arial Rounded MT Bold" panose="020F0704030504030204" pitchFamily="34" charset="0"/>
                  <a:ea typeface="Roboto Light" pitchFamily="2" charset="0"/>
                  <a:cs typeface="Roboto Condensed Regular"/>
                </a:rPr>
                <a:t>DE MALADIE</a:t>
              </a:r>
              <a:endParaRPr lang="nb-NO" altLang="ko-KR" sz="4400" b="1" dirty="0">
                <a:solidFill>
                  <a:schemeClr val="accent2">
                    <a:lumMod val="60000"/>
                    <a:lumOff val="40000"/>
                  </a:schemeClr>
                </a:solidFill>
                <a:latin typeface="Arial Rounded MT Bold" panose="020F0704030504030204" pitchFamily="34" charset="0"/>
                <a:ea typeface="Roboto Light" pitchFamily="2" charset="0"/>
                <a:cs typeface="Roboto Condensed Regular"/>
              </a:endParaRPr>
            </a:p>
          </p:txBody>
        </p:sp>
      </p:grpSp>
      <p:sp>
        <p:nvSpPr>
          <p:cNvPr id="10" name="ZoneTexte 9">
            <a:extLst>
              <a:ext uri="{FF2B5EF4-FFF2-40B4-BE49-F238E27FC236}">
                <a16:creationId xmlns:a16="http://schemas.microsoft.com/office/drawing/2014/main" id="{DFA675E6-C0D6-2D21-F205-0EAA7A453938}"/>
              </a:ext>
            </a:extLst>
          </p:cNvPr>
          <p:cNvSpPr txBox="1"/>
          <p:nvPr/>
        </p:nvSpPr>
        <p:spPr>
          <a:xfrm>
            <a:off x="7658100" y="247650"/>
            <a:ext cx="920017" cy="409575"/>
          </a:xfrm>
          <a:prstGeom prst="rect">
            <a:avLst/>
          </a:prstGeom>
          <a:solidFill>
            <a:schemeClr val="accent6">
              <a:lumMod val="85000"/>
            </a:schemeClr>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01EFD94D-8FAA-1AF9-894C-1279932B7E24}"/>
              </a:ext>
            </a:extLst>
          </p:cNvPr>
          <p:cNvSpPr txBox="1"/>
          <p:nvPr/>
        </p:nvSpPr>
        <p:spPr>
          <a:xfrm>
            <a:off x="653875" y="4733925"/>
            <a:ext cx="1127300" cy="409575"/>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5C5508F2-2833-3054-4285-D47F8FEF3909}"/>
              </a:ext>
            </a:extLst>
          </p:cNvPr>
          <p:cNvSpPr txBox="1"/>
          <p:nvPr/>
        </p:nvSpPr>
        <p:spPr>
          <a:xfrm>
            <a:off x="7058025" y="4733924"/>
            <a:ext cx="1520092" cy="409575"/>
          </a:xfrm>
          <a:prstGeom prst="rect">
            <a:avLst/>
          </a:prstGeom>
          <a:solidFill>
            <a:schemeClr val="accent6">
              <a:lumMod val="85000"/>
            </a:scheme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64B83CEC-09A0-2B09-779C-A36D2000C987}"/>
              </a:ext>
            </a:extLst>
          </p:cNvPr>
          <p:cNvSpPr txBox="1"/>
          <p:nvPr/>
        </p:nvSpPr>
        <p:spPr>
          <a:xfrm>
            <a:off x="297508" y="523875"/>
            <a:ext cx="920017" cy="40957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540544797"/>
      </p:ext>
    </p:extLst>
  </p:cSld>
  <p:clrMapOvr>
    <a:masterClrMapping/>
  </p:clrMapOvr>
  <p:transition spd="med">
    <p:fade/>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anim calcmode="lin" valueType="num">
                                      <p:cBhvr>
                                        <p:cTn id="8" dur="700" fill="hold"/>
                                        <p:tgtEl>
                                          <p:spTgt spid="3"/>
                                        </p:tgtEl>
                                        <p:attrNameLst>
                                          <p:attrName>ppt_x</p:attrName>
                                        </p:attrNameLst>
                                      </p:cBhvr>
                                      <p:tavLst>
                                        <p:tav tm="0">
                                          <p:val>
                                            <p:strVal val="#ppt_x"/>
                                          </p:val>
                                        </p:tav>
                                        <p:tav tm="100000">
                                          <p:val>
                                            <p:strVal val="#ppt_x"/>
                                          </p:val>
                                        </p:tav>
                                      </p:tavLst>
                                    </p:anim>
                                    <p:anim calcmode="lin" valueType="num">
                                      <p:cBhvr>
                                        <p:cTn id="9" dur="7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A702E510-5CA2-4ED9-0110-1B1B01B6BE0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FF4A18C-432C-AFA8-AA52-EE6973F92355}"/>
              </a:ext>
            </a:extLst>
          </p:cNvPr>
          <p:cNvSpPr>
            <a:spLocks noGrp="1"/>
          </p:cNvSpPr>
          <p:nvPr>
            <p:ph type="title"/>
          </p:nvPr>
        </p:nvSpPr>
        <p:spPr>
          <a:xfrm>
            <a:off x="246266" y="339725"/>
            <a:ext cx="6314320" cy="467469"/>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LA PROTECTION SOCIALE COMPLÉMENTAIRE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62" name="그룹 61">
            <a:extLst>
              <a:ext uri="{FF2B5EF4-FFF2-40B4-BE49-F238E27FC236}">
                <a16:creationId xmlns:a16="http://schemas.microsoft.com/office/drawing/2014/main" id="{BBD3E8A7-1677-774D-31BE-8A8FAF6FDBC2}"/>
              </a:ext>
            </a:extLst>
          </p:cNvPr>
          <p:cNvGrpSpPr/>
          <p:nvPr/>
        </p:nvGrpSpPr>
        <p:grpSpPr>
          <a:xfrm>
            <a:off x="581882" y="924942"/>
            <a:ext cx="2662569" cy="3941102"/>
            <a:chOff x="2852164" y="1086502"/>
            <a:chExt cx="1300736" cy="1109228"/>
          </a:xfrm>
        </p:grpSpPr>
        <p:sp>
          <p:nvSpPr>
            <p:cNvPr id="63" name="모서리가 둥근 직사각형 62">
              <a:extLst>
                <a:ext uri="{FF2B5EF4-FFF2-40B4-BE49-F238E27FC236}">
                  <a16:creationId xmlns:a16="http://schemas.microsoft.com/office/drawing/2014/main" id="{CF159BC6-CA60-6BE7-3472-2F51F25E6D06}"/>
                </a:ext>
              </a:extLst>
            </p:cNvPr>
            <p:cNvSpPr/>
            <p:nvPr/>
          </p:nvSpPr>
          <p:spPr>
            <a:xfrm>
              <a:off x="2855901" y="1206585"/>
              <a:ext cx="1296999" cy="897546"/>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64" name="TextBox 63">
              <a:extLst>
                <a:ext uri="{FF2B5EF4-FFF2-40B4-BE49-F238E27FC236}">
                  <a16:creationId xmlns:a16="http://schemas.microsoft.com/office/drawing/2014/main" id="{F4489FCC-DDD2-8CB6-66C5-05BF14BE0958}"/>
                </a:ext>
              </a:extLst>
            </p:cNvPr>
            <p:cNvSpPr txBox="1"/>
            <p:nvPr/>
          </p:nvSpPr>
          <p:spPr>
            <a:xfrm>
              <a:off x="2852164" y="1446142"/>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La prévoyance est complémentaire à la protection sociale statutaire.</a:t>
              </a:r>
            </a:p>
            <a:p>
              <a:pPr algn="ctr">
                <a:buClr>
                  <a:srgbClr val="4AB38B"/>
                </a:buClr>
              </a:pPr>
              <a:endParaRPr lang="pt-BR" altLang="ko-KR" sz="1000" dirty="0">
                <a:solidFill>
                  <a:schemeClr val="accent1">
                    <a:lumMod val="50000"/>
                  </a:schemeClr>
                </a:solidFill>
                <a:latin typeface="Arial Rounded MT Bold" panose="020F0704030504030204" pitchFamily="34" charset="0"/>
                <a:cs typeface="Arial" panose="020B0604020202020204" pitchFamily="34" charset="0"/>
              </a:endParaRPr>
            </a:p>
            <a:p>
              <a:pPr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Elle couvre l’agent en maintenant une partie de sa rémunération en cas d’arrêt de travail dans le cadre de la maladie</a:t>
              </a:r>
            </a:p>
            <a:p>
              <a:pPr algn="ctr">
                <a:buClr>
                  <a:srgbClr val="4AB38B"/>
                </a:buClr>
              </a:pPr>
              <a:endParaRPr lang="pt-BR" altLang="ko-KR" sz="1000" dirty="0">
                <a:solidFill>
                  <a:schemeClr val="accent1">
                    <a:lumMod val="50000"/>
                  </a:schemeClr>
                </a:solidFill>
                <a:latin typeface="Arial Rounded MT Bold" panose="020F0704030504030204" pitchFamily="34" charset="0"/>
                <a:cs typeface="Arial" panose="020B0604020202020204" pitchFamily="34" charset="0"/>
              </a:endParaRPr>
            </a:p>
            <a:p>
              <a:pPr algn="ctr">
                <a:buClr>
                  <a:srgbClr val="4AB38B"/>
                </a:buClr>
              </a:pPr>
              <a:endParaRPr lang="pt-BR" altLang="ko-KR" sz="1000" dirty="0">
                <a:solidFill>
                  <a:schemeClr val="accent1">
                    <a:lumMod val="50000"/>
                  </a:schemeClr>
                </a:solidFill>
                <a:latin typeface="Arial Rounded MT Bold" panose="020F0704030504030204" pitchFamily="34" charset="0"/>
                <a:cs typeface="Arial" panose="020B0604020202020204" pitchFamily="34" charset="0"/>
              </a:endParaRPr>
            </a:p>
            <a:p>
              <a:pPr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Participation de l’employeur aux cotisations dues par les agents</a:t>
              </a: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r>
                <a:rPr lang="pt-BR" altLang="ko-KR" sz="1000" b="1" dirty="0">
                  <a:solidFill>
                    <a:schemeClr val="accent2"/>
                  </a:solidFill>
                  <a:latin typeface="Arial Rounded MT Bold" panose="020F0704030504030204" pitchFamily="34" charset="0"/>
                  <a:cs typeface="Arial" panose="020B0604020202020204" pitchFamily="34" charset="0"/>
                </a:rPr>
                <a:t>OBLIGATOIRE AU 01/01/2025</a:t>
              </a:r>
            </a:p>
          </p:txBody>
        </p:sp>
        <p:grpSp>
          <p:nvGrpSpPr>
            <p:cNvPr id="65" name="그룹 64">
              <a:extLst>
                <a:ext uri="{FF2B5EF4-FFF2-40B4-BE49-F238E27FC236}">
                  <a16:creationId xmlns:a16="http://schemas.microsoft.com/office/drawing/2014/main" id="{38ED93B9-230C-B716-5AD5-56522E49DDDF}"/>
                </a:ext>
              </a:extLst>
            </p:cNvPr>
            <p:cNvGrpSpPr/>
            <p:nvPr/>
          </p:nvGrpSpPr>
          <p:grpSpPr>
            <a:xfrm>
              <a:off x="2974358" y="1086502"/>
              <a:ext cx="1057582" cy="281920"/>
              <a:chOff x="2974358" y="1242781"/>
              <a:chExt cx="1057582" cy="281920"/>
            </a:xfrm>
          </p:grpSpPr>
          <p:sp>
            <p:nvSpPr>
              <p:cNvPr id="66" name="모서리가 둥근 직사각형 65">
                <a:extLst>
                  <a:ext uri="{FF2B5EF4-FFF2-40B4-BE49-F238E27FC236}">
                    <a16:creationId xmlns:a16="http://schemas.microsoft.com/office/drawing/2014/main" id="{D5259132-82EB-8CA2-779D-382D3B5F5B6B}"/>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7" name="모서리가 둥근 직사각형 66">
                <a:extLst>
                  <a:ext uri="{FF2B5EF4-FFF2-40B4-BE49-F238E27FC236}">
                    <a16:creationId xmlns:a16="http://schemas.microsoft.com/office/drawing/2014/main" id="{7B2DE03A-A4BA-8343-1DAF-C21A89996898}"/>
                  </a:ext>
                </a:extLst>
              </p:cNvPr>
              <p:cNvSpPr/>
              <p:nvPr/>
            </p:nvSpPr>
            <p:spPr>
              <a:xfrm>
                <a:off x="2974358" y="1242781"/>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US" altLang="ko-KR" sz="1600" b="1" dirty="0">
                    <a:solidFill>
                      <a:schemeClr val="accent6">
                        <a:lumMod val="85000"/>
                      </a:schemeClr>
                    </a:solidFill>
                    <a:latin typeface="Arial Rounded MT Bold" panose="020F0704030504030204" pitchFamily="34" charset="0"/>
                  </a:rPr>
                  <a:t>PRÉVOYANCE</a:t>
                </a:r>
                <a:r>
                  <a:rPr lang="en-US" altLang="ko-KR" sz="1000" b="1" dirty="0">
                    <a:solidFill>
                      <a:schemeClr val="accent6">
                        <a:lumMod val="85000"/>
                      </a:schemeClr>
                    </a:solidFill>
                    <a:latin typeface="Arial Rounded MT Bold" panose="020F0704030504030204" pitchFamily="34" charset="0"/>
                  </a:rPr>
                  <a:t> </a:t>
                </a:r>
              </a:p>
            </p:txBody>
          </p:sp>
        </p:grpSp>
      </p:grpSp>
      <p:sp>
        <p:nvSpPr>
          <p:cNvPr id="12" name="ZoneTexte 11">
            <a:extLst>
              <a:ext uri="{FF2B5EF4-FFF2-40B4-BE49-F238E27FC236}">
                <a16:creationId xmlns:a16="http://schemas.microsoft.com/office/drawing/2014/main" id="{6244D56B-14BC-AFA0-492A-693BD13944EF}"/>
              </a:ext>
            </a:extLst>
          </p:cNvPr>
          <p:cNvSpPr txBox="1"/>
          <p:nvPr/>
        </p:nvSpPr>
        <p:spPr>
          <a:xfrm>
            <a:off x="7162800" y="171450"/>
            <a:ext cx="1784516" cy="474266"/>
          </a:xfrm>
          <a:prstGeom prst="rect">
            <a:avLst/>
          </a:prstGeom>
          <a:solidFill>
            <a:schemeClr val="accent6">
              <a:lumMod val="85000"/>
            </a:schemeClr>
          </a:solid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FF299488-DBAB-A75D-9CA7-ED62639A0945}"/>
              </a:ext>
            </a:extLst>
          </p:cNvPr>
          <p:cNvSpPr txBox="1"/>
          <p:nvPr/>
        </p:nvSpPr>
        <p:spPr>
          <a:xfrm>
            <a:off x="7048500" y="4839222"/>
            <a:ext cx="1473168" cy="261318"/>
          </a:xfrm>
          <a:prstGeom prst="rect">
            <a:avLst/>
          </a:prstGeom>
          <a:solidFill>
            <a:schemeClr val="accent6">
              <a:lumMod val="85000"/>
            </a:schemeClr>
          </a:solidFill>
        </p:spPr>
        <p:txBody>
          <a:bodyPr wrap="square" rtlCol="0">
            <a:spAutoFit/>
          </a:bodyPr>
          <a:lstStyle/>
          <a:p>
            <a:endParaRPr lang="fr-FR" dirty="0"/>
          </a:p>
        </p:txBody>
      </p:sp>
      <p:grpSp>
        <p:nvGrpSpPr>
          <p:cNvPr id="6" name="그룹 61">
            <a:extLst>
              <a:ext uri="{FF2B5EF4-FFF2-40B4-BE49-F238E27FC236}">
                <a16:creationId xmlns:a16="http://schemas.microsoft.com/office/drawing/2014/main" id="{CB806C35-E4FF-717E-071B-63560AEC92EF}"/>
              </a:ext>
            </a:extLst>
          </p:cNvPr>
          <p:cNvGrpSpPr/>
          <p:nvPr/>
        </p:nvGrpSpPr>
        <p:grpSpPr>
          <a:xfrm>
            <a:off x="6089361" y="613520"/>
            <a:ext cx="2662569" cy="4241303"/>
            <a:chOff x="2852164" y="1086502"/>
            <a:chExt cx="1300736" cy="1193720"/>
          </a:xfrm>
        </p:grpSpPr>
        <p:sp>
          <p:nvSpPr>
            <p:cNvPr id="7" name="모서리가 둥근 직사각형 62">
              <a:extLst>
                <a:ext uri="{FF2B5EF4-FFF2-40B4-BE49-F238E27FC236}">
                  <a16:creationId xmlns:a16="http://schemas.microsoft.com/office/drawing/2014/main" id="{38D05DE5-4FE3-44BF-E232-924C96AA3474}"/>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8" name="TextBox 63">
              <a:extLst>
                <a:ext uri="{FF2B5EF4-FFF2-40B4-BE49-F238E27FC236}">
                  <a16:creationId xmlns:a16="http://schemas.microsoft.com/office/drawing/2014/main" id="{8920050C-72C1-C7D4-64AF-D3B2888238B9}"/>
                </a:ext>
              </a:extLst>
            </p:cNvPr>
            <p:cNvSpPr txBox="1"/>
            <p:nvPr/>
          </p:nvSpPr>
          <p:spPr>
            <a:xfrm>
              <a:off x="2852164" y="1446142"/>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La santé est complémentaire aux prestations versées par la branche maladie de la sécurité sociale en cas de maladie, accident, maternité</a:t>
              </a: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endParaRPr lang="pt-BR" altLang="ko-K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ctr">
                <a:buClr>
                  <a:srgbClr val="4AB38B"/>
                </a:buClr>
              </a:pPr>
              <a:r>
                <a:rPr lang="pt-BR" altLang="ko-KR" sz="1000" b="1" dirty="0">
                  <a:solidFill>
                    <a:schemeClr val="accent2"/>
                  </a:solidFill>
                  <a:latin typeface="Arial Rounded MT Bold" panose="020F0704030504030204" pitchFamily="34" charset="0"/>
                  <a:cs typeface="Arial" panose="020B0604020202020204" pitchFamily="34" charset="0"/>
                </a:rPr>
                <a:t>OBLIGATOIRE AU 01/01/2026</a:t>
              </a:r>
            </a:p>
          </p:txBody>
        </p:sp>
        <p:grpSp>
          <p:nvGrpSpPr>
            <p:cNvPr id="10" name="그룹 64">
              <a:extLst>
                <a:ext uri="{FF2B5EF4-FFF2-40B4-BE49-F238E27FC236}">
                  <a16:creationId xmlns:a16="http://schemas.microsoft.com/office/drawing/2014/main" id="{A669A61D-8997-8DA5-BA9E-1DA865930174}"/>
                </a:ext>
              </a:extLst>
            </p:cNvPr>
            <p:cNvGrpSpPr/>
            <p:nvPr/>
          </p:nvGrpSpPr>
          <p:grpSpPr>
            <a:xfrm>
              <a:off x="2974358" y="1086502"/>
              <a:ext cx="1057582" cy="281920"/>
              <a:chOff x="2974358" y="1242781"/>
              <a:chExt cx="1057582" cy="281920"/>
            </a:xfrm>
          </p:grpSpPr>
          <p:sp>
            <p:nvSpPr>
              <p:cNvPr id="14" name="모서리가 둥근 직사각형 65">
                <a:extLst>
                  <a:ext uri="{FF2B5EF4-FFF2-40B4-BE49-F238E27FC236}">
                    <a16:creationId xmlns:a16="http://schemas.microsoft.com/office/drawing/2014/main" id="{04B969A5-9830-7851-4F42-4ABD5B496CDA}"/>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15" name="모서리가 둥근 직사각형 66">
                <a:extLst>
                  <a:ext uri="{FF2B5EF4-FFF2-40B4-BE49-F238E27FC236}">
                    <a16:creationId xmlns:a16="http://schemas.microsoft.com/office/drawing/2014/main" id="{43A1C30B-DB1D-8A5D-B855-B6B993A92E4D}"/>
                  </a:ext>
                </a:extLst>
              </p:cNvPr>
              <p:cNvSpPr/>
              <p:nvPr/>
            </p:nvSpPr>
            <p:spPr>
              <a:xfrm>
                <a:off x="2974358" y="1242781"/>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US" altLang="ko-KR" sz="1600" b="1" dirty="0">
                    <a:solidFill>
                      <a:schemeClr val="accent6">
                        <a:lumMod val="85000"/>
                      </a:schemeClr>
                    </a:solidFill>
                    <a:latin typeface="Arial Rounded MT Bold" panose="020F0704030504030204" pitchFamily="34" charset="0"/>
                  </a:rPr>
                  <a:t>SANTÉ</a:t>
                </a:r>
                <a:endParaRPr lang="ko-KR" altLang="en-US" sz="1600" b="1" dirty="0">
                  <a:solidFill>
                    <a:schemeClr val="accent6">
                      <a:lumMod val="85000"/>
                    </a:schemeClr>
                  </a:solidFill>
                  <a:latin typeface="Arial Rounded MT Bold" panose="020F0704030504030204" pitchFamily="34" charset="0"/>
                </a:endParaRPr>
              </a:p>
            </p:txBody>
          </p:sp>
        </p:grpSp>
      </p:grpSp>
      <p:pic>
        <p:nvPicPr>
          <p:cNvPr id="17" name="Image 16" descr="Une image contenant Danse, texte, silhouette&#10;&#10;Description générée automatiquement">
            <a:extLst>
              <a:ext uri="{FF2B5EF4-FFF2-40B4-BE49-F238E27FC236}">
                <a16:creationId xmlns:a16="http://schemas.microsoft.com/office/drawing/2014/main" id="{74FA3682-3EF2-AB13-867A-3B7426C17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0586" y="2793833"/>
            <a:ext cx="1224115" cy="1224115"/>
          </a:xfrm>
          <a:prstGeom prst="rect">
            <a:avLst/>
          </a:prstGeom>
        </p:spPr>
      </p:pic>
      <p:grpSp>
        <p:nvGrpSpPr>
          <p:cNvPr id="18" name="그룹 43">
            <a:extLst>
              <a:ext uri="{FF2B5EF4-FFF2-40B4-BE49-F238E27FC236}">
                <a16:creationId xmlns:a16="http://schemas.microsoft.com/office/drawing/2014/main" id="{09F7B17E-9F1A-1121-9896-9B82C7CB800C}"/>
              </a:ext>
            </a:extLst>
          </p:cNvPr>
          <p:cNvGrpSpPr/>
          <p:nvPr/>
        </p:nvGrpSpPr>
        <p:grpSpPr>
          <a:xfrm rot="10800000">
            <a:off x="3278219" y="1468877"/>
            <a:ext cx="2535677" cy="2807498"/>
            <a:chOff x="4947866" y="3124517"/>
            <a:chExt cx="1250926" cy="1494041"/>
          </a:xfrm>
        </p:grpSpPr>
        <p:sp>
          <p:nvSpPr>
            <p:cNvPr id="19" name="Freeform 9">
              <a:extLst>
                <a:ext uri="{FF2B5EF4-FFF2-40B4-BE49-F238E27FC236}">
                  <a16:creationId xmlns:a16="http://schemas.microsoft.com/office/drawing/2014/main" id="{124D5D2A-7558-5728-F621-2ACDD1C2CED3}"/>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20" name="Freeform 9">
              <a:extLst>
                <a:ext uri="{FF2B5EF4-FFF2-40B4-BE49-F238E27FC236}">
                  <a16:creationId xmlns:a16="http://schemas.microsoft.com/office/drawing/2014/main" id="{CB3087FC-CFDA-AAB4-1C27-A73681F57161}"/>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21" name="타원 76">
              <a:extLst>
                <a:ext uri="{FF2B5EF4-FFF2-40B4-BE49-F238E27FC236}">
                  <a16:creationId xmlns:a16="http://schemas.microsoft.com/office/drawing/2014/main" id="{DECDA007-155E-B997-7E67-FE26A47787A5}"/>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TextBox 100">
              <a:extLst>
                <a:ext uri="{FF2B5EF4-FFF2-40B4-BE49-F238E27FC236}">
                  <a16:creationId xmlns:a16="http://schemas.microsoft.com/office/drawing/2014/main" id="{E99ECD4C-A827-ADC9-247A-4CFDD1AB2665}"/>
                </a:ext>
              </a:extLst>
            </p:cNvPr>
            <p:cNvSpPr txBox="1"/>
            <p:nvPr/>
          </p:nvSpPr>
          <p:spPr>
            <a:xfrm rot="10800000">
              <a:off x="5144622" y="3588936"/>
              <a:ext cx="828491" cy="790694"/>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5400" b="1" dirty="0">
                  <a:gradFill>
                    <a:gsLst>
                      <a:gs pos="0">
                        <a:schemeClr val="accent1"/>
                      </a:gs>
                      <a:gs pos="100000">
                        <a:schemeClr val="accent1"/>
                      </a:gs>
                    </a:gsLst>
                    <a:lin ang="0" scaled="1"/>
                  </a:gradFill>
                  <a:latin typeface="Arial Rounded MT Bold" panose="020F0704030504030204" pitchFamily="34" charset="0"/>
                  <a:ea typeface="Roboto Condensed Regular"/>
                  <a:cs typeface="+mj-cs"/>
                </a:rPr>
                <a:t>PSC</a:t>
              </a:r>
            </a:p>
            <a:p>
              <a:pPr lvl="0" algn="ctr"/>
              <a:r>
                <a:rPr lang="en-US" altLang="ko-KR" sz="1400" b="1" dirty="0">
                  <a:gradFill>
                    <a:gsLst>
                      <a:gs pos="0">
                        <a:schemeClr val="accent1"/>
                      </a:gs>
                      <a:gs pos="100000">
                        <a:schemeClr val="accent1"/>
                      </a:gs>
                    </a:gsLst>
                    <a:lin ang="0" scaled="1"/>
                  </a:gradFill>
                  <a:latin typeface="Arial Rounded MT Bold" panose="020F0704030504030204" pitchFamily="34" charset="0"/>
                  <a:ea typeface="Roboto Condensed Regular"/>
                  <a:cs typeface="+mj-cs"/>
                </a:rPr>
                <a:t>une obligation </a:t>
              </a:r>
            </a:p>
            <a:p>
              <a:pPr lvl="0" algn="ctr"/>
              <a:r>
                <a:rPr lang="en-US" altLang="ko-KR" sz="1400" b="1" dirty="0">
                  <a:gradFill>
                    <a:gsLst>
                      <a:gs pos="0">
                        <a:schemeClr val="accent1"/>
                      </a:gs>
                      <a:gs pos="100000">
                        <a:schemeClr val="accent1"/>
                      </a:gs>
                    </a:gsLst>
                    <a:lin ang="0" scaled="1"/>
                  </a:gradFill>
                  <a:latin typeface="Arial Rounded MT Bold" panose="020F0704030504030204" pitchFamily="34" charset="0"/>
                  <a:ea typeface="Roboto Condensed Regular"/>
                  <a:cs typeface="+mj-cs"/>
                </a:rPr>
                <a:t>pour les employeurs</a:t>
              </a:r>
              <a:endParaRPr lang="nb-NO" altLang="ko-KR" sz="14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Roboto Condensed Regular"/>
              </a:endParaRPr>
            </a:p>
          </p:txBody>
        </p:sp>
      </p:grpSp>
      <p:sp>
        <p:nvSpPr>
          <p:cNvPr id="2" name="ZoneTexte 1">
            <a:extLst>
              <a:ext uri="{FF2B5EF4-FFF2-40B4-BE49-F238E27FC236}">
                <a16:creationId xmlns:a16="http://schemas.microsoft.com/office/drawing/2014/main" id="{8C82B5F2-A01C-23C0-0CF2-FAF519F8B3D3}"/>
              </a:ext>
            </a:extLst>
          </p:cNvPr>
          <p:cNvSpPr txBox="1"/>
          <p:nvPr/>
        </p:nvSpPr>
        <p:spPr>
          <a:xfrm>
            <a:off x="246266" y="4628911"/>
            <a:ext cx="1784516" cy="474266"/>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1563927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18519" y="99775"/>
            <a:ext cx="5968093" cy="888541"/>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PROTECTION SOCIALE </a:t>
            </a:r>
            <a:br>
              <a:rPr lang="en-US" altLang="ko-KR" sz="2000" dirty="0">
                <a:gradFill>
                  <a:gsLst>
                    <a:gs pos="0">
                      <a:schemeClr val="accent1"/>
                    </a:gs>
                    <a:gs pos="100000">
                      <a:schemeClr val="accent1"/>
                    </a:gs>
                  </a:gsLst>
                  <a:lin ang="0" scaled="1"/>
                </a:gradFill>
                <a:latin typeface="Arial Rounded MT Bold" panose="020F0704030504030204" pitchFamily="34" charset="0"/>
              </a:rPr>
            </a:br>
            <a:r>
              <a:rPr lang="en-US" altLang="ko-KR" sz="2000" dirty="0">
                <a:gradFill>
                  <a:gsLst>
                    <a:gs pos="0">
                      <a:schemeClr val="accent1"/>
                    </a:gs>
                    <a:gs pos="100000">
                      <a:schemeClr val="accent1"/>
                    </a:gs>
                  </a:gsLst>
                  <a:lin ang="0" scaled="1"/>
                </a:gradFill>
                <a:latin typeface="Arial Rounded MT Bold" panose="020F0704030504030204" pitchFamily="34" charset="0"/>
              </a:rPr>
              <a:t>COMPLÉMENTAIRE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32" name="그룹 31"/>
          <p:cNvGrpSpPr/>
          <p:nvPr/>
        </p:nvGrpSpPr>
        <p:grpSpPr>
          <a:xfrm>
            <a:off x="5082406" y="883444"/>
            <a:ext cx="1042714" cy="1572475"/>
            <a:chOff x="5082406" y="883444"/>
            <a:chExt cx="1042714" cy="1572475"/>
          </a:xfrm>
        </p:grpSpPr>
        <p:sp>
          <p:nvSpPr>
            <p:cNvPr id="77" name="사다리꼴 76"/>
            <p:cNvSpPr>
              <a:spLocks/>
            </p:cNvSpPr>
            <p:nvPr/>
          </p:nvSpPr>
          <p:spPr>
            <a:xfrm rot="10800000">
              <a:off x="5082406" y="1452146"/>
              <a:ext cx="1042714" cy="80825"/>
            </a:xfrm>
            <a:prstGeom prst="trapezoid">
              <a:avLst>
                <a:gd name="adj" fmla="val 75086"/>
              </a:avLst>
            </a:prstGeom>
            <a:pattFill prst="dkUpDiag">
              <a:fgClr>
                <a:schemeClr val="accent1">
                  <a:lumMod val="50000"/>
                </a:schemeClr>
              </a:fgClr>
              <a:bgClr>
                <a:schemeClr val="accent1">
                  <a:lumMod val="75000"/>
                </a:schemeClr>
              </a:bgClr>
            </a:pattFill>
            <a:ln w="3175" cap="flat"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61" name="위쪽 화살표 60"/>
            <p:cNvSpPr/>
            <p:nvPr/>
          </p:nvSpPr>
          <p:spPr>
            <a:xfrm>
              <a:off x="5082406" y="883444"/>
              <a:ext cx="1042714" cy="1486646"/>
            </a:xfrm>
            <a:prstGeom prst="upArrow">
              <a:avLst>
                <a:gd name="adj1" fmla="val 61332"/>
                <a:gd name="adj2" fmla="val 54407"/>
              </a:avLst>
            </a:prstGeom>
            <a:gradFill>
              <a:gsLst>
                <a:gs pos="0">
                  <a:schemeClr val="accent1">
                    <a:lumMod val="80000"/>
                    <a:lumOff val="20000"/>
                  </a:schemeClr>
                </a:gs>
                <a:gs pos="50000">
                  <a:schemeClr val="accent1"/>
                </a:gs>
                <a:gs pos="100000">
                  <a:schemeClr val="accent1"/>
                </a:gs>
              </a:gsLst>
              <a:lin ang="2700000" scaled="0"/>
            </a:gradFill>
            <a:ln w="3175" cap="flat" cmpd="sng" algn="ctr">
              <a:solidFill>
                <a:schemeClr val="accent1">
                  <a:lumMod val="7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67" name="위쪽 화살표 66"/>
            <p:cNvSpPr/>
            <p:nvPr/>
          </p:nvSpPr>
          <p:spPr>
            <a:xfrm>
              <a:off x="5284004" y="1728943"/>
              <a:ext cx="639518" cy="646151"/>
            </a:xfrm>
            <a:custGeom>
              <a:avLst/>
              <a:gdLst/>
              <a:ahLst/>
              <a:cxnLst/>
              <a:rect l="l" t="t" r="r" b="b"/>
              <a:pathLst>
                <a:path w="639518" h="646151">
                  <a:moveTo>
                    <a:pt x="639518" y="0"/>
                  </a:moveTo>
                  <a:lnTo>
                    <a:pt x="639518" y="646151"/>
                  </a:lnTo>
                  <a:lnTo>
                    <a:pt x="0" y="646151"/>
                  </a:lnTo>
                  <a:lnTo>
                    <a:pt x="0" y="639518"/>
                  </a:lnTo>
                  <a:close/>
                </a:path>
              </a:pathLst>
            </a:custGeom>
            <a:pattFill prst="dkDnDiag">
              <a:fgClr>
                <a:schemeClr val="accent1"/>
              </a:fgClr>
              <a:bgClr>
                <a:schemeClr val="accent1">
                  <a:lumMod val="75000"/>
                </a:schemeClr>
              </a:bgClr>
            </a:pattFill>
            <a:ln w="3175" cap="flat"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9" name="사다리꼴 78"/>
            <p:cNvSpPr>
              <a:spLocks/>
            </p:cNvSpPr>
            <p:nvPr/>
          </p:nvSpPr>
          <p:spPr>
            <a:xfrm rot="10800000">
              <a:off x="5284004" y="2375094"/>
              <a:ext cx="639518" cy="80825"/>
            </a:xfrm>
            <a:prstGeom prst="trapezoid">
              <a:avLst>
                <a:gd name="adj" fmla="val 75086"/>
              </a:avLst>
            </a:prstGeom>
            <a:pattFill prst="dkUpDiag">
              <a:fgClr>
                <a:schemeClr val="accent1">
                  <a:lumMod val="50000"/>
                </a:schemeClr>
              </a:fgClr>
              <a:bgClr>
                <a:schemeClr val="accent1">
                  <a:lumMod val="75000"/>
                </a:schemeClr>
              </a:bgClr>
            </a:pattFill>
            <a:ln w="3175" cap="flat"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grpSp>
        <p:nvGrpSpPr>
          <p:cNvPr id="35" name="그룹 34"/>
          <p:cNvGrpSpPr/>
          <p:nvPr/>
        </p:nvGrpSpPr>
        <p:grpSpPr>
          <a:xfrm>
            <a:off x="3761199" y="2217996"/>
            <a:ext cx="1572474" cy="1042715"/>
            <a:chOff x="3761199" y="2217996"/>
            <a:chExt cx="1572474" cy="1042715"/>
          </a:xfrm>
        </p:grpSpPr>
        <p:sp>
          <p:nvSpPr>
            <p:cNvPr id="165" name="사다리꼴 164"/>
            <p:cNvSpPr>
              <a:spLocks/>
            </p:cNvSpPr>
            <p:nvPr/>
          </p:nvSpPr>
          <p:spPr>
            <a:xfrm rot="5400000">
              <a:off x="3848956" y="2698941"/>
              <a:ext cx="1042714"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66" name="위쪽 화살표 165"/>
            <p:cNvSpPr/>
            <p:nvPr/>
          </p:nvSpPr>
          <p:spPr>
            <a:xfrm rot="16200000">
              <a:off x="3983165" y="1996030"/>
              <a:ext cx="1042714" cy="1486646"/>
            </a:xfrm>
            <a:prstGeom prst="upArrow">
              <a:avLst>
                <a:gd name="adj1" fmla="val 61332"/>
                <a:gd name="adj2" fmla="val 54407"/>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7" name="타원 166"/>
            <p:cNvSpPr/>
            <p:nvPr/>
          </p:nvSpPr>
          <p:spPr>
            <a:xfrm>
              <a:off x="3971347" y="2546980"/>
              <a:ext cx="384746" cy="384746"/>
            </a:xfrm>
            <a:prstGeom prst="ellipse">
              <a:avLst/>
            </a:prstGeom>
            <a:no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04</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69" name="위쪽 화살표 66"/>
            <p:cNvSpPr/>
            <p:nvPr/>
          </p:nvSpPr>
          <p:spPr>
            <a:xfrm rot="16200000">
              <a:off x="4610014" y="2416278"/>
              <a:ext cx="639518" cy="646151"/>
            </a:xfrm>
            <a:custGeom>
              <a:avLst/>
              <a:gdLst/>
              <a:ahLst/>
              <a:cxnLst/>
              <a:rect l="l" t="t" r="r" b="b"/>
              <a:pathLst>
                <a:path w="639518" h="646151">
                  <a:moveTo>
                    <a:pt x="639518" y="0"/>
                  </a:moveTo>
                  <a:lnTo>
                    <a:pt x="639518" y="646151"/>
                  </a:lnTo>
                  <a:lnTo>
                    <a:pt x="0" y="646151"/>
                  </a:lnTo>
                  <a:lnTo>
                    <a:pt x="0" y="639518"/>
                  </a:lnTo>
                  <a:close/>
                </a:path>
              </a:pathLst>
            </a:custGeom>
            <a:pattFill prst="dkDnDiag">
              <a:fgClr>
                <a:schemeClr val="accent3"/>
              </a:fgClr>
              <a:bgClr>
                <a:schemeClr val="accent3">
                  <a:lumMod val="85000"/>
                </a:schemeClr>
              </a:bgClr>
            </a:pattFill>
            <a:ln w="3175">
              <a:solidFill>
                <a:schemeClr val="accent3">
                  <a:lumMod val="65000"/>
                </a:schemeClr>
              </a:solidFill>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70" name="사다리꼴 169"/>
            <p:cNvSpPr>
              <a:spLocks/>
            </p:cNvSpPr>
            <p:nvPr/>
          </p:nvSpPr>
          <p:spPr>
            <a:xfrm rot="5400000">
              <a:off x="4973502" y="2698941"/>
              <a:ext cx="639518"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33" name="그룹 32"/>
          <p:cNvGrpSpPr/>
          <p:nvPr/>
        </p:nvGrpSpPr>
        <p:grpSpPr>
          <a:xfrm>
            <a:off x="5872719" y="2217999"/>
            <a:ext cx="1572476" cy="1042714"/>
            <a:chOff x="5872719" y="2217999"/>
            <a:chExt cx="1572476" cy="1042714"/>
          </a:xfrm>
        </p:grpSpPr>
        <p:sp>
          <p:nvSpPr>
            <p:cNvPr id="175" name="사다리꼴 174"/>
            <p:cNvSpPr>
              <a:spLocks/>
            </p:cNvSpPr>
            <p:nvPr/>
          </p:nvSpPr>
          <p:spPr>
            <a:xfrm rot="16200000">
              <a:off x="6314723" y="2698943"/>
              <a:ext cx="1042714"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76" name="위쪽 화살표 175"/>
            <p:cNvSpPr/>
            <p:nvPr/>
          </p:nvSpPr>
          <p:spPr>
            <a:xfrm rot="5400000">
              <a:off x="6180515" y="1996033"/>
              <a:ext cx="1042714" cy="1486646"/>
            </a:xfrm>
            <a:prstGeom prst="upArrow">
              <a:avLst>
                <a:gd name="adj1" fmla="val 61332"/>
                <a:gd name="adj2" fmla="val 54407"/>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77" name="타원 176"/>
            <p:cNvSpPr/>
            <p:nvPr/>
          </p:nvSpPr>
          <p:spPr>
            <a:xfrm>
              <a:off x="6850301" y="2546983"/>
              <a:ext cx="384746" cy="384746"/>
            </a:xfrm>
            <a:prstGeom prst="ellipse">
              <a:avLst/>
            </a:prstGeom>
            <a:no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02</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79" name="위쪽 화살표 66"/>
            <p:cNvSpPr/>
            <p:nvPr/>
          </p:nvSpPr>
          <p:spPr>
            <a:xfrm rot="5400000">
              <a:off x="5956861" y="2416280"/>
              <a:ext cx="639518" cy="646151"/>
            </a:xfrm>
            <a:custGeom>
              <a:avLst/>
              <a:gdLst/>
              <a:ahLst/>
              <a:cxnLst/>
              <a:rect l="l" t="t" r="r" b="b"/>
              <a:pathLst>
                <a:path w="639518" h="646151">
                  <a:moveTo>
                    <a:pt x="639518" y="0"/>
                  </a:moveTo>
                  <a:lnTo>
                    <a:pt x="639518" y="646151"/>
                  </a:lnTo>
                  <a:lnTo>
                    <a:pt x="0" y="646151"/>
                  </a:lnTo>
                  <a:lnTo>
                    <a:pt x="0" y="639518"/>
                  </a:lnTo>
                  <a:close/>
                </a:path>
              </a:pathLst>
            </a:custGeom>
            <a:pattFill prst="dkDnDiag">
              <a:fgClr>
                <a:schemeClr val="accent3"/>
              </a:fgClr>
              <a:bgClr>
                <a:schemeClr val="accent3">
                  <a:lumMod val="85000"/>
                </a:schemeClr>
              </a:bgClr>
            </a:pattFill>
            <a:ln w="3175">
              <a:solidFill>
                <a:schemeClr val="accent3">
                  <a:lumMod val="65000"/>
                </a:schemeClr>
              </a:solidFill>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180" name="사다리꼴 179"/>
            <p:cNvSpPr>
              <a:spLocks/>
            </p:cNvSpPr>
            <p:nvPr/>
          </p:nvSpPr>
          <p:spPr>
            <a:xfrm rot="16200000">
              <a:off x="5593373" y="2698943"/>
              <a:ext cx="639518"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34" name="그룹 33"/>
          <p:cNvGrpSpPr/>
          <p:nvPr/>
        </p:nvGrpSpPr>
        <p:grpSpPr>
          <a:xfrm>
            <a:off x="5082406" y="3024361"/>
            <a:ext cx="1042714" cy="1572475"/>
            <a:chOff x="5082406" y="3024361"/>
            <a:chExt cx="1042714" cy="1572475"/>
          </a:xfrm>
        </p:grpSpPr>
        <p:sp>
          <p:nvSpPr>
            <p:cNvPr id="185" name="사다리꼴 184"/>
            <p:cNvSpPr>
              <a:spLocks/>
            </p:cNvSpPr>
            <p:nvPr/>
          </p:nvSpPr>
          <p:spPr>
            <a:xfrm>
              <a:off x="5082406" y="3947309"/>
              <a:ext cx="1042714"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86" name="위쪽 화살표 185"/>
            <p:cNvSpPr/>
            <p:nvPr/>
          </p:nvSpPr>
          <p:spPr>
            <a:xfrm rot="10800000">
              <a:off x="5082406" y="3110190"/>
              <a:ext cx="1042714" cy="1486646"/>
            </a:xfrm>
            <a:prstGeom prst="upArrow">
              <a:avLst>
                <a:gd name="adj1" fmla="val 61332"/>
                <a:gd name="adj2" fmla="val 54407"/>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87" name="타원 186"/>
            <p:cNvSpPr/>
            <p:nvPr/>
          </p:nvSpPr>
          <p:spPr>
            <a:xfrm>
              <a:off x="5411390" y="4001942"/>
              <a:ext cx="384746" cy="384746"/>
            </a:xfrm>
            <a:prstGeom prst="ellipse">
              <a:avLst/>
            </a:prstGeom>
            <a:no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03</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9" name="위쪽 화살표 66"/>
            <p:cNvSpPr/>
            <p:nvPr/>
          </p:nvSpPr>
          <p:spPr>
            <a:xfrm rot="10800000">
              <a:off x="5284004" y="3105186"/>
              <a:ext cx="639518" cy="646151"/>
            </a:xfrm>
            <a:custGeom>
              <a:avLst/>
              <a:gdLst/>
              <a:ahLst/>
              <a:cxnLst/>
              <a:rect l="l" t="t" r="r" b="b"/>
              <a:pathLst>
                <a:path w="639518" h="646151">
                  <a:moveTo>
                    <a:pt x="639518" y="0"/>
                  </a:moveTo>
                  <a:lnTo>
                    <a:pt x="639518" y="646151"/>
                  </a:lnTo>
                  <a:lnTo>
                    <a:pt x="0" y="646151"/>
                  </a:lnTo>
                  <a:lnTo>
                    <a:pt x="0" y="639518"/>
                  </a:lnTo>
                  <a:close/>
                </a:path>
              </a:pathLst>
            </a:custGeom>
            <a:pattFill prst="dkDnDiag">
              <a:fgClr>
                <a:schemeClr val="accent3"/>
              </a:fgClr>
              <a:bgClr>
                <a:schemeClr val="accent3">
                  <a:lumMod val="85000"/>
                </a:schemeClr>
              </a:bgClr>
            </a:pattFill>
            <a:ln w="3175">
              <a:solidFill>
                <a:schemeClr val="accent3">
                  <a:lumMod val="65000"/>
                </a:schemeClr>
              </a:solidFill>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190" name="사다리꼴 189"/>
            <p:cNvSpPr>
              <a:spLocks/>
            </p:cNvSpPr>
            <p:nvPr/>
          </p:nvSpPr>
          <p:spPr>
            <a:xfrm>
              <a:off x="5284004" y="3024361"/>
              <a:ext cx="639518"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sp>
        <p:nvSpPr>
          <p:cNvPr id="275" name="TextBox 274"/>
          <p:cNvSpPr txBox="1"/>
          <p:nvPr/>
        </p:nvSpPr>
        <p:spPr>
          <a:xfrm>
            <a:off x="4711587" y="352763"/>
            <a:ext cx="1784349" cy="503762"/>
          </a:xfrm>
          <a:prstGeom prst="rect">
            <a:avLst/>
          </a:prstGeom>
          <a:noFill/>
        </p:spPr>
        <p:txBody>
          <a:bodyPr wrap="square" lIns="72000" tIns="0" rIns="72000" bIns="0" rtlCol="0">
            <a:noAutofit/>
          </a:bodyPr>
          <a:lstStyle/>
          <a:p>
            <a:pPr algn="ctr">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Souscrit et suit l’exécution du marché</a:t>
            </a:r>
          </a:p>
        </p:txBody>
      </p:sp>
      <p:sp>
        <p:nvSpPr>
          <p:cNvPr id="276" name="TextBox 275"/>
          <p:cNvSpPr txBox="1"/>
          <p:nvPr/>
        </p:nvSpPr>
        <p:spPr>
          <a:xfrm>
            <a:off x="7535333" y="2455920"/>
            <a:ext cx="1292160" cy="565602"/>
          </a:xfrm>
          <a:prstGeom prst="rect">
            <a:avLst/>
          </a:prstGeom>
          <a:noFill/>
        </p:spPr>
        <p:txBody>
          <a:bodyPr wrap="square" lIns="72000" tIns="0" rIns="72000" bIns="0" rtlCol="0">
            <a:noAutofit/>
          </a:bodyPr>
          <a:lstStyle/>
          <a:p>
            <a:pPr algn="ctr">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Accompagne les collectivités pour les adhésions</a:t>
            </a:r>
          </a:p>
        </p:txBody>
      </p:sp>
      <p:sp>
        <p:nvSpPr>
          <p:cNvPr id="277" name="TextBox 276"/>
          <p:cNvSpPr txBox="1"/>
          <p:nvPr/>
        </p:nvSpPr>
        <p:spPr>
          <a:xfrm>
            <a:off x="2676911" y="2273412"/>
            <a:ext cx="1062631" cy="1042715"/>
          </a:xfrm>
          <a:prstGeom prst="rect">
            <a:avLst/>
          </a:prstGeom>
          <a:noFill/>
        </p:spPr>
        <p:txBody>
          <a:bodyPr wrap="square" lIns="72000" tIns="0" rIns="72000" bIns="0" rtlCol="0">
            <a:noAutofit/>
          </a:bodyPr>
          <a:lstStyle/>
          <a:p>
            <a:pPr lvl="0" algn="ctr">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Assure les relations avec les collectivités du département</a:t>
            </a:r>
          </a:p>
        </p:txBody>
      </p:sp>
      <p:sp>
        <p:nvSpPr>
          <p:cNvPr id="278" name="TextBox 277"/>
          <p:cNvSpPr txBox="1"/>
          <p:nvPr/>
        </p:nvSpPr>
        <p:spPr>
          <a:xfrm>
            <a:off x="4864102" y="4671512"/>
            <a:ext cx="1486646" cy="364037"/>
          </a:xfrm>
          <a:prstGeom prst="rect">
            <a:avLst/>
          </a:prstGeom>
          <a:noFill/>
        </p:spPr>
        <p:txBody>
          <a:bodyPr wrap="square" lIns="72000" tIns="0" rIns="72000" bIns="0" rtlCol="0">
            <a:noAutofit/>
          </a:bodyPr>
          <a:lstStyle/>
          <a:p>
            <a:pPr algn="ctr">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Suit et pilote le contrat</a:t>
            </a:r>
          </a:p>
        </p:txBody>
      </p:sp>
      <p:sp>
        <p:nvSpPr>
          <p:cNvPr id="3" name="텍스트 개체 틀 2"/>
          <p:cNvSpPr>
            <a:spLocks noGrp="1"/>
          </p:cNvSpPr>
          <p:nvPr>
            <p:ph type="body" sz="quarter" idx="10"/>
          </p:nvPr>
        </p:nvSpPr>
        <p:spPr>
          <a:xfrm>
            <a:off x="503793" y="1341591"/>
            <a:ext cx="2077319" cy="2506509"/>
          </a:xfrm>
        </p:spPr>
        <p:txBody>
          <a:bodyPr/>
          <a:lstStyle/>
          <a:p>
            <a:pPr lvl="0" algn="l">
              <a:spcBef>
                <a:spcPts val="0"/>
              </a:spcBef>
            </a:pPr>
            <a:r>
              <a:rPr lang="en-US" altLang="ko-KR" dirty="0">
                <a:solidFill>
                  <a:schemeClr val="accent1">
                    <a:lumMod val="50000"/>
                  </a:schemeClr>
                </a:solidFill>
              </a:rPr>
              <a:t>. </a:t>
            </a:r>
            <a:endParaRPr lang="en-US" altLang="ko-KR" dirty="0">
              <a:solidFill>
                <a:schemeClr val="accent1">
                  <a:lumMod val="50000"/>
                </a:schemeClr>
              </a:solidFill>
              <a:latin typeface="Arial Rounded MT Bold" panose="020F0704030504030204" pitchFamily="34" charset="0"/>
            </a:endParaRPr>
          </a:p>
          <a:p>
            <a:pPr lvl="0" algn="l">
              <a:spcBef>
                <a:spcPts val="0"/>
              </a:spcBef>
            </a:pPr>
            <a:r>
              <a:rPr lang="en-US" altLang="ko-KR" sz="1000" dirty="0">
                <a:solidFill>
                  <a:schemeClr val="accent1">
                    <a:lumMod val="50000"/>
                  </a:schemeClr>
                </a:solidFill>
                <a:latin typeface="Arial Rounded MT Bold" panose="020F0704030504030204" pitchFamily="34" charset="0"/>
                <a:cs typeface="Arial" panose="020B0604020202020204" pitchFamily="34" charset="0"/>
              </a:rPr>
              <a:t>Dans le cadre de sa mission facultative, le centre de gestion :</a:t>
            </a:r>
          </a:p>
          <a:p>
            <a:pPr lvl="0" algn="l">
              <a:spcBef>
                <a:spcPts val="0"/>
              </a:spcBef>
            </a:pPr>
            <a:endParaRPr lang="en-US" altLang="ko-KR" sz="1000" dirty="0">
              <a:solidFill>
                <a:schemeClr val="accent1">
                  <a:lumMod val="50000"/>
                </a:schemeClr>
              </a:solidFill>
              <a:latin typeface="Arial Rounded MT Bold" panose="020F0704030504030204" pitchFamily="34" charset="0"/>
              <a:cs typeface="Arial" panose="020B0604020202020204" pitchFamily="34" charset="0"/>
            </a:endParaRPr>
          </a:p>
          <a:p>
            <a:pPr lvl="0" algn="l">
              <a:spcBef>
                <a:spcPts val="0"/>
              </a:spcBef>
            </a:pPr>
            <a:r>
              <a:rPr lang="en-US" altLang="ko-KR" sz="1000" dirty="0">
                <a:solidFill>
                  <a:schemeClr val="accent1">
                    <a:lumMod val="50000"/>
                  </a:schemeClr>
                </a:solidFill>
                <a:latin typeface="Arial Rounded MT Bold" panose="020F0704030504030204" pitchFamily="34" charset="0"/>
                <a:cs typeface="Arial" panose="020B0604020202020204" pitchFamily="34" charset="0"/>
              </a:rPr>
              <a:t>- propose aux collectivités du département une convention de participation</a:t>
            </a:r>
          </a:p>
          <a:p>
            <a:pPr lvl="0" algn="l">
              <a:spcBef>
                <a:spcPts val="0"/>
              </a:spcBef>
            </a:pPr>
            <a:endParaRPr lang="en-US" altLang="ko-KR" sz="1000" dirty="0">
              <a:solidFill>
                <a:schemeClr val="accent1">
                  <a:lumMod val="50000"/>
                </a:schemeClr>
              </a:solidFill>
              <a:latin typeface="Arial Rounded MT Bold" panose="020F0704030504030204" pitchFamily="34" charset="0"/>
              <a:cs typeface="Arial" panose="020B0604020202020204" pitchFamily="34" charset="0"/>
            </a:endParaRPr>
          </a:p>
          <a:p>
            <a:pPr lvl="0" algn="l">
              <a:spcBef>
                <a:spcPts val="0"/>
              </a:spcBef>
            </a:pPr>
            <a:r>
              <a:rPr lang="en-US" altLang="ko-KR" sz="1000" dirty="0">
                <a:solidFill>
                  <a:schemeClr val="accent1">
                    <a:lumMod val="50000"/>
                  </a:schemeClr>
                </a:solidFill>
                <a:latin typeface="Arial Rounded MT Bold" panose="020F0704030504030204" pitchFamily="34" charset="0"/>
                <a:cs typeface="Arial" panose="020B0604020202020204" pitchFamily="34" charset="0"/>
              </a:rPr>
              <a:t>- assure les démarches de mises en oeuvre simplifiées</a:t>
            </a:r>
          </a:p>
          <a:p>
            <a:pPr lvl="0" algn="l">
              <a:spcBef>
                <a:spcPts val="0"/>
              </a:spcBef>
            </a:pPr>
            <a:endParaRPr lang="en-US" altLang="ko-KR" sz="1000" dirty="0">
              <a:solidFill>
                <a:schemeClr val="accent1">
                  <a:lumMod val="50000"/>
                </a:schemeClr>
              </a:solidFill>
              <a:latin typeface="Arial Rounded MT Bold" panose="020F0704030504030204" pitchFamily="34" charset="0"/>
              <a:cs typeface="Arial" panose="020B0604020202020204" pitchFamily="34" charset="0"/>
            </a:endParaRPr>
          </a:p>
          <a:p>
            <a:pPr lvl="0" algn="l">
              <a:spcBef>
                <a:spcPts val="0"/>
              </a:spcBef>
            </a:pPr>
            <a:r>
              <a:rPr lang="en-US" altLang="ko-KR" sz="1000" dirty="0">
                <a:solidFill>
                  <a:schemeClr val="accent1">
                    <a:lumMod val="50000"/>
                  </a:schemeClr>
                </a:solidFill>
                <a:latin typeface="Arial Rounded MT Bold" panose="020F0704030504030204" pitchFamily="34" charset="0"/>
                <a:cs typeface="Arial" panose="020B0604020202020204" pitchFamily="34" charset="0"/>
              </a:rPr>
              <a:t>- est l’interlocuteur privilégié</a:t>
            </a:r>
          </a:p>
          <a:p>
            <a:endParaRPr lang="ko-KR" altLang="en-US" dirty="0"/>
          </a:p>
        </p:txBody>
      </p:sp>
      <p:sp>
        <p:nvSpPr>
          <p:cNvPr id="4" name="타원 176">
            <a:extLst>
              <a:ext uri="{FF2B5EF4-FFF2-40B4-BE49-F238E27FC236}">
                <a16:creationId xmlns:a16="http://schemas.microsoft.com/office/drawing/2014/main" id="{95B8C565-DF27-C002-5E5F-26978DAF919A}"/>
              </a:ext>
            </a:extLst>
          </p:cNvPr>
          <p:cNvSpPr/>
          <p:nvPr/>
        </p:nvSpPr>
        <p:spPr>
          <a:xfrm>
            <a:off x="5397527" y="1113274"/>
            <a:ext cx="384746" cy="384746"/>
          </a:xfrm>
          <a:prstGeom prst="ellipse">
            <a:avLst/>
          </a:prstGeom>
          <a:no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spcAft>
                <a:spcPts val="300"/>
              </a:spcAft>
            </a:pPr>
            <a:r>
              <a:rPr lang="en-US" altLang="ko-KR" sz="2000" b="1" dirty="0">
                <a:solidFill>
                  <a:srgbClr val="FFFFFF"/>
                </a:solidFill>
                <a:latin typeface="Bebas Neue" pitchFamily="34" charset="0"/>
                <a:ea typeface="Roboto Condensed Regular"/>
              </a:rPr>
              <a:t>01</a:t>
            </a:r>
            <a:endParaRPr lang="ko-KR" altLang="en-US" sz="2000" b="1" dirty="0">
              <a:solidFill>
                <a:srgbClr val="FFFFFF"/>
              </a:solidFill>
              <a:latin typeface="Bebas Neue" pitchFamily="34" charset="0"/>
              <a:ea typeface="Roboto Condensed Regular"/>
            </a:endParaRPr>
          </a:p>
        </p:txBody>
      </p:sp>
      <p:sp>
        <p:nvSpPr>
          <p:cNvPr id="5" name="ZoneTexte 4">
            <a:extLst>
              <a:ext uri="{FF2B5EF4-FFF2-40B4-BE49-F238E27FC236}">
                <a16:creationId xmlns:a16="http://schemas.microsoft.com/office/drawing/2014/main" id="{D3160336-2E2D-9AE6-89CA-61A30D0C9D98}"/>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solidFill>
                <a:schemeClr val="accent1">
                  <a:lumMod val="50000"/>
                </a:schemeClr>
              </a:solidFill>
            </a:endParaRPr>
          </a:p>
        </p:txBody>
      </p:sp>
      <p:sp>
        <p:nvSpPr>
          <p:cNvPr id="7" name="ZoneTexte 6">
            <a:extLst>
              <a:ext uri="{FF2B5EF4-FFF2-40B4-BE49-F238E27FC236}">
                <a16:creationId xmlns:a16="http://schemas.microsoft.com/office/drawing/2014/main" id="{BCD0CFD7-BDAF-94C6-AEA0-7520B3475CA0}"/>
              </a:ext>
            </a:extLst>
          </p:cNvPr>
          <p:cNvSpPr txBox="1"/>
          <p:nvPr/>
        </p:nvSpPr>
        <p:spPr>
          <a:xfrm>
            <a:off x="7042674"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954CBCFA-08D7-F08D-C9FE-11C8E76B0E6D}"/>
              </a:ext>
            </a:extLst>
          </p:cNvPr>
          <p:cNvSpPr txBox="1"/>
          <p:nvPr/>
        </p:nvSpPr>
        <p:spPr>
          <a:xfrm>
            <a:off x="503794" y="4745644"/>
            <a:ext cx="1727200" cy="369332"/>
          </a:xfrm>
          <a:prstGeom prst="rect">
            <a:avLst/>
          </a:prstGeom>
          <a:solidFill>
            <a:schemeClr val="accent6">
              <a:lumMod val="85000"/>
            </a:schemeClr>
          </a:solidFill>
        </p:spPr>
        <p:txBody>
          <a:bodyPr wrap="square" rtlCol="0">
            <a:spAutoFit/>
          </a:bodyPr>
          <a:lstStyle/>
          <a:p>
            <a:endParaRPr lang="fr-FR" dirty="0"/>
          </a:p>
        </p:txBody>
      </p:sp>
      <p:pic>
        <p:nvPicPr>
          <p:cNvPr id="12" name="Image 11">
            <a:extLst>
              <a:ext uri="{FF2B5EF4-FFF2-40B4-BE49-F238E27FC236}">
                <a16:creationId xmlns:a16="http://schemas.microsoft.com/office/drawing/2014/main" id="{A85ADE5E-094F-3D36-3245-E309BA4B0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683" y="2143655"/>
            <a:ext cx="888541" cy="888541"/>
          </a:xfrm>
          <a:prstGeom prst="rect">
            <a:avLst/>
          </a:prstGeom>
        </p:spPr>
      </p:pic>
    </p:spTree>
    <p:extLst>
      <p:ext uri="{BB962C8B-B14F-4D97-AF65-F5344CB8AC3E}">
        <p14:creationId xmlns:p14="http://schemas.microsoft.com/office/powerpoint/2010/main" val="5417904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p:cTn id="7" dur="1000" fill="hold"/>
                                        <p:tgtEl>
                                          <p:spTgt spid="275"/>
                                        </p:tgtEl>
                                        <p:attrNameLst>
                                          <p:attrName>ppt_w</p:attrName>
                                        </p:attrNameLst>
                                      </p:cBhvr>
                                      <p:tavLst>
                                        <p:tav tm="0">
                                          <p:val>
                                            <p:fltVal val="0"/>
                                          </p:val>
                                        </p:tav>
                                        <p:tav tm="100000">
                                          <p:val>
                                            <p:strVal val="#ppt_w"/>
                                          </p:val>
                                        </p:tav>
                                      </p:tavLst>
                                    </p:anim>
                                    <p:anim calcmode="lin" valueType="num">
                                      <p:cBhvr>
                                        <p:cTn id="8" dur="1000" fill="hold"/>
                                        <p:tgtEl>
                                          <p:spTgt spid="275"/>
                                        </p:tgtEl>
                                        <p:attrNameLst>
                                          <p:attrName>ppt_h</p:attrName>
                                        </p:attrNameLst>
                                      </p:cBhvr>
                                      <p:tavLst>
                                        <p:tav tm="0">
                                          <p:val>
                                            <p:fltVal val="0"/>
                                          </p:val>
                                        </p:tav>
                                        <p:tav tm="100000">
                                          <p:val>
                                            <p:strVal val="#ppt_h"/>
                                          </p:val>
                                        </p:tav>
                                      </p:tavLst>
                                    </p:anim>
                                    <p:anim calcmode="lin" valueType="num">
                                      <p:cBhvr>
                                        <p:cTn id="9" dur="1000" fill="hold"/>
                                        <p:tgtEl>
                                          <p:spTgt spid="275"/>
                                        </p:tgtEl>
                                        <p:attrNameLst>
                                          <p:attrName>style.rotation</p:attrName>
                                        </p:attrNameLst>
                                      </p:cBhvr>
                                      <p:tavLst>
                                        <p:tav tm="0">
                                          <p:val>
                                            <p:fltVal val="90"/>
                                          </p:val>
                                        </p:tav>
                                        <p:tav tm="100000">
                                          <p:val>
                                            <p:fltVal val="0"/>
                                          </p:val>
                                        </p:tav>
                                      </p:tavLst>
                                    </p:anim>
                                    <p:animEffect transition="in" filter="fade">
                                      <p:cBhvr>
                                        <p:cTn id="10" dur="1000"/>
                                        <p:tgtEl>
                                          <p:spTgt spid="27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76"/>
                                        </p:tgtEl>
                                        <p:attrNameLst>
                                          <p:attrName>style.visibility</p:attrName>
                                        </p:attrNameLst>
                                      </p:cBhvr>
                                      <p:to>
                                        <p:strVal val="visible"/>
                                      </p:to>
                                    </p:set>
                                    <p:anim calcmode="lin" valueType="num">
                                      <p:cBhvr>
                                        <p:cTn id="15" dur="1000" fill="hold"/>
                                        <p:tgtEl>
                                          <p:spTgt spid="276"/>
                                        </p:tgtEl>
                                        <p:attrNameLst>
                                          <p:attrName>ppt_w</p:attrName>
                                        </p:attrNameLst>
                                      </p:cBhvr>
                                      <p:tavLst>
                                        <p:tav tm="0">
                                          <p:val>
                                            <p:fltVal val="0"/>
                                          </p:val>
                                        </p:tav>
                                        <p:tav tm="100000">
                                          <p:val>
                                            <p:strVal val="#ppt_w"/>
                                          </p:val>
                                        </p:tav>
                                      </p:tavLst>
                                    </p:anim>
                                    <p:anim calcmode="lin" valueType="num">
                                      <p:cBhvr>
                                        <p:cTn id="16" dur="1000" fill="hold"/>
                                        <p:tgtEl>
                                          <p:spTgt spid="276"/>
                                        </p:tgtEl>
                                        <p:attrNameLst>
                                          <p:attrName>ppt_h</p:attrName>
                                        </p:attrNameLst>
                                      </p:cBhvr>
                                      <p:tavLst>
                                        <p:tav tm="0">
                                          <p:val>
                                            <p:fltVal val="0"/>
                                          </p:val>
                                        </p:tav>
                                        <p:tav tm="100000">
                                          <p:val>
                                            <p:strVal val="#ppt_h"/>
                                          </p:val>
                                        </p:tav>
                                      </p:tavLst>
                                    </p:anim>
                                    <p:anim calcmode="lin" valueType="num">
                                      <p:cBhvr>
                                        <p:cTn id="17" dur="1000" fill="hold"/>
                                        <p:tgtEl>
                                          <p:spTgt spid="276"/>
                                        </p:tgtEl>
                                        <p:attrNameLst>
                                          <p:attrName>style.rotation</p:attrName>
                                        </p:attrNameLst>
                                      </p:cBhvr>
                                      <p:tavLst>
                                        <p:tav tm="0">
                                          <p:val>
                                            <p:fltVal val="90"/>
                                          </p:val>
                                        </p:tav>
                                        <p:tav tm="100000">
                                          <p:val>
                                            <p:fltVal val="0"/>
                                          </p:val>
                                        </p:tav>
                                      </p:tavLst>
                                    </p:anim>
                                    <p:animEffect transition="in" filter="fade">
                                      <p:cBhvr>
                                        <p:cTn id="18" dur="1000"/>
                                        <p:tgtEl>
                                          <p:spTgt spid="27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78"/>
                                        </p:tgtEl>
                                        <p:attrNameLst>
                                          <p:attrName>style.visibility</p:attrName>
                                        </p:attrNameLst>
                                      </p:cBhvr>
                                      <p:to>
                                        <p:strVal val="visible"/>
                                      </p:to>
                                    </p:set>
                                    <p:anim calcmode="lin" valueType="num">
                                      <p:cBhvr>
                                        <p:cTn id="23" dur="1000" fill="hold"/>
                                        <p:tgtEl>
                                          <p:spTgt spid="278"/>
                                        </p:tgtEl>
                                        <p:attrNameLst>
                                          <p:attrName>ppt_w</p:attrName>
                                        </p:attrNameLst>
                                      </p:cBhvr>
                                      <p:tavLst>
                                        <p:tav tm="0">
                                          <p:val>
                                            <p:fltVal val="0"/>
                                          </p:val>
                                        </p:tav>
                                        <p:tav tm="100000">
                                          <p:val>
                                            <p:strVal val="#ppt_w"/>
                                          </p:val>
                                        </p:tav>
                                      </p:tavLst>
                                    </p:anim>
                                    <p:anim calcmode="lin" valueType="num">
                                      <p:cBhvr>
                                        <p:cTn id="24" dur="1000" fill="hold"/>
                                        <p:tgtEl>
                                          <p:spTgt spid="278"/>
                                        </p:tgtEl>
                                        <p:attrNameLst>
                                          <p:attrName>ppt_h</p:attrName>
                                        </p:attrNameLst>
                                      </p:cBhvr>
                                      <p:tavLst>
                                        <p:tav tm="0">
                                          <p:val>
                                            <p:fltVal val="0"/>
                                          </p:val>
                                        </p:tav>
                                        <p:tav tm="100000">
                                          <p:val>
                                            <p:strVal val="#ppt_h"/>
                                          </p:val>
                                        </p:tav>
                                      </p:tavLst>
                                    </p:anim>
                                    <p:anim calcmode="lin" valueType="num">
                                      <p:cBhvr>
                                        <p:cTn id="25" dur="1000" fill="hold"/>
                                        <p:tgtEl>
                                          <p:spTgt spid="278"/>
                                        </p:tgtEl>
                                        <p:attrNameLst>
                                          <p:attrName>style.rotation</p:attrName>
                                        </p:attrNameLst>
                                      </p:cBhvr>
                                      <p:tavLst>
                                        <p:tav tm="0">
                                          <p:val>
                                            <p:fltVal val="90"/>
                                          </p:val>
                                        </p:tav>
                                        <p:tav tm="100000">
                                          <p:val>
                                            <p:fltVal val="0"/>
                                          </p:val>
                                        </p:tav>
                                      </p:tavLst>
                                    </p:anim>
                                    <p:animEffect transition="in" filter="fade">
                                      <p:cBhvr>
                                        <p:cTn id="26" dur="1000"/>
                                        <p:tgtEl>
                                          <p:spTgt spid="27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77"/>
                                        </p:tgtEl>
                                        <p:attrNameLst>
                                          <p:attrName>style.visibility</p:attrName>
                                        </p:attrNameLst>
                                      </p:cBhvr>
                                      <p:to>
                                        <p:strVal val="visible"/>
                                      </p:to>
                                    </p:set>
                                    <p:anim calcmode="lin" valueType="num">
                                      <p:cBhvr>
                                        <p:cTn id="31" dur="1000" fill="hold"/>
                                        <p:tgtEl>
                                          <p:spTgt spid="277"/>
                                        </p:tgtEl>
                                        <p:attrNameLst>
                                          <p:attrName>ppt_w</p:attrName>
                                        </p:attrNameLst>
                                      </p:cBhvr>
                                      <p:tavLst>
                                        <p:tav tm="0">
                                          <p:val>
                                            <p:fltVal val="0"/>
                                          </p:val>
                                        </p:tav>
                                        <p:tav tm="100000">
                                          <p:val>
                                            <p:strVal val="#ppt_w"/>
                                          </p:val>
                                        </p:tav>
                                      </p:tavLst>
                                    </p:anim>
                                    <p:anim calcmode="lin" valueType="num">
                                      <p:cBhvr>
                                        <p:cTn id="32" dur="1000" fill="hold"/>
                                        <p:tgtEl>
                                          <p:spTgt spid="277"/>
                                        </p:tgtEl>
                                        <p:attrNameLst>
                                          <p:attrName>ppt_h</p:attrName>
                                        </p:attrNameLst>
                                      </p:cBhvr>
                                      <p:tavLst>
                                        <p:tav tm="0">
                                          <p:val>
                                            <p:fltVal val="0"/>
                                          </p:val>
                                        </p:tav>
                                        <p:tav tm="100000">
                                          <p:val>
                                            <p:strVal val="#ppt_h"/>
                                          </p:val>
                                        </p:tav>
                                      </p:tavLst>
                                    </p:anim>
                                    <p:anim calcmode="lin" valueType="num">
                                      <p:cBhvr>
                                        <p:cTn id="33" dur="1000" fill="hold"/>
                                        <p:tgtEl>
                                          <p:spTgt spid="277"/>
                                        </p:tgtEl>
                                        <p:attrNameLst>
                                          <p:attrName>style.rotation</p:attrName>
                                        </p:attrNameLst>
                                      </p:cBhvr>
                                      <p:tavLst>
                                        <p:tav tm="0">
                                          <p:val>
                                            <p:fltVal val="90"/>
                                          </p:val>
                                        </p:tav>
                                        <p:tav tm="100000">
                                          <p:val>
                                            <p:fltVal val="0"/>
                                          </p:val>
                                        </p:tav>
                                      </p:tavLst>
                                    </p:anim>
                                    <p:animEffect transition="in" filter="fade">
                                      <p:cBhvr>
                                        <p:cTn id="34"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276" grpId="0"/>
      <p:bldP spid="277" grpId="0"/>
      <p:bldP spid="2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0B8FA0D4-4EE5-9917-BEDA-48492CDF68B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52697EA-9CA6-CCE8-F994-B652236D73DB}"/>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LES CONGÉS DE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2" name="그룹 1">
            <a:extLst>
              <a:ext uri="{FF2B5EF4-FFF2-40B4-BE49-F238E27FC236}">
                <a16:creationId xmlns:a16="http://schemas.microsoft.com/office/drawing/2014/main" id="{161FF969-99C3-D4A9-CA48-5BD0E50927FB}"/>
              </a:ext>
            </a:extLst>
          </p:cNvPr>
          <p:cNvGrpSpPr/>
          <p:nvPr/>
        </p:nvGrpSpPr>
        <p:grpSpPr>
          <a:xfrm>
            <a:off x="2415465" y="2525300"/>
            <a:ext cx="1620601" cy="671817"/>
            <a:chOff x="2974358" y="1239602"/>
            <a:chExt cx="1057582" cy="285099"/>
          </a:xfrm>
        </p:grpSpPr>
        <p:sp>
          <p:nvSpPr>
            <p:cNvPr id="42" name="모서리가 둥근 직사각형 41">
              <a:extLst>
                <a:ext uri="{FF2B5EF4-FFF2-40B4-BE49-F238E27FC236}">
                  <a16:creationId xmlns:a16="http://schemas.microsoft.com/office/drawing/2014/main" id="{D4DEAEE2-7D3C-2946-37B2-4BB4EC8E07F2}"/>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a:extLst>
                <a:ext uri="{FF2B5EF4-FFF2-40B4-BE49-F238E27FC236}">
                  <a16:creationId xmlns:a16="http://schemas.microsoft.com/office/drawing/2014/main" id="{C805372B-EB00-7D03-0D04-1421743D19B7}"/>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CONGÉ DE MALADIE ORDINAIRE</a:t>
              </a:r>
              <a:endParaRPr lang="ko-KR" altLang="en-US" sz="1100" b="1" dirty="0">
                <a:solidFill>
                  <a:schemeClr val="accent6">
                    <a:lumMod val="85000"/>
                  </a:schemeClr>
                </a:solidFill>
                <a:latin typeface="Arial Rounded MT Bold" panose="020F0704030504030204" pitchFamily="34" charset="0"/>
              </a:endParaRPr>
            </a:p>
          </p:txBody>
        </p:sp>
      </p:grpSp>
      <p:grpSp>
        <p:nvGrpSpPr>
          <p:cNvPr id="44" name="그룹 43">
            <a:extLst>
              <a:ext uri="{FF2B5EF4-FFF2-40B4-BE49-F238E27FC236}">
                <a16:creationId xmlns:a16="http://schemas.microsoft.com/office/drawing/2014/main" id="{1C4CBCD7-0471-B707-6F49-EF4A400A4E58}"/>
              </a:ext>
            </a:extLst>
          </p:cNvPr>
          <p:cNvGrpSpPr/>
          <p:nvPr/>
        </p:nvGrpSpPr>
        <p:grpSpPr>
          <a:xfrm rot="10800000">
            <a:off x="2562017" y="918963"/>
            <a:ext cx="1250926" cy="1494041"/>
            <a:chOff x="4947866" y="3124517"/>
            <a:chExt cx="1250926" cy="1494041"/>
          </a:xfrm>
        </p:grpSpPr>
        <p:sp>
          <p:nvSpPr>
            <p:cNvPr id="83" name="Freeform 9">
              <a:extLst>
                <a:ext uri="{FF2B5EF4-FFF2-40B4-BE49-F238E27FC236}">
                  <a16:creationId xmlns:a16="http://schemas.microsoft.com/office/drawing/2014/main" id="{4A87E508-BE3B-B104-F53C-6D3BE62BE318}"/>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a:extLst>
                <a:ext uri="{FF2B5EF4-FFF2-40B4-BE49-F238E27FC236}">
                  <a16:creationId xmlns:a16="http://schemas.microsoft.com/office/drawing/2014/main" id="{FA073DA3-A530-2BF5-221B-A0B0DCDEE0DE}"/>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a:extLst>
                <a:ext uri="{FF2B5EF4-FFF2-40B4-BE49-F238E27FC236}">
                  <a16:creationId xmlns:a16="http://schemas.microsoft.com/office/drawing/2014/main" id="{079202F8-67CF-B9C7-58F1-FF9AD67F72F5}"/>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TextBox 100">
              <a:extLst>
                <a:ext uri="{FF2B5EF4-FFF2-40B4-BE49-F238E27FC236}">
                  <a16:creationId xmlns:a16="http://schemas.microsoft.com/office/drawing/2014/main" id="{34B1B3EC-71CC-383F-3243-929779009B31}"/>
                </a:ext>
              </a:extLst>
            </p:cNvPr>
            <p:cNvSpPr txBox="1"/>
            <p:nvPr/>
          </p:nvSpPr>
          <p:spPr>
            <a:xfrm rot="9281603">
              <a:off x="5185805" y="3775245"/>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200" dirty="0">
                  <a:solidFill>
                    <a:schemeClr val="accent1">
                      <a:lumMod val="50000"/>
                    </a:schemeClr>
                  </a:solidFill>
                  <a:latin typeface="Arial Rounded MT Bold" panose="020F0704030504030204" pitchFamily="34" charset="0"/>
                  <a:ea typeface="Roboto Condensed Regular"/>
                  <a:cs typeface="+mj-cs"/>
                </a:rPr>
                <a:t>RÉGIME SPÉCIAL</a:t>
              </a:r>
              <a:endParaRPr lang="nb-NO" altLang="ko-KR" sz="1200" b="1" dirty="0">
                <a:solidFill>
                  <a:schemeClr val="accent1">
                    <a:lumMod val="50000"/>
                  </a:schemeClr>
                </a:solidFill>
                <a:latin typeface="Arial Rounded MT Bold" panose="020F0704030504030204" pitchFamily="34" charset="0"/>
                <a:ea typeface="Roboto Light" pitchFamily="2" charset="0"/>
                <a:cs typeface="Roboto Condensed Regular"/>
              </a:endParaRPr>
            </a:p>
          </p:txBody>
        </p:sp>
      </p:grpSp>
      <p:grpSp>
        <p:nvGrpSpPr>
          <p:cNvPr id="12" name="그룹 1">
            <a:extLst>
              <a:ext uri="{FF2B5EF4-FFF2-40B4-BE49-F238E27FC236}">
                <a16:creationId xmlns:a16="http://schemas.microsoft.com/office/drawing/2014/main" id="{05E5A8C0-93BD-7099-21C1-B5E911BD3A95}"/>
              </a:ext>
            </a:extLst>
          </p:cNvPr>
          <p:cNvGrpSpPr/>
          <p:nvPr/>
        </p:nvGrpSpPr>
        <p:grpSpPr>
          <a:xfrm>
            <a:off x="2377180" y="3383347"/>
            <a:ext cx="1620601" cy="663902"/>
            <a:chOff x="2974358" y="1239602"/>
            <a:chExt cx="1057582" cy="285099"/>
          </a:xfrm>
        </p:grpSpPr>
        <p:sp>
          <p:nvSpPr>
            <p:cNvPr id="13" name="모서리가 둥근 직사각형 41">
              <a:extLst>
                <a:ext uri="{FF2B5EF4-FFF2-40B4-BE49-F238E27FC236}">
                  <a16:creationId xmlns:a16="http://schemas.microsoft.com/office/drawing/2014/main" id="{5B5C94A2-C6AB-50A5-1DB7-0ADFF1E6C4E5}"/>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4" name="모서리가 둥근 직사각형 57">
              <a:extLst>
                <a:ext uri="{FF2B5EF4-FFF2-40B4-BE49-F238E27FC236}">
                  <a16:creationId xmlns:a16="http://schemas.microsoft.com/office/drawing/2014/main" id="{08906EE1-61D8-21FE-BD95-6E0FA44A1624}"/>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CONGÉ DE LONGUE MALADIE</a:t>
              </a:r>
              <a:endParaRPr lang="ko-KR" altLang="en-US" sz="1100" b="1" dirty="0">
                <a:solidFill>
                  <a:schemeClr val="accent6">
                    <a:lumMod val="85000"/>
                  </a:schemeClr>
                </a:solidFill>
                <a:latin typeface="Arial Rounded MT Bold" panose="020F0704030504030204" pitchFamily="34" charset="0"/>
              </a:endParaRPr>
            </a:p>
          </p:txBody>
        </p:sp>
      </p:grpSp>
      <p:grpSp>
        <p:nvGrpSpPr>
          <p:cNvPr id="16" name="그룹 1">
            <a:extLst>
              <a:ext uri="{FF2B5EF4-FFF2-40B4-BE49-F238E27FC236}">
                <a16:creationId xmlns:a16="http://schemas.microsoft.com/office/drawing/2014/main" id="{F6A3502D-7D58-53B0-08ED-7DE886353A7C}"/>
              </a:ext>
            </a:extLst>
          </p:cNvPr>
          <p:cNvGrpSpPr/>
          <p:nvPr/>
        </p:nvGrpSpPr>
        <p:grpSpPr>
          <a:xfrm>
            <a:off x="2377180" y="4241393"/>
            <a:ext cx="1620601" cy="649792"/>
            <a:chOff x="2974358" y="1239602"/>
            <a:chExt cx="1057582" cy="285099"/>
          </a:xfrm>
        </p:grpSpPr>
        <p:sp>
          <p:nvSpPr>
            <p:cNvPr id="17" name="모서리가 둥근 직사각형 41">
              <a:extLst>
                <a:ext uri="{FF2B5EF4-FFF2-40B4-BE49-F238E27FC236}">
                  <a16:creationId xmlns:a16="http://schemas.microsoft.com/office/drawing/2014/main" id="{A47A5F57-AAA3-C71A-0852-24AAEF8A1A5F}"/>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8" name="모서리가 둥근 직사각형 57">
              <a:extLst>
                <a:ext uri="{FF2B5EF4-FFF2-40B4-BE49-F238E27FC236}">
                  <a16:creationId xmlns:a16="http://schemas.microsoft.com/office/drawing/2014/main" id="{4DD0F9B9-7565-4BB7-A4F4-D8F87FCF5F4F}"/>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CONGÉ DE LONGUE DURÉE</a:t>
              </a:r>
              <a:endParaRPr lang="ko-KR" altLang="en-US" sz="1100" b="1" dirty="0">
                <a:solidFill>
                  <a:schemeClr val="accent6">
                    <a:lumMod val="85000"/>
                  </a:schemeClr>
                </a:solidFill>
                <a:latin typeface="Arial Rounded MT Bold" panose="020F0704030504030204" pitchFamily="34" charset="0"/>
              </a:endParaRPr>
            </a:p>
          </p:txBody>
        </p:sp>
      </p:grpSp>
      <p:grpSp>
        <p:nvGrpSpPr>
          <p:cNvPr id="19" name="그룹 1">
            <a:extLst>
              <a:ext uri="{FF2B5EF4-FFF2-40B4-BE49-F238E27FC236}">
                <a16:creationId xmlns:a16="http://schemas.microsoft.com/office/drawing/2014/main" id="{E08BAF03-0085-72C1-E0D7-FE27CE3386A7}"/>
              </a:ext>
            </a:extLst>
          </p:cNvPr>
          <p:cNvGrpSpPr/>
          <p:nvPr/>
        </p:nvGrpSpPr>
        <p:grpSpPr>
          <a:xfrm>
            <a:off x="5988271" y="2525301"/>
            <a:ext cx="1620601" cy="671816"/>
            <a:chOff x="2974358" y="1239602"/>
            <a:chExt cx="1057582" cy="285099"/>
          </a:xfrm>
        </p:grpSpPr>
        <p:sp>
          <p:nvSpPr>
            <p:cNvPr id="20" name="모서리가 둥근 직사각형 41">
              <a:extLst>
                <a:ext uri="{FF2B5EF4-FFF2-40B4-BE49-F238E27FC236}">
                  <a16:creationId xmlns:a16="http://schemas.microsoft.com/office/drawing/2014/main" id="{34D3712C-B5C0-F37E-DC1C-7C761E8A5696}"/>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21" name="모서리가 둥근 직사각형 57">
              <a:extLst>
                <a:ext uri="{FF2B5EF4-FFF2-40B4-BE49-F238E27FC236}">
                  <a16:creationId xmlns:a16="http://schemas.microsoft.com/office/drawing/2014/main" id="{8D1D74D3-244A-63F6-0F03-523350001A75}"/>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CONGÉ DE MALADIE ORDINAIRE</a:t>
              </a:r>
              <a:endParaRPr lang="ko-KR" altLang="en-US" sz="1100" b="1" dirty="0">
                <a:solidFill>
                  <a:schemeClr val="accent6">
                    <a:lumMod val="85000"/>
                  </a:schemeClr>
                </a:solidFill>
                <a:latin typeface="Arial Rounded MT Bold" panose="020F0704030504030204" pitchFamily="34" charset="0"/>
              </a:endParaRPr>
            </a:p>
          </p:txBody>
        </p:sp>
      </p:grpSp>
      <p:grpSp>
        <p:nvGrpSpPr>
          <p:cNvPr id="22" name="그룹 43">
            <a:extLst>
              <a:ext uri="{FF2B5EF4-FFF2-40B4-BE49-F238E27FC236}">
                <a16:creationId xmlns:a16="http://schemas.microsoft.com/office/drawing/2014/main" id="{F0AC9D16-0CAC-F03C-5859-A0C7011DADC9}"/>
              </a:ext>
            </a:extLst>
          </p:cNvPr>
          <p:cNvGrpSpPr/>
          <p:nvPr/>
        </p:nvGrpSpPr>
        <p:grpSpPr>
          <a:xfrm rot="10800000">
            <a:off x="6134823" y="918963"/>
            <a:ext cx="1250926" cy="1494041"/>
            <a:chOff x="4947866" y="3124517"/>
            <a:chExt cx="1250926" cy="1494041"/>
          </a:xfrm>
        </p:grpSpPr>
        <p:sp>
          <p:nvSpPr>
            <p:cNvPr id="23" name="Freeform 9">
              <a:extLst>
                <a:ext uri="{FF2B5EF4-FFF2-40B4-BE49-F238E27FC236}">
                  <a16:creationId xmlns:a16="http://schemas.microsoft.com/office/drawing/2014/main" id="{7E918D09-FF30-C024-896C-C950CFE8E12C}"/>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24" name="Freeform 9">
              <a:extLst>
                <a:ext uri="{FF2B5EF4-FFF2-40B4-BE49-F238E27FC236}">
                  <a16:creationId xmlns:a16="http://schemas.microsoft.com/office/drawing/2014/main" id="{1792923F-2911-F743-08D5-28B6BDA725F8}"/>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25" name="타원 76">
              <a:extLst>
                <a:ext uri="{FF2B5EF4-FFF2-40B4-BE49-F238E27FC236}">
                  <a16:creationId xmlns:a16="http://schemas.microsoft.com/office/drawing/2014/main" id="{8D1BFB3F-DC01-2B93-C0B7-4C0600544B20}"/>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TextBox 100">
              <a:extLst>
                <a:ext uri="{FF2B5EF4-FFF2-40B4-BE49-F238E27FC236}">
                  <a16:creationId xmlns:a16="http://schemas.microsoft.com/office/drawing/2014/main" id="{2BCD5FC2-913B-FEF5-32B8-570F251170F4}"/>
                </a:ext>
              </a:extLst>
            </p:cNvPr>
            <p:cNvSpPr txBox="1"/>
            <p:nvPr/>
          </p:nvSpPr>
          <p:spPr>
            <a:xfrm rot="12647777">
              <a:off x="5185805" y="3809193"/>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200" dirty="0">
                  <a:solidFill>
                    <a:schemeClr val="accent1">
                      <a:lumMod val="50000"/>
                    </a:schemeClr>
                  </a:solidFill>
                  <a:latin typeface="Arial Rounded MT Bold" panose="020F0704030504030204" pitchFamily="34" charset="0"/>
                  <a:ea typeface="Roboto Condensed Regular"/>
                  <a:cs typeface="+mj-cs"/>
                </a:rPr>
                <a:t>RÉGIME GÉNÉRAL</a:t>
              </a:r>
              <a:endParaRPr lang="nb-NO" altLang="ko-KR" sz="1200" b="1" dirty="0">
                <a:solidFill>
                  <a:schemeClr val="accent1">
                    <a:lumMod val="50000"/>
                  </a:schemeClr>
                </a:solidFill>
                <a:latin typeface="Arial Rounded MT Bold" panose="020F0704030504030204" pitchFamily="34" charset="0"/>
                <a:ea typeface="Roboto Light" pitchFamily="2" charset="0"/>
                <a:cs typeface="Roboto Condensed Regular"/>
              </a:endParaRPr>
            </a:p>
          </p:txBody>
        </p:sp>
      </p:grpSp>
      <p:grpSp>
        <p:nvGrpSpPr>
          <p:cNvPr id="28" name="그룹 1">
            <a:extLst>
              <a:ext uri="{FF2B5EF4-FFF2-40B4-BE49-F238E27FC236}">
                <a16:creationId xmlns:a16="http://schemas.microsoft.com/office/drawing/2014/main" id="{1422331B-6013-1299-3E48-289D2620F3A1}"/>
              </a:ext>
            </a:extLst>
          </p:cNvPr>
          <p:cNvGrpSpPr/>
          <p:nvPr/>
        </p:nvGrpSpPr>
        <p:grpSpPr>
          <a:xfrm>
            <a:off x="5949986" y="3383347"/>
            <a:ext cx="1620601" cy="663902"/>
            <a:chOff x="2974358" y="1239602"/>
            <a:chExt cx="1057582" cy="285099"/>
          </a:xfrm>
        </p:grpSpPr>
        <p:sp>
          <p:nvSpPr>
            <p:cNvPr id="29" name="모서리가 둥근 직사각형 41">
              <a:extLst>
                <a:ext uri="{FF2B5EF4-FFF2-40B4-BE49-F238E27FC236}">
                  <a16:creationId xmlns:a16="http://schemas.microsoft.com/office/drawing/2014/main" id="{2C9F6444-B7F2-02ED-A583-9D4EA5486DB6}"/>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30" name="모서리가 둥근 직사각형 57">
              <a:extLst>
                <a:ext uri="{FF2B5EF4-FFF2-40B4-BE49-F238E27FC236}">
                  <a16:creationId xmlns:a16="http://schemas.microsoft.com/office/drawing/2014/main" id="{11330500-F486-5D26-A1E4-19A8F932BE4A}"/>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CONGÉ DE GRAVE MALADIE</a:t>
              </a:r>
              <a:endParaRPr lang="ko-KR" altLang="en-US" sz="1100" b="1" dirty="0">
                <a:solidFill>
                  <a:schemeClr val="accent6">
                    <a:lumMod val="85000"/>
                  </a:schemeClr>
                </a:solidFill>
                <a:latin typeface="Arial Rounded MT Bold" panose="020F0704030504030204" pitchFamily="34" charset="0"/>
              </a:endParaRPr>
            </a:p>
          </p:txBody>
        </p:sp>
      </p:grpSp>
      <p:sp>
        <p:nvSpPr>
          <p:cNvPr id="31" name="ZoneTexte 30">
            <a:extLst>
              <a:ext uri="{FF2B5EF4-FFF2-40B4-BE49-F238E27FC236}">
                <a16:creationId xmlns:a16="http://schemas.microsoft.com/office/drawing/2014/main" id="{009BD980-97BA-2CE8-FC94-D75B439F1343}"/>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32" name="ZoneTexte 31">
            <a:extLst>
              <a:ext uri="{FF2B5EF4-FFF2-40B4-BE49-F238E27FC236}">
                <a16:creationId xmlns:a16="http://schemas.microsoft.com/office/drawing/2014/main" id="{09F590D2-AA25-91F7-B94C-E8E972A78459}"/>
              </a:ext>
            </a:extLst>
          </p:cNvPr>
          <p:cNvSpPr txBox="1"/>
          <p:nvPr/>
        </p:nvSpPr>
        <p:spPr>
          <a:xfrm>
            <a:off x="311150" y="4727685"/>
            <a:ext cx="1727200" cy="369332"/>
          </a:xfrm>
          <a:prstGeom prst="rect">
            <a:avLst/>
          </a:prstGeom>
          <a:solidFill>
            <a:schemeClr val="accent6">
              <a:lumMod val="85000"/>
            </a:schemeClr>
          </a:solidFill>
        </p:spPr>
        <p:txBody>
          <a:bodyPr wrap="square" rtlCol="0">
            <a:spAutoFit/>
          </a:bodyPr>
          <a:lstStyle/>
          <a:p>
            <a:endParaRPr lang="fr-FR" dirty="0"/>
          </a:p>
        </p:txBody>
      </p:sp>
      <p:sp>
        <p:nvSpPr>
          <p:cNvPr id="33" name="ZoneTexte 32">
            <a:extLst>
              <a:ext uri="{FF2B5EF4-FFF2-40B4-BE49-F238E27FC236}">
                <a16:creationId xmlns:a16="http://schemas.microsoft.com/office/drawing/2014/main" id="{266735C1-4098-9F7B-24EF-FC5BEAC16446}"/>
              </a:ext>
            </a:extLst>
          </p:cNvPr>
          <p:cNvSpPr txBox="1"/>
          <p:nvPr/>
        </p:nvSpPr>
        <p:spPr>
          <a:xfrm>
            <a:off x="7105650" y="4742934"/>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083430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60425967-F9B9-58C2-5F77-9A60A053D12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62B46D0-22A4-4D28-4934-95D0E2B4A6B0}"/>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LES CONGÉS DE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2" name="그룹 1">
            <a:extLst>
              <a:ext uri="{FF2B5EF4-FFF2-40B4-BE49-F238E27FC236}">
                <a16:creationId xmlns:a16="http://schemas.microsoft.com/office/drawing/2014/main" id="{38D31337-C643-7160-0877-95CDACC5C7E1}"/>
              </a:ext>
            </a:extLst>
          </p:cNvPr>
          <p:cNvGrpSpPr/>
          <p:nvPr/>
        </p:nvGrpSpPr>
        <p:grpSpPr>
          <a:xfrm>
            <a:off x="2821805" y="2089283"/>
            <a:ext cx="1620601" cy="1665217"/>
            <a:chOff x="2974358" y="1239602"/>
            <a:chExt cx="1057582" cy="285099"/>
          </a:xfrm>
        </p:grpSpPr>
        <p:sp>
          <p:nvSpPr>
            <p:cNvPr id="42" name="모서리가 둥근 직사각형 41">
              <a:extLst>
                <a:ext uri="{FF2B5EF4-FFF2-40B4-BE49-F238E27FC236}">
                  <a16:creationId xmlns:a16="http://schemas.microsoft.com/office/drawing/2014/main" id="{C3DCC89D-ADD1-4B6C-E876-19BB90642382}"/>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a:extLst>
                <a:ext uri="{FF2B5EF4-FFF2-40B4-BE49-F238E27FC236}">
                  <a16:creationId xmlns:a16="http://schemas.microsoft.com/office/drawing/2014/main" id="{179B2B89-8CBC-AB60-53E0-0C8812063425}"/>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CONGÉ DE MALADIE ORDINAIRE</a:t>
              </a:r>
              <a:endParaRPr lang="ko-KR" altLang="en-US" sz="1200" b="1" dirty="0">
                <a:solidFill>
                  <a:schemeClr val="accent6">
                    <a:lumMod val="85000"/>
                  </a:schemeClr>
                </a:solidFill>
                <a:latin typeface="Arial Rounded MT Bold" panose="020F0704030504030204" pitchFamily="34" charset="0"/>
              </a:endParaRPr>
            </a:p>
          </p:txBody>
        </p:sp>
      </p:grpSp>
      <p:grpSp>
        <p:nvGrpSpPr>
          <p:cNvPr id="44" name="그룹 43">
            <a:extLst>
              <a:ext uri="{FF2B5EF4-FFF2-40B4-BE49-F238E27FC236}">
                <a16:creationId xmlns:a16="http://schemas.microsoft.com/office/drawing/2014/main" id="{21AD5159-3D60-8B3F-FE4C-C2C0C9D71E54}"/>
              </a:ext>
            </a:extLst>
          </p:cNvPr>
          <p:cNvGrpSpPr/>
          <p:nvPr/>
        </p:nvGrpSpPr>
        <p:grpSpPr>
          <a:xfrm rot="5400000">
            <a:off x="466117" y="1797736"/>
            <a:ext cx="1984529" cy="2125751"/>
            <a:chOff x="4947866" y="3124517"/>
            <a:chExt cx="1250926" cy="1494041"/>
          </a:xfrm>
        </p:grpSpPr>
        <p:sp>
          <p:nvSpPr>
            <p:cNvPr id="83" name="Freeform 9">
              <a:extLst>
                <a:ext uri="{FF2B5EF4-FFF2-40B4-BE49-F238E27FC236}">
                  <a16:creationId xmlns:a16="http://schemas.microsoft.com/office/drawing/2014/main" id="{9F20C55E-7738-3D17-0AB3-732A13394176}"/>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a:extLst>
                <a:ext uri="{FF2B5EF4-FFF2-40B4-BE49-F238E27FC236}">
                  <a16:creationId xmlns:a16="http://schemas.microsoft.com/office/drawing/2014/main" id="{4BCB53C9-97C0-22C7-6456-5CD8E286E68A}"/>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a:extLst>
                <a:ext uri="{FF2B5EF4-FFF2-40B4-BE49-F238E27FC236}">
                  <a16:creationId xmlns:a16="http://schemas.microsoft.com/office/drawing/2014/main" id="{9129CA00-C874-C755-54D7-C05BB9CB41EF}"/>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TextBox 100">
              <a:extLst>
                <a:ext uri="{FF2B5EF4-FFF2-40B4-BE49-F238E27FC236}">
                  <a16:creationId xmlns:a16="http://schemas.microsoft.com/office/drawing/2014/main" id="{E3AFA78D-5063-6352-292B-8688CD9BE1F9}"/>
                </a:ext>
              </a:extLst>
            </p:cNvPr>
            <p:cNvSpPr txBox="1"/>
            <p:nvPr/>
          </p:nvSpPr>
          <p:spPr>
            <a:xfrm rot="16200000">
              <a:off x="5185803" y="3747970"/>
              <a:ext cx="775050" cy="339945"/>
            </a:xfrm>
            <a:prstGeom prst="rect">
              <a:avLst/>
            </a:prstGeom>
            <a:noFill/>
          </p:spPr>
          <p:txBody>
            <a:bodyPr wrap="square" lIns="0" tIns="0" rIns="0" bIns="0" rtlCol="0" anchor="ctr">
              <a:noAutofit/>
            </a:bodyPr>
            <a:lstStyle/>
            <a:p>
              <a:pPr lvl="0" algn="ctr"/>
              <a:r>
                <a:rPr lang="en-US" altLang="ko-KR" dirty="0">
                  <a:solidFill>
                    <a:schemeClr val="accent1">
                      <a:lumMod val="50000"/>
                    </a:schemeClr>
                  </a:solidFill>
                  <a:latin typeface="Arial Rounded MT Bold" panose="020F0704030504030204" pitchFamily="34" charset="0"/>
                  <a:ea typeface="Roboto Condensed Regular"/>
                  <a:cs typeface="+mj-cs"/>
                </a:rPr>
                <a:t>RÉGIME </a:t>
              </a:r>
            </a:p>
            <a:p>
              <a:pPr lvl="0" algn="ctr"/>
              <a:r>
                <a:rPr lang="en-US" altLang="ko-KR" dirty="0">
                  <a:solidFill>
                    <a:schemeClr val="accent1">
                      <a:lumMod val="50000"/>
                    </a:schemeClr>
                  </a:solidFill>
                  <a:latin typeface="Arial Rounded MT Bold" panose="020F0704030504030204" pitchFamily="34" charset="0"/>
                  <a:ea typeface="Roboto Condensed Regular"/>
                  <a:cs typeface="+mj-cs"/>
                </a:rPr>
                <a:t>SPÉCIAL</a:t>
              </a:r>
              <a:endParaRPr lang="nb-NO" altLang="ko-KR" b="1" dirty="0">
                <a:solidFill>
                  <a:schemeClr val="accent1">
                    <a:lumMod val="50000"/>
                  </a:schemeClr>
                </a:solidFill>
                <a:latin typeface="Arial Rounded MT Bold" panose="020F0704030504030204" pitchFamily="34" charset="0"/>
                <a:ea typeface="Roboto Light" pitchFamily="2" charset="0"/>
                <a:cs typeface="Roboto Condensed Regular"/>
              </a:endParaRPr>
            </a:p>
          </p:txBody>
        </p:sp>
      </p:grpSp>
      <p:grpSp>
        <p:nvGrpSpPr>
          <p:cNvPr id="12" name="그룹 1">
            <a:extLst>
              <a:ext uri="{FF2B5EF4-FFF2-40B4-BE49-F238E27FC236}">
                <a16:creationId xmlns:a16="http://schemas.microsoft.com/office/drawing/2014/main" id="{273884AA-4A6A-B53A-5856-BC30819742B5}"/>
              </a:ext>
            </a:extLst>
          </p:cNvPr>
          <p:cNvGrpSpPr/>
          <p:nvPr/>
        </p:nvGrpSpPr>
        <p:grpSpPr>
          <a:xfrm>
            <a:off x="4854902" y="2089283"/>
            <a:ext cx="1620601" cy="1665217"/>
            <a:chOff x="2974358" y="1239602"/>
            <a:chExt cx="1057582" cy="285099"/>
          </a:xfrm>
        </p:grpSpPr>
        <p:sp>
          <p:nvSpPr>
            <p:cNvPr id="13" name="모서리가 둥근 직사각형 41">
              <a:extLst>
                <a:ext uri="{FF2B5EF4-FFF2-40B4-BE49-F238E27FC236}">
                  <a16:creationId xmlns:a16="http://schemas.microsoft.com/office/drawing/2014/main" id="{05258376-48FD-7330-0B30-0938E9E510C0}"/>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4" name="모서리가 둥근 직사각형 57">
              <a:extLst>
                <a:ext uri="{FF2B5EF4-FFF2-40B4-BE49-F238E27FC236}">
                  <a16:creationId xmlns:a16="http://schemas.microsoft.com/office/drawing/2014/main" id="{BF430171-E7FF-FCFE-ABC8-13450D6493CD}"/>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CONGÉ DE LONGUE MALADIE</a:t>
              </a:r>
              <a:endParaRPr lang="ko-KR" altLang="en-US" sz="1200" b="1" dirty="0">
                <a:solidFill>
                  <a:schemeClr val="accent6">
                    <a:lumMod val="85000"/>
                  </a:schemeClr>
                </a:solidFill>
                <a:latin typeface="Arial Rounded MT Bold" panose="020F0704030504030204" pitchFamily="34" charset="0"/>
              </a:endParaRPr>
            </a:p>
          </p:txBody>
        </p:sp>
      </p:grpSp>
      <p:grpSp>
        <p:nvGrpSpPr>
          <p:cNvPr id="16" name="그룹 1">
            <a:extLst>
              <a:ext uri="{FF2B5EF4-FFF2-40B4-BE49-F238E27FC236}">
                <a16:creationId xmlns:a16="http://schemas.microsoft.com/office/drawing/2014/main" id="{D345DDE6-02CA-130D-36D2-C217864011A6}"/>
              </a:ext>
            </a:extLst>
          </p:cNvPr>
          <p:cNvGrpSpPr/>
          <p:nvPr/>
        </p:nvGrpSpPr>
        <p:grpSpPr>
          <a:xfrm>
            <a:off x="6845836" y="2089283"/>
            <a:ext cx="1620601" cy="1665217"/>
            <a:chOff x="2974358" y="1239602"/>
            <a:chExt cx="1057582" cy="285099"/>
          </a:xfrm>
        </p:grpSpPr>
        <p:sp>
          <p:nvSpPr>
            <p:cNvPr id="17" name="모서리가 둥근 직사각형 41">
              <a:extLst>
                <a:ext uri="{FF2B5EF4-FFF2-40B4-BE49-F238E27FC236}">
                  <a16:creationId xmlns:a16="http://schemas.microsoft.com/office/drawing/2014/main" id="{6AADB648-FD85-C1AA-625E-F4DBA0D9BD2E}"/>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8" name="모서리가 둥근 직사각형 57">
              <a:extLst>
                <a:ext uri="{FF2B5EF4-FFF2-40B4-BE49-F238E27FC236}">
                  <a16:creationId xmlns:a16="http://schemas.microsoft.com/office/drawing/2014/main" id="{134E4FE2-9B65-87A7-DE2C-B7399222C699}"/>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CONGÉ DE LONGUE DURÉE</a:t>
              </a:r>
              <a:endParaRPr lang="ko-KR" altLang="en-US" sz="1200" b="1" dirty="0">
                <a:solidFill>
                  <a:schemeClr val="accent6">
                    <a:lumMod val="85000"/>
                  </a:schemeClr>
                </a:solidFill>
                <a:latin typeface="Arial Rounded MT Bold" panose="020F0704030504030204" pitchFamily="34" charset="0"/>
              </a:endParaRPr>
            </a:p>
          </p:txBody>
        </p:sp>
      </p:grpSp>
      <p:sp>
        <p:nvSpPr>
          <p:cNvPr id="31" name="ZoneTexte 30">
            <a:extLst>
              <a:ext uri="{FF2B5EF4-FFF2-40B4-BE49-F238E27FC236}">
                <a16:creationId xmlns:a16="http://schemas.microsoft.com/office/drawing/2014/main" id="{59D789DB-938A-D100-3311-FBB5FD44277E}"/>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32" name="ZoneTexte 31">
            <a:extLst>
              <a:ext uri="{FF2B5EF4-FFF2-40B4-BE49-F238E27FC236}">
                <a16:creationId xmlns:a16="http://schemas.microsoft.com/office/drawing/2014/main" id="{FB03A81E-5FE0-99AC-F458-EDB4E9A33E11}"/>
              </a:ext>
            </a:extLst>
          </p:cNvPr>
          <p:cNvSpPr txBox="1"/>
          <p:nvPr/>
        </p:nvSpPr>
        <p:spPr>
          <a:xfrm>
            <a:off x="311150" y="4727685"/>
            <a:ext cx="1727200" cy="369332"/>
          </a:xfrm>
          <a:prstGeom prst="rect">
            <a:avLst/>
          </a:prstGeom>
          <a:solidFill>
            <a:schemeClr val="accent6">
              <a:lumMod val="85000"/>
            </a:schemeClr>
          </a:solidFill>
        </p:spPr>
        <p:txBody>
          <a:bodyPr wrap="square" rtlCol="0">
            <a:spAutoFit/>
          </a:bodyPr>
          <a:lstStyle/>
          <a:p>
            <a:endParaRPr lang="fr-FR" dirty="0"/>
          </a:p>
        </p:txBody>
      </p:sp>
      <p:sp>
        <p:nvSpPr>
          <p:cNvPr id="33" name="ZoneTexte 32">
            <a:extLst>
              <a:ext uri="{FF2B5EF4-FFF2-40B4-BE49-F238E27FC236}">
                <a16:creationId xmlns:a16="http://schemas.microsoft.com/office/drawing/2014/main" id="{04BAA719-17F9-DFC4-3344-0A4BCF8D4BCE}"/>
              </a:ext>
            </a:extLst>
          </p:cNvPr>
          <p:cNvSpPr txBox="1"/>
          <p:nvPr/>
        </p:nvSpPr>
        <p:spPr>
          <a:xfrm>
            <a:off x="7105650" y="4742934"/>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123384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26" name="오른쪽 화살표 125"/>
          <p:cNvSpPr/>
          <p:nvPr/>
        </p:nvSpPr>
        <p:spPr>
          <a:xfrm rot="5400000" flipV="1">
            <a:off x="4120244" y="2300619"/>
            <a:ext cx="699608" cy="560741"/>
          </a:xfrm>
          <a:prstGeom prst="rightArrow">
            <a:avLst>
              <a:gd name="adj1" fmla="val 59527"/>
              <a:gd name="adj2" fmla="val 49460"/>
            </a:avLst>
          </a:prstGeom>
          <a:pattFill prst="ltUpDiag">
            <a:fgClr>
              <a:schemeClr val="accent6">
                <a:lumMod val="50000"/>
              </a:schemeClr>
            </a:fgClr>
            <a:bgClr>
              <a:schemeClr val="accent6"/>
            </a:bgClr>
          </a:patt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1" name="Title 10"/>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MALADIE ORDINAIRE</a:t>
            </a:r>
            <a:endParaRPr lang="en-US" sz="2000" dirty="0"/>
          </a:p>
        </p:txBody>
      </p:sp>
      <p:grpSp>
        <p:nvGrpSpPr>
          <p:cNvPr id="37" name="그룹 36"/>
          <p:cNvGrpSpPr/>
          <p:nvPr/>
        </p:nvGrpSpPr>
        <p:grpSpPr>
          <a:xfrm>
            <a:off x="1533646" y="2999726"/>
            <a:ext cx="5775767" cy="1558523"/>
            <a:chOff x="3346450" y="2866054"/>
            <a:chExt cx="4597400" cy="1261446"/>
          </a:xfrm>
        </p:grpSpPr>
        <p:grpSp>
          <p:nvGrpSpPr>
            <p:cNvPr id="131" name="그룹 130"/>
            <p:cNvGrpSpPr/>
            <p:nvPr/>
          </p:nvGrpSpPr>
          <p:grpSpPr>
            <a:xfrm>
              <a:off x="3346450" y="2989316"/>
              <a:ext cx="4597400" cy="1138184"/>
              <a:chOff x="3346450" y="2989316"/>
              <a:chExt cx="4597400" cy="1138184"/>
            </a:xfrm>
          </p:grpSpPr>
          <p:sp>
            <p:nvSpPr>
              <p:cNvPr id="121" name="모서리가 둥근 직사각형 120"/>
              <p:cNvSpPr/>
              <p:nvPr/>
            </p:nvSpPr>
            <p:spPr>
              <a:xfrm>
                <a:off x="3346450" y="2989316"/>
                <a:ext cx="4597400" cy="1138184"/>
              </a:xfrm>
              <a:prstGeom prst="roundRect">
                <a:avLst>
                  <a:gd name="adj" fmla="val 11472"/>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2" name="TextBox 121"/>
              <p:cNvSpPr txBox="1"/>
              <p:nvPr/>
            </p:nvSpPr>
            <p:spPr>
              <a:xfrm>
                <a:off x="3346450" y="3248877"/>
                <a:ext cx="4597400" cy="834174"/>
              </a:xfrm>
              <a:prstGeom prst="rect">
                <a:avLst/>
              </a:prstGeom>
              <a:noFill/>
            </p:spPr>
            <p:txBody>
              <a:bodyPr wrap="square" lIns="180000" tIns="0" rIns="180000" bIns="0" rtlCol="0">
                <a:noAutofit/>
              </a:bodyPr>
              <a:lstStyle/>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Les dispositions statutaires ne prévoient pas de saisine du CMFR pour apprécier l’aptitude physique de l’agent à la reprise de ses fonctions en cours de CMO</a:t>
                </a: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900" dirty="0">
                    <a:solidFill>
                      <a:schemeClr val="accent1">
                        <a:lumMod val="50000"/>
                      </a:schemeClr>
                    </a:solidFill>
                    <a:latin typeface="Arial Rounded MT Bold" panose="020F0704030504030204" pitchFamily="34" charset="0"/>
                    <a:cs typeface="Arial" panose="020B0604020202020204" pitchFamily="34" charset="0"/>
                  </a:rPr>
                  <a:t>Cependant lorsque l’agent a obtenu pendant une période de douze mois consécutifs des congés de maladie, il ne peut, à l'expiration de sa dernière période de congé, reprendre son service sans l’avis favorable du conseil médical réuni en formation restreinte (CMFR)</a:t>
                </a:r>
              </a:p>
            </p:txBody>
          </p:sp>
        </p:grpSp>
        <p:grpSp>
          <p:nvGrpSpPr>
            <p:cNvPr id="123" name="그룹 122"/>
            <p:cNvGrpSpPr/>
            <p:nvPr/>
          </p:nvGrpSpPr>
          <p:grpSpPr>
            <a:xfrm>
              <a:off x="3766338" y="2866054"/>
              <a:ext cx="3748752" cy="285099"/>
              <a:chOff x="2974358" y="1239602"/>
              <a:chExt cx="1057582" cy="285099"/>
            </a:xfrm>
          </p:grpSpPr>
          <p:sp>
            <p:nvSpPr>
              <p:cNvPr id="124" name="모서리가 둥근 직사각형 123"/>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125" name="모서리가 둥근 직사각형 124"/>
              <p:cNvSpPr/>
              <p:nvPr/>
            </p:nvSpPr>
            <p:spPr>
              <a:xfrm>
                <a:off x="2974358" y="1239602"/>
                <a:ext cx="1057582" cy="246525"/>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ko-KR" sz="1200" b="1" dirty="0">
                    <a:solidFill>
                      <a:schemeClr val="accent6">
                        <a:lumMod val="85000"/>
                      </a:schemeClr>
                    </a:solidFill>
                    <a:latin typeface="+mj-lt"/>
                  </a:rPr>
                  <a:t>Reprise des fonctions</a:t>
                </a:r>
                <a:endParaRPr lang="ko-KR" altLang="en-US" sz="1200" b="1" dirty="0">
                  <a:solidFill>
                    <a:schemeClr val="accent6">
                      <a:lumMod val="85000"/>
                    </a:schemeClr>
                  </a:solidFill>
                  <a:latin typeface="+mj-lt"/>
                </a:endParaRPr>
              </a:p>
            </p:txBody>
          </p:sp>
        </p:grpSp>
      </p:grpSp>
      <p:grpSp>
        <p:nvGrpSpPr>
          <p:cNvPr id="36" name="그룹 35"/>
          <p:cNvGrpSpPr/>
          <p:nvPr/>
        </p:nvGrpSpPr>
        <p:grpSpPr>
          <a:xfrm>
            <a:off x="561372" y="1240455"/>
            <a:ext cx="7772400" cy="1177040"/>
            <a:chOff x="2700340" y="1112569"/>
            <a:chExt cx="5716586" cy="1177040"/>
          </a:xfrm>
        </p:grpSpPr>
        <p:grpSp>
          <p:nvGrpSpPr>
            <p:cNvPr id="35" name="그룹 34"/>
            <p:cNvGrpSpPr/>
            <p:nvPr/>
          </p:nvGrpSpPr>
          <p:grpSpPr>
            <a:xfrm>
              <a:off x="2700340" y="1112569"/>
              <a:ext cx="3022423" cy="410331"/>
              <a:chOff x="2700340" y="1112569"/>
              <a:chExt cx="3022423" cy="410331"/>
            </a:xfrm>
          </p:grpSpPr>
          <p:grpSp>
            <p:nvGrpSpPr>
              <p:cNvPr id="34" name="그룹 33"/>
              <p:cNvGrpSpPr/>
              <p:nvPr/>
            </p:nvGrpSpPr>
            <p:grpSpPr>
              <a:xfrm>
                <a:off x="2700340" y="1112569"/>
                <a:ext cx="3022423" cy="410330"/>
                <a:chOff x="2700340" y="1112569"/>
                <a:chExt cx="3022423" cy="410330"/>
              </a:xfrm>
            </p:grpSpPr>
            <p:grpSp>
              <p:nvGrpSpPr>
                <p:cNvPr id="109" name="그룹 108"/>
                <p:cNvGrpSpPr/>
                <p:nvPr/>
              </p:nvGrpSpPr>
              <p:grpSpPr>
                <a:xfrm>
                  <a:off x="2700340" y="1112569"/>
                  <a:ext cx="3022423" cy="410330"/>
                  <a:chOff x="2700339" y="1091284"/>
                  <a:chExt cx="3022423" cy="410330"/>
                </a:xfrm>
              </p:grpSpPr>
              <p:sp>
                <p:nvSpPr>
                  <p:cNvPr id="95" name="직사각형 3"/>
                  <p:cNvSpPr/>
                  <p:nvPr/>
                </p:nvSpPr>
                <p:spPr>
                  <a:xfrm rot="5400000">
                    <a:off x="5312432"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3">
                      <a:lumMod val="65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nvGrpSpPr>
                  <p:cNvPr id="96" name="그룹 95"/>
                  <p:cNvGrpSpPr/>
                  <p:nvPr/>
                </p:nvGrpSpPr>
                <p:grpSpPr>
                  <a:xfrm flipH="1">
                    <a:off x="2700339" y="1091284"/>
                    <a:ext cx="2612096" cy="328264"/>
                    <a:chOff x="5929264" y="1078256"/>
                    <a:chExt cx="2641822" cy="331999"/>
                  </a:xfrm>
                </p:grpSpPr>
                <p:sp>
                  <p:nvSpPr>
                    <p:cNvPr id="98" name="직사각형 97"/>
                    <p:cNvSpPr>
                      <a:spLocks/>
                    </p:cNvSpPr>
                    <p:nvPr/>
                  </p:nvSpPr>
                  <p:spPr>
                    <a:xfrm rot="10800000" flipH="1" flipV="1">
                      <a:off x="5929264" y="1078256"/>
                      <a:ext cx="2487661" cy="331999"/>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9" name="타원 98"/>
                    <p:cNvSpPr/>
                    <p:nvPr/>
                  </p:nvSpPr>
                  <p:spPr>
                    <a:xfrm>
                      <a:off x="8239886" y="1078256"/>
                      <a:ext cx="331200" cy="3312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grpSp>
            <p:sp>
              <p:nvSpPr>
                <p:cNvPr id="118" name="TextBox 117"/>
                <p:cNvSpPr txBox="1"/>
                <p:nvPr/>
              </p:nvSpPr>
              <p:spPr>
                <a:xfrm>
                  <a:off x="2737990" y="1178208"/>
                  <a:ext cx="2587992"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200" dirty="0">
                      <a:solidFill>
                        <a:schemeClr val="accent6">
                          <a:lumMod val="85000"/>
                        </a:schemeClr>
                      </a:solidFill>
                      <a:latin typeface="+mj-lt"/>
                    </a:rPr>
                    <a:t>Durée</a:t>
                  </a:r>
                  <a:endParaRPr lang="ko-KR" altLang="en-US" sz="1200" dirty="0">
                    <a:solidFill>
                      <a:schemeClr val="accent6">
                        <a:lumMod val="85000"/>
                      </a:schemeClr>
                    </a:solidFill>
                    <a:latin typeface="+mj-lt"/>
                  </a:endParaRPr>
                </a:p>
              </p:txBody>
            </p:sp>
            <p:sp>
              <p:nvSpPr>
                <p:cNvPr id="127" name="타원 126"/>
                <p:cNvSpPr/>
                <p:nvPr/>
              </p:nvSpPr>
              <p:spPr>
                <a:xfrm flipH="1">
                  <a:off x="2740328" y="1152557"/>
                  <a:ext cx="247496" cy="247498"/>
                </a:xfrm>
                <a:prstGeom prst="ellipse">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gradFill>
                        <a:gsLst>
                          <a:gs pos="0">
                            <a:schemeClr val="accent3">
                              <a:lumMod val="65000"/>
                            </a:schemeClr>
                          </a:gs>
                          <a:gs pos="100000">
                            <a:schemeClr val="accent3">
                              <a:lumMod val="65000"/>
                            </a:schemeClr>
                          </a:gs>
                        </a:gsLst>
                        <a:lin ang="5400000" scaled="0"/>
                      </a:gradFill>
                      <a:latin typeface="Bebas Neue" pitchFamily="34" charset="0"/>
                    </a:rPr>
                    <a:t>01</a:t>
                  </a:r>
                  <a:endParaRPr lang="ko-KR" altLang="en-US" sz="1200" dirty="0">
                    <a:gradFill>
                      <a:gsLst>
                        <a:gs pos="0">
                          <a:schemeClr val="accent3">
                            <a:lumMod val="65000"/>
                          </a:schemeClr>
                        </a:gs>
                        <a:gs pos="100000">
                          <a:schemeClr val="accent3">
                            <a:lumMod val="65000"/>
                          </a:schemeClr>
                        </a:gs>
                      </a:gsLst>
                      <a:lin ang="5400000" scaled="0"/>
                    </a:gradFill>
                    <a:latin typeface="Bebas Neue" pitchFamily="34" charset="0"/>
                  </a:endParaRPr>
                </a:p>
              </p:txBody>
            </p:sp>
          </p:grpSp>
          <p:sp>
            <p:nvSpPr>
              <p:cNvPr id="115" name="직사각형 3"/>
              <p:cNvSpPr/>
              <p:nvPr/>
            </p:nvSpPr>
            <p:spPr>
              <a:xfrm rot="16200000" flipH="1">
                <a:off x="5267798" y="1229174"/>
                <a:ext cx="351910" cy="235541"/>
              </a:xfrm>
              <a:custGeom>
                <a:avLst/>
                <a:gdLst/>
                <a:ahLst/>
                <a:cxnLst/>
                <a:rect l="l" t="t" r="r" b="b"/>
                <a:pathLst>
                  <a:path w="351910" h="235541">
                    <a:moveTo>
                      <a:pt x="0" y="194392"/>
                    </a:moveTo>
                    <a:cubicBezTo>
                      <a:pt x="7092" y="209588"/>
                      <a:pt x="16446" y="223384"/>
                      <a:pt x="27888" y="235541"/>
                    </a:cubicBezTo>
                    <a:cubicBezTo>
                      <a:pt x="101888" y="137505"/>
                      <a:pt x="219584" y="74868"/>
                      <a:pt x="351910" y="74868"/>
                    </a:cubicBezTo>
                    <a:lnTo>
                      <a:pt x="351910" y="68517"/>
                    </a:lnTo>
                    <a:cubicBezTo>
                      <a:pt x="311294" y="68517"/>
                      <a:pt x="277571" y="39013"/>
                      <a:pt x="272579" y="0"/>
                    </a:cubicBezTo>
                    <a:cubicBezTo>
                      <a:pt x="155986" y="22524"/>
                      <a:pt x="57132" y="94695"/>
                      <a:pt x="0" y="194392"/>
                    </a:cubicBezTo>
                    <a:close/>
                  </a:path>
                </a:pathLst>
              </a:custGeom>
              <a:pattFill prst="narHorz">
                <a:fgClr>
                  <a:schemeClr val="accent3">
                    <a:lumMod val="50000"/>
                  </a:schemeClr>
                </a:fgClr>
                <a:bgClr>
                  <a:schemeClr val="accent3">
                    <a:lumMod val="6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grpSp>
          <p:nvGrpSpPr>
            <p:cNvPr id="110" name="그룹 109"/>
            <p:cNvGrpSpPr/>
            <p:nvPr/>
          </p:nvGrpSpPr>
          <p:grpSpPr>
            <a:xfrm>
              <a:off x="5271400" y="1112569"/>
              <a:ext cx="3145526" cy="1144873"/>
              <a:chOff x="5271399" y="1091284"/>
              <a:chExt cx="3145526" cy="1144873"/>
            </a:xfrm>
          </p:grpSpPr>
          <p:sp>
            <p:nvSpPr>
              <p:cNvPr id="93" name="이등변 삼각형 92"/>
              <p:cNvSpPr/>
              <p:nvPr/>
            </p:nvSpPr>
            <p:spPr>
              <a:xfrm flipV="1">
                <a:off x="5271399" y="1944330"/>
                <a:ext cx="574463" cy="291827"/>
              </a:xfrm>
              <a:prstGeom prst="triangle">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4" name="직사각형 93"/>
              <p:cNvSpPr>
                <a:spLocks/>
              </p:cNvSpPr>
              <p:nvPr/>
            </p:nvSpPr>
            <p:spPr>
              <a:xfrm rot="5400000" flipV="1">
                <a:off x="5337277" y="1558841"/>
                <a:ext cx="442714" cy="328264"/>
              </a:xfrm>
              <a:prstGeom prst="rect">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7" name="직각 삼각형 96"/>
              <p:cNvSpPr>
                <a:spLocks/>
              </p:cNvSpPr>
              <p:nvPr/>
            </p:nvSpPr>
            <p:spPr>
              <a:xfrm rot="5400000" flipH="1">
                <a:off x="5395297"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84" name="이등변 삼각형 83"/>
              <p:cNvSpPr/>
              <p:nvPr/>
            </p:nvSpPr>
            <p:spPr>
              <a:xfrm flipH="1" flipV="1">
                <a:off x="5271400" y="1944331"/>
                <a:ext cx="574463" cy="291826"/>
              </a:xfrm>
              <a:prstGeom prst="triangl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67" name="직사각형 66"/>
              <p:cNvSpPr>
                <a:spLocks/>
              </p:cNvSpPr>
              <p:nvPr/>
            </p:nvSpPr>
            <p:spPr>
              <a:xfrm rot="16200000" flipH="1" flipV="1">
                <a:off x="5337273" y="1558841"/>
                <a:ext cx="442714" cy="328264"/>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68" name="직사각형 3"/>
              <p:cNvSpPr/>
              <p:nvPr/>
            </p:nvSpPr>
            <p:spPr>
              <a:xfrm rot="16200000" flipH="1">
                <a:off x="5394499"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nvGrpSpPr>
              <p:cNvPr id="89" name="그룹 88"/>
              <p:cNvGrpSpPr/>
              <p:nvPr/>
            </p:nvGrpSpPr>
            <p:grpSpPr>
              <a:xfrm>
                <a:off x="5804828" y="1091285"/>
                <a:ext cx="2612097" cy="328264"/>
                <a:chOff x="5929264" y="1078256"/>
                <a:chExt cx="2641822" cy="331999"/>
              </a:xfrm>
            </p:grpSpPr>
            <p:sp>
              <p:nvSpPr>
                <p:cNvPr id="85" name="직사각형 84"/>
                <p:cNvSpPr>
                  <a:spLocks/>
                </p:cNvSpPr>
                <p:nvPr/>
              </p:nvSpPr>
              <p:spPr>
                <a:xfrm rot="10800000" flipH="1" flipV="1">
                  <a:off x="5929264" y="1078256"/>
                  <a:ext cx="2487661" cy="331999"/>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88" name="타원 87"/>
                <p:cNvSpPr/>
                <p:nvPr/>
              </p:nvSpPr>
              <p:spPr>
                <a:xfrm>
                  <a:off x="8239886" y="1078256"/>
                  <a:ext cx="331200" cy="3312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sp>
            <p:nvSpPr>
              <p:cNvPr id="86" name="직각 삼각형 85"/>
              <p:cNvSpPr>
                <a:spLocks/>
              </p:cNvSpPr>
              <p:nvPr/>
            </p:nvSpPr>
            <p:spPr>
              <a:xfrm rot="16200000">
                <a:off x="5394490"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sp>
          <p:nvSpPr>
            <p:cNvPr id="116" name="TextBox 115"/>
            <p:cNvSpPr txBox="1"/>
            <p:nvPr/>
          </p:nvSpPr>
          <p:spPr>
            <a:xfrm>
              <a:off x="2855902" y="1540021"/>
              <a:ext cx="2281249" cy="749588"/>
            </a:xfrm>
            <a:prstGeom prst="rect">
              <a:avLst/>
            </a:prstGeom>
            <a:noFill/>
          </p:spPr>
          <p:txBody>
            <a:bodyPr wrap="square" lIns="108000" tIns="0" rIns="108000" bIns="0" rtlCol="0">
              <a:noAutofit/>
            </a:bodyPr>
            <a:lstStyle/>
            <a:p>
              <a:pPr lvl="0">
                <a:buClr>
                  <a:srgbClr val="4AB38B"/>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 </a:t>
              </a:r>
            </a:p>
            <a:p>
              <a:pPr lvl="0" algn="just">
                <a:buClr>
                  <a:srgbClr val="4AB38B"/>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La durée totale des congés de maladie peut atteindre un an maximum pendant une période de douze mois consécutifs</a:t>
              </a:r>
            </a:p>
          </p:txBody>
        </p:sp>
        <p:sp>
          <p:nvSpPr>
            <p:cNvPr id="117" name="TextBox 116"/>
            <p:cNvSpPr txBox="1"/>
            <p:nvPr/>
          </p:nvSpPr>
          <p:spPr>
            <a:xfrm>
              <a:off x="5971940" y="1540021"/>
              <a:ext cx="2281249" cy="749588"/>
            </a:xfrm>
            <a:prstGeom prst="rect">
              <a:avLst/>
            </a:prstGeom>
            <a:noFill/>
          </p:spPr>
          <p:txBody>
            <a:bodyPr wrap="square" lIns="108000" tIns="0" rIns="108000" bIns="0" rtlCol="0">
              <a:noAutofit/>
            </a:bodyPr>
            <a:lstStyle/>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Pour obtenir un congé de maladie ainsi que sa prolongation, le fonctionnaire adresse à l'autorité territoriale dont il relève, dans un délai de </a:t>
              </a:r>
              <a:r>
                <a:rPr lang="fr-FR" altLang="ko-KR" sz="900" b="1" dirty="0">
                  <a:solidFill>
                    <a:schemeClr val="accent1">
                      <a:lumMod val="50000"/>
                    </a:schemeClr>
                  </a:solidFill>
                  <a:latin typeface="Arial Rounded MT Bold" panose="020F0704030504030204" pitchFamily="34" charset="0"/>
                  <a:cs typeface="Arial" panose="020B0604020202020204" pitchFamily="34" charset="0"/>
                </a:rPr>
                <a:t>48 heures </a:t>
              </a:r>
              <a:r>
                <a:rPr lang="fr-FR" altLang="ko-KR" sz="900" dirty="0">
                  <a:solidFill>
                    <a:schemeClr val="accent1">
                      <a:lumMod val="50000"/>
                    </a:schemeClr>
                  </a:solidFill>
                  <a:latin typeface="Arial Rounded MT Bold" panose="020F0704030504030204" pitchFamily="34" charset="0"/>
                  <a:cs typeface="Arial" panose="020B0604020202020204" pitchFamily="34" charset="0"/>
                </a:rPr>
                <a:t>suivant son établissement, un certificat d’arrêt de travail. Ce certificat indique, d'après les prescriptions d'un médecin, d'un chirurgien-dentiste ou d'une sage-femme, la durée probable de l'incapacité de travail</a:t>
              </a:r>
            </a:p>
          </p:txBody>
        </p:sp>
        <p:sp>
          <p:nvSpPr>
            <p:cNvPr id="119" name="TextBox 118"/>
            <p:cNvSpPr txBox="1"/>
            <p:nvPr/>
          </p:nvSpPr>
          <p:spPr>
            <a:xfrm>
              <a:off x="5740668" y="1178208"/>
              <a:ext cx="2587992"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200" dirty="0">
                  <a:solidFill>
                    <a:schemeClr val="accent6">
                      <a:lumMod val="85000"/>
                    </a:schemeClr>
                  </a:solidFill>
                  <a:latin typeface="+mj-lt"/>
                </a:rPr>
                <a:t>Comment obtenir un CMO</a:t>
              </a:r>
              <a:endParaRPr lang="ko-KR" altLang="en-US" sz="1200" dirty="0">
                <a:solidFill>
                  <a:schemeClr val="accent6">
                    <a:lumMod val="85000"/>
                  </a:schemeClr>
                </a:solidFill>
                <a:latin typeface="+mj-lt"/>
              </a:endParaRPr>
            </a:p>
          </p:txBody>
        </p:sp>
        <p:sp>
          <p:nvSpPr>
            <p:cNvPr id="128" name="타원 127"/>
            <p:cNvSpPr/>
            <p:nvPr/>
          </p:nvSpPr>
          <p:spPr>
            <a:xfrm flipH="1">
              <a:off x="8129441" y="1152557"/>
              <a:ext cx="247496" cy="247498"/>
            </a:xfrm>
            <a:prstGeom prst="ellipse">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gradFill>
                    <a:gsLst>
                      <a:gs pos="0">
                        <a:schemeClr val="accent1"/>
                      </a:gs>
                      <a:gs pos="100000">
                        <a:schemeClr val="accent1"/>
                      </a:gs>
                    </a:gsLst>
                    <a:lin ang="5400000" scaled="0"/>
                  </a:gradFill>
                  <a:latin typeface="Bebas Neue" pitchFamily="34" charset="0"/>
                </a:rPr>
                <a:t>02</a:t>
              </a:r>
              <a:endParaRPr lang="ko-KR" altLang="en-US" sz="1200" dirty="0">
                <a:gradFill>
                  <a:gsLst>
                    <a:gs pos="0">
                      <a:schemeClr val="accent1"/>
                    </a:gs>
                    <a:gs pos="100000">
                      <a:schemeClr val="accent1"/>
                    </a:gs>
                  </a:gsLst>
                  <a:lin ang="5400000" scaled="0"/>
                </a:gradFill>
                <a:latin typeface="Bebas Neue" pitchFamily="34" charset="0"/>
              </a:endParaRPr>
            </a:p>
          </p:txBody>
        </p:sp>
      </p:grpSp>
      <p:sp>
        <p:nvSpPr>
          <p:cNvPr id="2" name="ZoneTexte 1">
            <a:extLst>
              <a:ext uri="{FF2B5EF4-FFF2-40B4-BE49-F238E27FC236}">
                <a16:creationId xmlns:a16="http://schemas.microsoft.com/office/drawing/2014/main" id="{60B67B85-34C4-0B72-A915-137825C9487E}"/>
              </a:ext>
            </a:extLst>
          </p:cNvPr>
          <p:cNvSpPr txBox="1"/>
          <p:nvPr/>
        </p:nvSpPr>
        <p:spPr>
          <a:xfrm>
            <a:off x="311150" y="4727685"/>
            <a:ext cx="1727200" cy="369332"/>
          </a:xfrm>
          <a:prstGeom prst="rect">
            <a:avLst/>
          </a:prstGeom>
          <a:solidFill>
            <a:schemeClr val="accent6">
              <a:lumMod val="85000"/>
            </a:schemeClr>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38400E69-47AC-985A-CD8C-400BD243FE59}"/>
              </a:ext>
            </a:extLst>
          </p:cNvPr>
          <p:cNvSpPr txBox="1"/>
          <p:nvPr/>
        </p:nvSpPr>
        <p:spPr>
          <a:xfrm>
            <a:off x="6852775" y="4727401"/>
            <a:ext cx="1727200" cy="369332"/>
          </a:xfrm>
          <a:prstGeom prst="rect">
            <a:avLst/>
          </a:prstGeom>
          <a:solidFill>
            <a:schemeClr val="accent6">
              <a:lumMod val="85000"/>
            </a:schemeClr>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C3A75543-A4B4-5D08-C442-CAC9E4FF7400}"/>
              </a:ext>
            </a:extLst>
          </p:cNvPr>
          <p:cNvSpPr txBox="1"/>
          <p:nvPr/>
        </p:nvSpPr>
        <p:spPr>
          <a:xfrm>
            <a:off x="7309413" y="231433"/>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24681487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400"/>
                                  </p:stCondLst>
                                  <p:childTnLst>
                                    <p:set>
                                      <p:cBhvr>
                                        <p:cTn id="11" dur="1" fill="hold">
                                          <p:stCondLst>
                                            <p:cond delay="0"/>
                                          </p:stCondLst>
                                        </p:cTn>
                                        <p:tgtEl>
                                          <p:spTgt spid="126"/>
                                        </p:tgtEl>
                                        <p:attrNameLst>
                                          <p:attrName>style.visibility</p:attrName>
                                        </p:attrNameLst>
                                      </p:cBhvr>
                                      <p:to>
                                        <p:strVal val="visible"/>
                                      </p:to>
                                    </p:set>
                                    <p:animEffect transition="in" filter="slide(fromTop)">
                                      <p:cBhvr>
                                        <p:cTn id="12" dur="500"/>
                                        <p:tgtEl>
                                          <p:spTgt spid="126"/>
                                        </p:tgtEl>
                                      </p:cBhvr>
                                    </p:animEffect>
                                  </p:childTnLst>
                                </p:cTn>
                              </p:par>
                              <p:par>
                                <p:cTn id="13" presetID="42" presetClass="entr" presetSubtype="0" fill="hold" nodeType="withEffect">
                                  <p:stCondLst>
                                    <p:cond delay="4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anim calcmode="lin" valueType="num">
                                      <p:cBhvr>
                                        <p:cTn id="16" dur="500" fill="hold"/>
                                        <p:tgtEl>
                                          <p:spTgt spid="37"/>
                                        </p:tgtEl>
                                        <p:attrNameLst>
                                          <p:attrName>ppt_x</p:attrName>
                                        </p:attrNameLst>
                                      </p:cBhvr>
                                      <p:tavLst>
                                        <p:tav tm="0">
                                          <p:val>
                                            <p:strVal val="#ppt_x"/>
                                          </p:val>
                                        </p:tav>
                                        <p:tav tm="100000">
                                          <p:val>
                                            <p:strVal val="#ppt_x"/>
                                          </p:val>
                                        </p:tav>
                                      </p:tavLst>
                                    </p:anim>
                                    <p:anim calcmode="lin" valueType="num">
                                      <p:cBhvr>
                                        <p:cTn id="1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78" name="TextBox 77"/>
          <p:cNvSpPr txBox="1"/>
          <p:nvPr/>
        </p:nvSpPr>
        <p:spPr>
          <a:xfrm>
            <a:off x="3355081" y="2936849"/>
            <a:ext cx="5509517" cy="630461"/>
          </a:xfrm>
          <a:prstGeom prst="rect">
            <a:avLst/>
          </a:prstGeom>
          <a:noFill/>
        </p:spPr>
        <p:txBody>
          <a:bodyPr wrap="square" lIns="0" tIns="0" rIns="0" bIns="0" rtlCol="0">
            <a:noAutofit/>
          </a:bodyPr>
          <a:lstStyle/>
          <a:p>
            <a:r>
              <a:rPr lang="fr-FR" altLang="ko-KR" sz="800" dirty="0">
                <a:solidFill>
                  <a:schemeClr val="accent1">
                    <a:lumMod val="50000"/>
                  </a:schemeClr>
                </a:solidFill>
                <a:latin typeface="Arial Rounded MT Bold" panose="020F0704030504030204" pitchFamily="34" charset="0"/>
                <a:cs typeface="Arial" panose="020B0604020202020204" pitchFamily="34" charset="0"/>
              </a:rPr>
              <a:t>Pour obtenir un congé de maladie ainsi que le renouvellement du congé initialement accordé, le fonctionnaire adresse à l'autorité territoriale dont il relève, dans un délai de 48 heures suivant son établissement, un avis d'interruption de travail. Cet avis indique, d'après les prescriptions d'un médecin, d'un chirurgien-dentiste ou d'une sage-femme, la durée probable de l'incapacité de travail</a:t>
            </a:r>
          </a:p>
        </p:txBody>
      </p:sp>
      <p:grpSp>
        <p:nvGrpSpPr>
          <p:cNvPr id="51" name="그룹 50"/>
          <p:cNvGrpSpPr/>
          <p:nvPr/>
        </p:nvGrpSpPr>
        <p:grpSpPr>
          <a:xfrm>
            <a:off x="2921542" y="806866"/>
            <a:ext cx="5533482" cy="2055867"/>
            <a:chOff x="2889792" y="1554980"/>
            <a:chExt cx="5533482" cy="2055867"/>
          </a:xfrm>
        </p:grpSpPr>
        <p:sp>
          <p:nvSpPr>
            <p:cNvPr id="74" name="사다리꼴 73"/>
            <p:cNvSpPr>
              <a:spLocks/>
            </p:cNvSpPr>
            <p:nvPr/>
          </p:nvSpPr>
          <p:spPr>
            <a:xfrm rot="16200000">
              <a:off x="6317160" y="2530805"/>
              <a:ext cx="2055867"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p:cNvGrpSpPr/>
            <p:nvPr/>
          </p:nvGrpSpPr>
          <p:grpSpPr>
            <a:xfrm>
              <a:off x="2889792" y="1554980"/>
              <a:ext cx="5533482" cy="2055867"/>
              <a:chOff x="2889792" y="1554980"/>
              <a:chExt cx="5533482" cy="2055867"/>
            </a:xfrm>
          </p:grpSpPr>
          <p:sp>
            <p:nvSpPr>
              <p:cNvPr id="76" name="위쪽 화살표 75"/>
              <p:cNvSpPr/>
              <p:nvPr/>
            </p:nvSpPr>
            <p:spPr>
              <a:xfrm rot="5400000">
                <a:off x="4680708" y="-131719"/>
                <a:ext cx="2055867" cy="5429265"/>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5" name="사다리꼴 74"/>
              <p:cNvSpPr>
                <a:spLocks/>
              </p:cNvSpPr>
              <p:nvPr/>
            </p:nvSpPr>
            <p:spPr>
              <a:xfrm rot="16200000">
                <a:off x="2291461" y="2530805"/>
                <a:ext cx="1300880"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p:spPr>
            <p:txBody>
              <a:bodyPr vert="horz" wrap="square" lIns="91440" tIns="45720" rIns="91440" bIns="45720" numCol="1" anchor="t" anchorCtr="0" compatLnSpc="1">
                <a:prstTxWarp prst="textNoShape">
                  <a:avLst/>
                </a:prstTxWarp>
              </a:bodyPr>
              <a:lstStyle/>
              <a:p>
                <a:endParaRPr lang="ko-KR" altLang="en-US" dirty="0"/>
              </a:p>
            </p:txBody>
          </p:sp>
        </p:grpSp>
      </p:grpSp>
      <p:sp>
        <p:nvSpPr>
          <p:cNvPr id="11" name="Title 10"/>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MALADIE ORDINAIRE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9" name="그룹 48"/>
          <p:cNvGrpSpPr/>
          <p:nvPr/>
        </p:nvGrpSpPr>
        <p:grpSpPr>
          <a:xfrm>
            <a:off x="3238547" y="1065835"/>
            <a:ext cx="3732615" cy="1528734"/>
            <a:chOff x="3097606" y="1818547"/>
            <a:chExt cx="1165113" cy="1528734"/>
          </a:xfrm>
        </p:grpSpPr>
        <p:grpSp>
          <p:nvGrpSpPr>
            <p:cNvPr id="3" name="그룹 2"/>
            <p:cNvGrpSpPr/>
            <p:nvPr/>
          </p:nvGrpSpPr>
          <p:grpSpPr>
            <a:xfrm>
              <a:off x="3097606" y="1818547"/>
              <a:ext cx="281363" cy="1528734"/>
              <a:chOff x="3097606" y="1820083"/>
              <a:chExt cx="281363" cy="1528734"/>
            </a:xfrm>
          </p:grpSpPr>
          <p:sp>
            <p:nvSpPr>
              <p:cNvPr id="59" name="직사각형 3"/>
              <p:cNvSpPr/>
              <p:nvPr/>
            </p:nvSpPr>
            <p:spPr>
              <a:xfrm flipH="1">
                <a:off x="3097606" y="1820083"/>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68" name="직사각형 3"/>
              <p:cNvSpPr/>
              <p:nvPr/>
            </p:nvSpPr>
            <p:spPr>
              <a:xfrm flipH="1" flipV="1">
                <a:off x="3097606" y="3238500"/>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13" name="그룹 12"/>
            <p:cNvGrpSpPr/>
            <p:nvPr/>
          </p:nvGrpSpPr>
          <p:grpSpPr>
            <a:xfrm>
              <a:off x="3120866" y="1818547"/>
              <a:ext cx="1141853" cy="1528734"/>
              <a:chOff x="3120866" y="1818547"/>
              <a:chExt cx="1141853" cy="1528734"/>
            </a:xfrm>
          </p:grpSpPr>
          <p:sp>
            <p:nvSpPr>
              <p:cNvPr id="88" name="직사각형 87"/>
              <p:cNvSpPr/>
              <p:nvPr/>
            </p:nvSpPr>
            <p:spPr>
              <a:xfrm flipH="1">
                <a:off x="3323810"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4" name="그룹 3"/>
              <p:cNvGrpSpPr/>
              <p:nvPr/>
            </p:nvGrpSpPr>
            <p:grpSpPr>
              <a:xfrm>
                <a:off x="3120866" y="1818547"/>
                <a:ext cx="1141853" cy="1528734"/>
                <a:chOff x="3120866" y="1820083"/>
                <a:chExt cx="1141853" cy="1528734"/>
              </a:xfrm>
            </p:grpSpPr>
            <p:sp>
              <p:nvSpPr>
                <p:cNvPr id="2" name="직사각형 1"/>
                <p:cNvSpPr/>
                <p:nvPr/>
              </p:nvSpPr>
              <p:spPr>
                <a:xfrm flipH="1">
                  <a:off x="3268653" y="1820083"/>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24" name="그룹 23"/>
                <p:cNvGrpSpPr/>
                <p:nvPr/>
              </p:nvGrpSpPr>
              <p:grpSpPr>
                <a:xfrm>
                  <a:off x="3120866" y="2399535"/>
                  <a:ext cx="1141852" cy="384746"/>
                  <a:chOff x="3120866" y="2399535"/>
                  <a:chExt cx="1141852" cy="384746"/>
                </a:xfrm>
              </p:grpSpPr>
              <p:sp>
                <p:nvSpPr>
                  <p:cNvPr id="183" name="타원 182"/>
                  <p:cNvSpPr/>
                  <p:nvPr/>
                </p:nvSpPr>
                <p:spPr>
                  <a:xfrm>
                    <a:off x="3120866" y="2399535"/>
                    <a:ext cx="144855"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1</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4" name="TextBox 183"/>
                  <p:cNvSpPr txBox="1"/>
                  <p:nvPr/>
                </p:nvSpPr>
                <p:spPr>
                  <a:xfrm>
                    <a:off x="3378969" y="2420669"/>
                    <a:ext cx="883749" cy="203603"/>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800" dirty="0">
                        <a:solidFill>
                          <a:schemeClr val="accent6">
                            <a:lumMod val="85000"/>
                          </a:schemeClr>
                        </a:solidFill>
                        <a:latin typeface="Arial Rounded MT Bold" panose="020F0704030504030204" pitchFamily="34" charset="0"/>
                      </a:rPr>
                      <a:t>Procédure d’attribution</a:t>
                    </a:r>
                    <a:endParaRPr lang="ko-KR" altLang="en-US" sz="1800" dirty="0">
                      <a:solidFill>
                        <a:schemeClr val="accent6">
                          <a:lumMod val="85000"/>
                        </a:schemeClr>
                      </a:solidFill>
                      <a:latin typeface="Arial Rounded MT Bold" panose="020F0704030504030204" pitchFamily="34" charset="0"/>
                    </a:endParaRPr>
                  </a:p>
                </p:txBody>
              </p:sp>
              <p:cxnSp>
                <p:nvCxnSpPr>
                  <p:cNvPr id="22" name="직선 연결선 21"/>
                  <p:cNvCxnSpPr/>
                  <p:nvPr/>
                </p:nvCxnSpPr>
                <p:spPr>
                  <a:xfrm>
                    <a:off x="3455726" y="2656022"/>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sp>
        <p:nvSpPr>
          <p:cNvPr id="5" name="텍스트 개체 틀 4"/>
          <p:cNvSpPr>
            <a:spLocks noGrp="1"/>
          </p:cNvSpPr>
          <p:nvPr>
            <p:ph type="body" sz="quarter" idx="10"/>
          </p:nvPr>
        </p:nvSpPr>
        <p:spPr>
          <a:xfrm>
            <a:off x="223232" y="1524011"/>
            <a:ext cx="2344738" cy="2314040"/>
          </a:xfrm>
        </p:spPr>
        <p:txBody>
          <a:bodyPr/>
          <a:lstStyle/>
          <a:p>
            <a:r>
              <a:rPr lang="en-US" altLang="ko-KR" dirty="0"/>
              <a:t>. </a:t>
            </a:r>
          </a:p>
          <a:p>
            <a:r>
              <a:rPr lang="fr-FR" altLang="ko-KR" dirty="0">
                <a:solidFill>
                  <a:schemeClr val="accent1">
                    <a:lumMod val="50000"/>
                  </a:schemeClr>
                </a:solidFill>
                <a:latin typeface="Arial Rounded MT Bold" panose="020F0704030504030204" pitchFamily="34" charset="0"/>
                <a:cs typeface="Arial" panose="020B0604020202020204" pitchFamily="34" charset="0"/>
              </a:rPr>
              <a:t>Les articles L822-1 à L 822-5 du Code Général de la Fonction Publique prévoient que le fonctionnaire en activité a droit à des congés de maladie lorsque la maladie qu'il présente est dûment constatée et le met dans l'impossibilité d'exercer ses fonctions. </a:t>
            </a:r>
          </a:p>
          <a:p>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La durée totale des congés de maladie peut atteindre un an pendant une période de douze mois consécutifs</a:t>
            </a:r>
            <a:endParaRPr lang="en-US" altLang="ko-KR" dirty="0">
              <a:solidFill>
                <a:schemeClr val="accent1">
                  <a:lumMod val="50000"/>
                </a:schemeClr>
              </a:solidFill>
              <a:latin typeface="Arial Rounded MT Bold" panose="020F0704030504030204" pitchFamily="34" charset="0"/>
              <a:cs typeface="Arial" panose="020B0604020202020204" pitchFamily="34" charset="0"/>
            </a:endParaRPr>
          </a:p>
          <a:p>
            <a:endParaRPr lang="fr-FR" altLang="ko-KR" dirty="0">
              <a:latin typeface="Arial Rounded MT Bold" panose="020F0704030504030204" pitchFamily="34" charset="0"/>
              <a:cs typeface="Arial" panose="020B0604020202020204" pitchFamily="34" charset="0"/>
            </a:endParaRPr>
          </a:p>
          <a:p>
            <a:endParaRPr lang="fr-FR" altLang="ko-KR" dirty="0">
              <a:latin typeface="Arial Rounded MT Bold" panose="020F0704030504030204" pitchFamily="34" charset="0"/>
            </a:endParaRPr>
          </a:p>
          <a:p>
            <a:endParaRPr lang="ko-KR" altLang="en-US" dirty="0"/>
          </a:p>
        </p:txBody>
      </p:sp>
      <p:sp>
        <p:nvSpPr>
          <p:cNvPr id="6" name="오른쪽 화살표 151">
            <a:extLst>
              <a:ext uri="{FF2B5EF4-FFF2-40B4-BE49-F238E27FC236}">
                <a16:creationId xmlns:a16="http://schemas.microsoft.com/office/drawing/2014/main" id="{B1E8345E-D024-785F-E4CB-8F41F09C9C84}"/>
              </a:ext>
            </a:extLst>
          </p:cNvPr>
          <p:cNvSpPr/>
          <p:nvPr/>
        </p:nvSpPr>
        <p:spPr>
          <a:xfrm>
            <a:off x="3025756" y="3047092"/>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 name="오른쪽 화살표 151">
            <a:extLst>
              <a:ext uri="{FF2B5EF4-FFF2-40B4-BE49-F238E27FC236}">
                <a16:creationId xmlns:a16="http://schemas.microsoft.com/office/drawing/2014/main" id="{ECFE6CC8-302D-25EB-BC14-7276EDC83C44}"/>
              </a:ext>
            </a:extLst>
          </p:cNvPr>
          <p:cNvSpPr/>
          <p:nvPr/>
        </p:nvSpPr>
        <p:spPr>
          <a:xfrm>
            <a:off x="3025755" y="3616780"/>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ZoneTexte 15">
            <a:extLst>
              <a:ext uri="{FF2B5EF4-FFF2-40B4-BE49-F238E27FC236}">
                <a16:creationId xmlns:a16="http://schemas.microsoft.com/office/drawing/2014/main" id="{33A4D989-0021-5739-C329-B23E421E60F2}"/>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1C519BE5-7AC5-371C-C9A3-33E474174207}"/>
              </a:ext>
            </a:extLst>
          </p:cNvPr>
          <p:cNvSpPr txBox="1"/>
          <p:nvPr/>
        </p:nvSpPr>
        <p:spPr>
          <a:xfrm>
            <a:off x="6971162" y="4742934"/>
            <a:ext cx="1727200" cy="369332"/>
          </a:xfrm>
          <a:prstGeom prst="rect">
            <a:avLst/>
          </a:prstGeom>
          <a:solidFill>
            <a:srgbClr val="FFFFFF"/>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D06DF114-8D72-F751-B88C-35ADD8687644}"/>
              </a:ext>
            </a:extLst>
          </p:cNvPr>
          <p:cNvSpPr txBox="1"/>
          <p:nvPr/>
        </p:nvSpPr>
        <p:spPr>
          <a:xfrm>
            <a:off x="508000" y="4774168"/>
            <a:ext cx="1727200" cy="369332"/>
          </a:xfrm>
          <a:prstGeom prst="rect">
            <a:avLst/>
          </a:prstGeom>
          <a:solidFill>
            <a:schemeClr val="accent6">
              <a:lumMod val="85000"/>
            </a:schemeClr>
          </a:solidFill>
        </p:spPr>
        <p:txBody>
          <a:bodyPr wrap="square" rtlCol="0">
            <a:spAutoFit/>
          </a:bodyPr>
          <a:lstStyle/>
          <a:p>
            <a:endParaRPr lang="fr-FR" dirty="0"/>
          </a:p>
        </p:txBody>
      </p:sp>
      <p:sp>
        <p:nvSpPr>
          <p:cNvPr id="23" name="TextBox 77">
            <a:extLst>
              <a:ext uri="{FF2B5EF4-FFF2-40B4-BE49-F238E27FC236}">
                <a16:creationId xmlns:a16="http://schemas.microsoft.com/office/drawing/2014/main" id="{E10542D4-7856-3AE7-4E96-E190B09AD415}"/>
              </a:ext>
            </a:extLst>
          </p:cNvPr>
          <p:cNvSpPr txBox="1"/>
          <p:nvPr/>
        </p:nvSpPr>
        <p:spPr>
          <a:xfrm>
            <a:off x="3355082" y="3604354"/>
            <a:ext cx="5565686" cy="417068"/>
          </a:xfrm>
          <a:prstGeom prst="rect">
            <a:avLst/>
          </a:prstGeom>
          <a:noFill/>
        </p:spPr>
        <p:txBody>
          <a:bodyPr wrap="square" lIns="0" tIns="0" rIns="0" bIns="0" rtlCol="0">
            <a:noAutofit/>
          </a:bodyPr>
          <a:lstStyle/>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En cas d'envoi de l'avis d'interruption de travail au-delà du délai prévu, l'autorité territoriale informe par courrier l’agent   du retard constaté et de la réduction de la rémunération à laquelle il s'expose en cas de nouvel envoi       tardif dans les 24 mois suivant l'établissement du premier arrêt de travail considéré</a:t>
            </a:r>
            <a:endParaRPr lang="fr-FR" dirty="0">
              <a:solidFill>
                <a:schemeClr val="accent1">
                  <a:lumMod val="50000"/>
                </a:schemeClr>
              </a:solidFill>
              <a:latin typeface="Arial Rounded MT Bold" panose="020F0704030504030204" pitchFamily="34" charset="0"/>
            </a:endParaRPr>
          </a:p>
          <a:p>
            <a:pPr lvl="0">
              <a:buClr>
                <a:schemeClr val="bg2"/>
              </a:buClr>
            </a:pPr>
            <a:endParaRPr lang="pt-BR" altLang="ko-KR" sz="900" dirty="0"/>
          </a:p>
        </p:txBody>
      </p:sp>
      <p:sp>
        <p:nvSpPr>
          <p:cNvPr id="36" name="오른쪽 화살표 151">
            <a:extLst>
              <a:ext uri="{FF2B5EF4-FFF2-40B4-BE49-F238E27FC236}">
                <a16:creationId xmlns:a16="http://schemas.microsoft.com/office/drawing/2014/main" id="{49B90E7C-C999-2886-CEC4-E78C1C6651E1}"/>
              </a:ext>
            </a:extLst>
          </p:cNvPr>
          <p:cNvSpPr/>
          <p:nvPr/>
        </p:nvSpPr>
        <p:spPr>
          <a:xfrm>
            <a:off x="3024119" y="4148084"/>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37" name="TextBox 77">
            <a:extLst>
              <a:ext uri="{FF2B5EF4-FFF2-40B4-BE49-F238E27FC236}">
                <a16:creationId xmlns:a16="http://schemas.microsoft.com/office/drawing/2014/main" id="{B0D3E041-CD20-E6A4-9076-1F06AF1FA7DE}"/>
              </a:ext>
            </a:extLst>
          </p:cNvPr>
          <p:cNvSpPr txBox="1"/>
          <p:nvPr/>
        </p:nvSpPr>
        <p:spPr>
          <a:xfrm>
            <a:off x="3333032" y="4104467"/>
            <a:ext cx="5565686" cy="594384"/>
          </a:xfrm>
          <a:prstGeom prst="rect">
            <a:avLst/>
          </a:prstGeom>
          <a:solidFill>
            <a:schemeClr val="accent6">
              <a:lumMod val="85000"/>
            </a:schemeClr>
          </a:solidFill>
        </p:spPr>
        <p:txBody>
          <a:bodyPr wrap="square" lIns="0" tIns="0" rIns="0" bIns="0" rtlCol="0">
            <a:noAutofit/>
          </a:bodyPr>
          <a:lstStyle/>
          <a:p>
            <a:r>
              <a:rPr lang="fr-FR" sz="800" dirty="0">
                <a:solidFill>
                  <a:schemeClr val="accent1">
                    <a:lumMod val="50000"/>
                  </a:schemeClr>
                </a:solidFill>
                <a:latin typeface="Arial Rounded MT Bold" panose="020F0704030504030204" pitchFamily="34" charset="0"/>
                <a:cs typeface="Arial" panose="020B0604020202020204" pitchFamily="34" charset="0"/>
              </a:rPr>
              <a:t>En cas de nouvel envoi tardif dans le délai, le montant de la rémunération afférente à la période écoulée entre la date   d'établissement de l'avis d'interruption de travail et la date d'envoi de celui-ci à l'autorité territoriale est       réduit de moitié</a:t>
            </a:r>
          </a:p>
          <a:p>
            <a:r>
              <a:rPr lang="fr-FR" sz="800" dirty="0">
                <a:solidFill>
                  <a:schemeClr val="accent1">
                    <a:lumMod val="50000"/>
                  </a:schemeClr>
                </a:solidFill>
                <a:latin typeface="Arial Rounded MT Bold" panose="020F0704030504030204" pitchFamily="34" charset="0"/>
                <a:cs typeface="Arial" panose="020B0604020202020204" pitchFamily="34" charset="0"/>
              </a:rPr>
              <a:t>Cette réduction de la rémunération n'est pas appliquée si le fonctionnaire justifie d'une hospitalisation ou, dans  un délai de huit jours suivant l'établissement de l'avis d'interruption de travail, de l'impossibilité d'envoyer cet      avis en temps utile</a:t>
            </a:r>
            <a:endParaRPr lang="fr-FR" dirty="0">
              <a:solidFill>
                <a:schemeClr val="accent1">
                  <a:lumMod val="50000"/>
                </a:schemeClr>
              </a:solidFill>
              <a:latin typeface="Arial Rounded MT Bold" panose="020F0704030504030204" pitchFamily="34" charset="0"/>
            </a:endParaRPr>
          </a:p>
          <a:p>
            <a:endParaRPr lang="fr-FR" dirty="0"/>
          </a:p>
        </p:txBody>
      </p:sp>
      <p:sp>
        <p:nvSpPr>
          <p:cNvPr id="7" name="ZoneTexte 6">
            <a:extLst>
              <a:ext uri="{FF2B5EF4-FFF2-40B4-BE49-F238E27FC236}">
                <a16:creationId xmlns:a16="http://schemas.microsoft.com/office/drawing/2014/main" id="{737D3B35-AF5B-35E8-13CB-CEB6E21EB3D8}"/>
              </a:ext>
            </a:extLst>
          </p:cNvPr>
          <p:cNvSpPr txBox="1"/>
          <p:nvPr/>
        </p:nvSpPr>
        <p:spPr>
          <a:xfrm>
            <a:off x="6971162" y="4739334"/>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383313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par>
                                <p:cTn id="15" presetID="12" presetClass="entr" presetSubtype="1"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slide(fromTop)">
                                      <p:cBhvr>
                                        <p:cTn id="17" dur="500"/>
                                        <p:tgtEl>
                                          <p:spTgt spid="78"/>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8">
                                            <p:txEl>
                                              <p:pRg st="0" end="0"/>
                                            </p:txEl>
                                          </p:spTgt>
                                        </p:tgtEl>
                                        <p:attrNameLst>
                                          <p:attrName>style.visibility</p:attrName>
                                        </p:attrNameLst>
                                      </p:cBhvr>
                                      <p:to>
                                        <p:strVal val="visible"/>
                                      </p:to>
                                    </p:set>
                                    <p:anim calcmode="lin" valueType="num">
                                      <p:cBhvr>
                                        <p:cTn id="26"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animBg="1"/>
      <p:bldP spid="23" grpId="0"/>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465AF9FE-ADC2-B2DC-0DEA-E9323535EFAF}"/>
            </a:ext>
          </a:extLst>
        </p:cNvPr>
        <p:cNvGrpSpPr/>
        <p:nvPr/>
      </p:nvGrpSpPr>
      <p:grpSpPr>
        <a:xfrm>
          <a:off x="0" y="0"/>
          <a:ext cx="0" cy="0"/>
          <a:chOff x="0" y="0"/>
          <a:chExt cx="0" cy="0"/>
        </a:xfrm>
      </p:grpSpPr>
      <p:sp>
        <p:nvSpPr>
          <p:cNvPr id="78" name="TextBox 77">
            <a:extLst>
              <a:ext uri="{FF2B5EF4-FFF2-40B4-BE49-F238E27FC236}">
                <a16:creationId xmlns:a16="http://schemas.microsoft.com/office/drawing/2014/main" id="{71B291D7-6A1E-84ED-4712-2F068DB18303}"/>
              </a:ext>
            </a:extLst>
          </p:cNvPr>
          <p:cNvSpPr txBox="1"/>
          <p:nvPr/>
        </p:nvSpPr>
        <p:spPr>
          <a:xfrm>
            <a:off x="3355081" y="2936850"/>
            <a:ext cx="5509517" cy="443404"/>
          </a:xfrm>
          <a:prstGeom prst="rect">
            <a:avLst/>
          </a:prstGeom>
          <a:noFill/>
        </p:spPr>
        <p:txBody>
          <a:bodyPr wrap="square" lIns="0" tIns="0" rIns="0" bIns="0" rtlCol="0">
            <a:noAutofit/>
          </a:bodyPr>
          <a:lstStyle/>
          <a:p>
            <a:r>
              <a:rPr lang="fr-FR" sz="800" dirty="0">
                <a:solidFill>
                  <a:schemeClr val="accent1">
                    <a:lumMod val="50000"/>
                  </a:schemeClr>
                </a:solidFill>
                <a:latin typeface="Arial Rounded MT Bold" panose="020F0704030504030204" pitchFamily="34" charset="0"/>
                <a:cs typeface="Arial" panose="020B0604020202020204" pitchFamily="34" charset="0"/>
              </a:rPr>
              <a:t>Lorsque l’agent a obtenu pendant une période de douze mois consécutifs des congés de maladie, il ne peut, </a:t>
            </a:r>
          </a:p>
          <a:p>
            <a:r>
              <a:rPr lang="fr-FR" sz="800" dirty="0">
                <a:solidFill>
                  <a:schemeClr val="accent1">
                    <a:lumMod val="50000"/>
                  </a:schemeClr>
                </a:solidFill>
                <a:latin typeface="Arial Rounded MT Bold" panose="020F0704030504030204" pitchFamily="34" charset="0"/>
                <a:cs typeface="Arial" panose="020B0604020202020204" pitchFamily="34" charset="0"/>
              </a:rPr>
              <a:t>à l'expiration de sa dernière période de congé, reprendre son service sans l’avis favorable du CMFR</a:t>
            </a:r>
          </a:p>
        </p:txBody>
      </p:sp>
      <p:grpSp>
        <p:nvGrpSpPr>
          <p:cNvPr id="51" name="그룹 50">
            <a:extLst>
              <a:ext uri="{FF2B5EF4-FFF2-40B4-BE49-F238E27FC236}">
                <a16:creationId xmlns:a16="http://schemas.microsoft.com/office/drawing/2014/main" id="{6FA966AC-A214-99E3-BA22-AA3C3D3BD323}"/>
              </a:ext>
            </a:extLst>
          </p:cNvPr>
          <p:cNvGrpSpPr/>
          <p:nvPr/>
        </p:nvGrpSpPr>
        <p:grpSpPr>
          <a:xfrm>
            <a:off x="2921542" y="806866"/>
            <a:ext cx="5533482" cy="2055867"/>
            <a:chOff x="2889792" y="1554980"/>
            <a:chExt cx="5533482" cy="2055867"/>
          </a:xfrm>
        </p:grpSpPr>
        <p:sp>
          <p:nvSpPr>
            <p:cNvPr id="74" name="사다리꼴 73">
              <a:extLst>
                <a:ext uri="{FF2B5EF4-FFF2-40B4-BE49-F238E27FC236}">
                  <a16:creationId xmlns:a16="http://schemas.microsoft.com/office/drawing/2014/main" id="{88787A0E-3508-B21E-55A3-75F7CF87C381}"/>
                </a:ext>
              </a:extLst>
            </p:cNvPr>
            <p:cNvSpPr>
              <a:spLocks/>
            </p:cNvSpPr>
            <p:nvPr/>
          </p:nvSpPr>
          <p:spPr>
            <a:xfrm rot="16200000">
              <a:off x="6317160" y="2530805"/>
              <a:ext cx="2055867"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a:extLst>
                <a:ext uri="{FF2B5EF4-FFF2-40B4-BE49-F238E27FC236}">
                  <a16:creationId xmlns:a16="http://schemas.microsoft.com/office/drawing/2014/main" id="{F988DA32-0CF7-5AA5-7F98-E0718727B758}"/>
                </a:ext>
              </a:extLst>
            </p:cNvPr>
            <p:cNvGrpSpPr/>
            <p:nvPr/>
          </p:nvGrpSpPr>
          <p:grpSpPr>
            <a:xfrm>
              <a:off x="2889792" y="1554980"/>
              <a:ext cx="5533482" cy="2055867"/>
              <a:chOff x="2889792" y="1554980"/>
              <a:chExt cx="5533482" cy="2055867"/>
            </a:xfrm>
          </p:grpSpPr>
          <p:sp>
            <p:nvSpPr>
              <p:cNvPr id="76" name="위쪽 화살표 75">
                <a:extLst>
                  <a:ext uri="{FF2B5EF4-FFF2-40B4-BE49-F238E27FC236}">
                    <a16:creationId xmlns:a16="http://schemas.microsoft.com/office/drawing/2014/main" id="{2D0DB429-4834-0D7B-9AFC-4F8B45E4A61A}"/>
                  </a:ext>
                </a:extLst>
              </p:cNvPr>
              <p:cNvSpPr/>
              <p:nvPr/>
            </p:nvSpPr>
            <p:spPr>
              <a:xfrm rot="5400000">
                <a:off x="4680708" y="-131719"/>
                <a:ext cx="2055867" cy="5429265"/>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5" name="사다리꼴 74">
                <a:extLst>
                  <a:ext uri="{FF2B5EF4-FFF2-40B4-BE49-F238E27FC236}">
                    <a16:creationId xmlns:a16="http://schemas.microsoft.com/office/drawing/2014/main" id="{F4ED2203-2DFE-6B72-84A4-8CA005832CFB}"/>
                  </a:ext>
                </a:extLst>
              </p:cNvPr>
              <p:cNvSpPr>
                <a:spLocks/>
              </p:cNvSpPr>
              <p:nvPr/>
            </p:nvSpPr>
            <p:spPr>
              <a:xfrm rot="16200000">
                <a:off x="2291461" y="2530805"/>
                <a:ext cx="1300880"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grpSp>
      <p:sp>
        <p:nvSpPr>
          <p:cNvPr id="11" name="Title 10">
            <a:extLst>
              <a:ext uri="{FF2B5EF4-FFF2-40B4-BE49-F238E27FC236}">
                <a16:creationId xmlns:a16="http://schemas.microsoft.com/office/drawing/2014/main" id="{BDD27D7C-6FFC-0C6A-D1BF-C6255E142730}"/>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MALADIE ORDINAIRE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9" name="그룹 48">
            <a:extLst>
              <a:ext uri="{FF2B5EF4-FFF2-40B4-BE49-F238E27FC236}">
                <a16:creationId xmlns:a16="http://schemas.microsoft.com/office/drawing/2014/main" id="{3E4D811C-A8EF-005D-4F77-74804DB93A8C}"/>
              </a:ext>
            </a:extLst>
          </p:cNvPr>
          <p:cNvGrpSpPr/>
          <p:nvPr/>
        </p:nvGrpSpPr>
        <p:grpSpPr>
          <a:xfrm>
            <a:off x="3238547" y="1065835"/>
            <a:ext cx="3732615" cy="1528734"/>
            <a:chOff x="3097606" y="1818547"/>
            <a:chExt cx="1165113" cy="1528734"/>
          </a:xfrm>
        </p:grpSpPr>
        <p:grpSp>
          <p:nvGrpSpPr>
            <p:cNvPr id="3" name="그룹 2">
              <a:extLst>
                <a:ext uri="{FF2B5EF4-FFF2-40B4-BE49-F238E27FC236}">
                  <a16:creationId xmlns:a16="http://schemas.microsoft.com/office/drawing/2014/main" id="{CC6B70AF-596F-446C-0718-422F527FBF62}"/>
                </a:ext>
              </a:extLst>
            </p:cNvPr>
            <p:cNvGrpSpPr/>
            <p:nvPr/>
          </p:nvGrpSpPr>
          <p:grpSpPr>
            <a:xfrm>
              <a:off x="3097606" y="1818547"/>
              <a:ext cx="281363" cy="1528734"/>
              <a:chOff x="3097606" y="1820083"/>
              <a:chExt cx="281363" cy="1528734"/>
            </a:xfrm>
          </p:grpSpPr>
          <p:sp>
            <p:nvSpPr>
              <p:cNvPr id="59" name="직사각형 3">
                <a:extLst>
                  <a:ext uri="{FF2B5EF4-FFF2-40B4-BE49-F238E27FC236}">
                    <a16:creationId xmlns:a16="http://schemas.microsoft.com/office/drawing/2014/main" id="{A6DE14BF-4443-362D-4AD4-553233CB3179}"/>
                  </a:ext>
                </a:extLst>
              </p:cNvPr>
              <p:cNvSpPr/>
              <p:nvPr/>
            </p:nvSpPr>
            <p:spPr>
              <a:xfrm flipH="1">
                <a:off x="3097606" y="1820083"/>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68" name="직사각형 3">
                <a:extLst>
                  <a:ext uri="{FF2B5EF4-FFF2-40B4-BE49-F238E27FC236}">
                    <a16:creationId xmlns:a16="http://schemas.microsoft.com/office/drawing/2014/main" id="{758158AD-3C53-33B1-0424-F76EA2A778AC}"/>
                  </a:ext>
                </a:extLst>
              </p:cNvPr>
              <p:cNvSpPr/>
              <p:nvPr/>
            </p:nvSpPr>
            <p:spPr>
              <a:xfrm flipH="1" flipV="1">
                <a:off x="3097606" y="3238500"/>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13" name="그룹 12">
              <a:extLst>
                <a:ext uri="{FF2B5EF4-FFF2-40B4-BE49-F238E27FC236}">
                  <a16:creationId xmlns:a16="http://schemas.microsoft.com/office/drawing/2014/main" id="{A19B4B73-99CB-F796-4D93-47F29E725882}"/>
                </a:ext>
              </a:extLst>
            </p:cNvPr>
            <p:cNvGrpSpPr/>
            <p:nvPr/>
          </p:nvGrpSpPr>
          <p:grpSpPr>
            <a:xfrm>
              <a:off x="3120866" y="1818547"/>
              <a:ext cx="1141853" cy="1528734"/>
              <a:chOff x="3120866" y="1818547"/>
              <a:chExt cx="1141853" cy="1528734"/>
            </a:xfrm>
          </p:grpSpPr>
          <p:sp>
            <p:nvSpPr>
              <p:cNvPr id="88" name="직사각형 87">
                <a:extLst>
                  <a:ext uri="{FF2B5EF4-FFF2-40B4-BE49-F238E27FC236}">
                    <a16:creationId xmlns:a16="http://schemas.microsoft.com/office/drawing/2014/main" id="{44226691-4446-EA33-1215-D66F749D3E46}"/>
                  </a:ext>
                </a:extLst>
              </p:cNvPr>
              <p:cNvSpPr/>
              <p:nvPr/>
            </p:nvSpPr>
            <p:spPr>
              <a:xfrm flipH="1">
                <a:off x="3323810"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4" name="그룹 3">
                <a:extLst>
                  <a:ext uri="{FF2B5EF4-FFF2-40B4-BE49-F238E27FC236}">
                    <a16:creationId xmlns:a16="http://schemas.microsoft.com/office/drawing/2014/main" id="{482B46C0-6BD4-C7F2-AF4E-01A0DBB243C0}"/>
                  </a:ext>
                </a:extLst>
              </p:cNvPr>
              <p:cNvGrpSpPr/>
              <p:nvPr/>
            </p:nvGrpSpPr>
            <p:grpSpPr>
              <a:xfrm>
                <a:off x="3120866" y="1818547"/>
                <a:ext cx="1141853" cy="1528734"/>
                <a:chOff x="3120866" y="1820083"/>
                <a:chExt cx="1141853" cy="1528734"/>
              </a:xfrm>
            </p:grpSpPr>
            <p:sp>
              <p:nvSpPr>
                <p:cNvPr id="2" name="직사각형 1">
                  <a:extLst>
                    <a:ext uri="{FF2B5EF4-FFF2-40B4-BE49-F238E27FC236}">
                      <a16:creationId xmlns:a16="http://schemas.microsoft.com/office/drawing/2014/main" id="{828EFDD4-021E-FD2A-C3D9-1CD604570B74}"/>
                    </a:ext>
                  </a:extLst>
                </p:cNvPr>
                <p:cNvSpPr/>
                <p:nvPr/>
              </p:nvSpPr>
              <p:spPr>
                <a:xfrm flipH="1">
                  <a:off x="3268653" y="1820083"/>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24" name="그룹 23">
                  <a:extLst>
                    <a:ext uri="{FF2B5EF4-FFF2-40B4-BE49-F238E27FC236}">
                      <a16:creationId xmlns:a16="http://schemas.microsoft.com/office/drawing/2014/main" id="{D16ADBFB-67E2-74ED-EDEB-B2CD815D70E0}"/>
                    </a:ext>
                  </a:extLst>
                </p:cNvPr>
                <p:cNvGrpSpPr/>
                <p:nvPr/>
              </p:nvGrpSpPr>
              <p:grpSpPr>
                <a:xfrm>
                  <a:off x="3120866" y="2399535"/>
                  <a:ext cx="1141852" cy="504137"/>
                  <a:chOff x="3120866" y="2399535"/>
                  <a:chExt cx="1141852" cy="504137"/>
                </a:xfrm>
              </p:grpSpPr>
              <p:sp>
                <p:nvSpPr>
                  <p:cNvPr id="183" name="타원 182">
                    <a:extLst>
                      <a:ext uri="{FF2B5EF4-FFF2-40B4-BE49-F238E27FC236}">
                        <a16:creationId xmlns:a16="http://schemas.microsoft.com/office/drawing/2014/main" id="{1FC2AD9A-E406-BC91-28A7-2AC6BFF950B8}"/>
                      </a:ext>
                    </a:extLst>
                  </p:cNvPr>
                  <p:cNvSpPr/>
                  <p:nvPr/>
                </p:nvSpPr>
                <p:spPr>
                  <a:xfrm>
                    <a:off x="3120866" y="2399535"/>
                    <a:ext cx="144855"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2</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4" name="TextBox 183">
                    <a:extLst>
                      <a:ext uri="{FF2B5EF4-FFF2-40B4-BE49-F238E27FC236}">
                        <a16:creationId xmlns:a16="http://schemas.microsoft.com/office/drawing/2014/main" id="{08B0C65D-4018-E736-9D0B-14DBAF0296E1}"/>
                      </a:ext>
                    </a:extLst>
                  </p:cNvPr>
                  <p:cNvSpPr txBox="1"/>
                  <p:nvPr/>
                </p:nvSpPr>
                <p:spPr>
                  <a:xfrm>
                    <a:off x="3378969" y="2420669"/>
                    <a:ext cx="883749" cy="203603"/>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800" dirty="0">
                        <a:solidFill>
                          <a:schemeClr val="accent6">
                            <a:lumMod val="85000"/>
                          </a:schemeClr>
                        </a:solidFill>
                        <a:latin typeface="Arial Rounded MT Bold" panose="020F0704030504030204" pitchFamily="34" charset="0"/>
                      </a:rPr>
                      <a:t>Réintégration à l’issue des droits à CMO</a:t>
                    </a:r>
                    <a:endParaRPr lang="ko-KR" altLang="en-US" sz="1800" dirty="0">
                      <a:solidFill>
                        <a:schemeClr val="accent6">
                          <a:lumMod val="85000"/>
                        </a:schemeClr>
                      </a:solidFill>
                      <a:latin typeface="Arial Rounded MT Bold" panose="020F0704030504030204" pitchFamily="34" charset="0"/>
                    </a:endParaRPr>
                  </a:p>
                </p:txBody>
              </p:sp>
              <p:cxnSp>
                <p:nvCxnSpPr>
                  <p:cNvPr id="22" name="직선 연결선 21">
                    <a:extLst>
                      <a:ext uri="{FF2B5EF4-FFF2-40B4-BE49-F238E27FC236}">
                        <a16:creationId xmlns:a16="http://schemas.microsoft.com/office/drawing/2014/main" id="{C70AAAD1-E910-5916-3AE9-94CA564343C2}"/>
                      </a:ext>
                    </a:extLst>
                  </p:cNvPr>
                  <p:cNvCxnSpPr/>
                  <p:nvPr/>
                </p:nvCxnSpPr>
                <p:spPr>
                  <a:xfrm>
                    <a:off x="3455726" y="2903672"/>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sp>
        <p:nvSpPr>
          <p:cNvPr id="5" name="텍스트 개체 틀 4">
            <a:extLst>
              <a:ext uri="{FF2B5EF4-FFF2-40B4-BE49-F238E27FC236}">
                <a16:creationId xmlns:a16="http://schemas.microsoft.com/office/drawing/2014/main" id="{414B1F60-E64C-EBD8-B07D-830AAB44DA5E}"/>
              </a:ext>
            </a:extLst>
          </p:cNvPr>
          <p:cNvSpPr>
            <a:spLocks noGrp="1"/>
          </p:cNvSpPr>
          <p:nvPr>
            <p:ph type="body" sz="quarter" idx="10"/>
          </p:nvPr>
        </p:nvSpPr>
        <p:spPr>
          <a:xfrm>
            <a:off x="231780" y="1302740"/>
            <a:ext cx="2344738" cy="2314040"/>
          </a:xfrm>
        </p:spPr>
        <p:txBody>
          <a:bodyPr/>
          <a:lstStyle/>
          <a:p>
            <a:r>
              <a:rPr lang="en-US" altLang="ko-KR" dirty="0"/>
              <a:t>. </a:t>
            </a:r>
          </a:p>
          <a:p>
            <a:pPr algn="ctr"/>
            <a:r>
              <a:rPr lang="fr-FR" sz="1200" b="1" dirty="0">
                <a:gradFill>
                  <a:gsLst>
                    <a:gs pos="0">
                      <a:schemeClr val="accent1"/>
                    </a:gs>
                    <a:gs pos="100000">
                      <a:schemeClr val="accent1"/>
                    </a:gs>
                  </a:gsLst>
                  <a:lin ang="0" scaled="1"/>
                </a:gradFill>
                <a:latin typeface="Bebas Neue"/>
                <a:ea typeface="+mj-ea"/>
                <a:cs typeface="+mj-cs"/>
              </a:rPr>
              <a:t>REPRISE DES FONCTIONS AU COURS D’UN CMO</a:t>
            </a:r>
          </a:p>
          <a:p>
            <a:endParaRPr lang="ko-KR" altLang="en-US" dirty="0"/>
          </a:p>
        </p:txBody>
      </p:sp>
      <p:sp>
        <p:nvSpPr>
          <p:cNvPr id="6" name="오른쪽 화살표 151">
            <a:extLst>
              <a:ext uri="{FF2B5EF4-FFF2-40B4-BE49-F238E27FC236}">
                <a16:creationId xmlns:a16="http://schemas.microsoft.com/office/drawing/2014/main" id="{BB80390F-29B0-E8CA-929C-305E3B7901F6}"/>
              </a:ext>
            </a:extLst>
          </p:cNvPr>
          <p:cNvSpPr/>
          <p:nvPr/>
        </p:nvSpPr>
        <p:spPr>
          <a:xfrm>
            <a:off x="3025756" y="3047092"/>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 name="오른쪽 화살표 151">
            <a:extLst>
              <a:ext uri="{FF2B5EF4-FFF2-40B4-BE49-F238E27FC236}">
                <a16:creationId xmlns:a16="http://schemas.microsoft.com/office/drawing/2014/main" id="{14547A6B-A2E3-D996-5300-DDF624D06C20}"/>
              </a:ext>
            </a:extLst>
          </p:cNvPr>
          <p:cNvSpPr/>
          <p:nvPr/>
        </p:nvSpPr>
        <p:spPr>
          <a:xfrm>
            <a:off x="3025755" y="3572069"/>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ZoneTexte 15">
            <a:extLst>
              <a:ext uri="{FF2B5EF4-FFF2-40B4-BE49-F238E27FC236}">
                <a16:creationId xmlns:a16="http://schemas.microsoft.com/office/drawing/2014/main" id="{FC0F1709-D2DA-E236-BD53-871011B4130C}"/>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3C9C042F-EC54-3CCF-736E-E95C57EE0F17}"/>
              </a:ext>
            </a:extLst>
          </p:cNvPr>
          <p:cNvSpPr txBox="1"/>
          <p:nvPr/>
        </p:nvSpPr>
        <p:spPr>
          <a:xfrm>
            <a:off x="6971162"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EAE7AFED-4C27-BE22-DAC2-C9E77F246C44}"/>
              </a:ext>
            </a:extLst>
          </p:cNvPr>
          <p:cNvSpPr txBox="1"/>
          <p:nvPr/>
        </p:nvSpPr>
        <p:spPr>
          <a:xfrm>
            <a:off x="508000" y="4774168"/>
            <a:ext cx="1727200" cy="369332"/>
          </a:xfrm>
          <a:prstGeom prst="rect">
            <a:avLst/>
          </a:prstGeom>
          <a:solidFill>
            <a:schemeClr val="accent6">
              <a:lumMod val="85000"/>
            </a:schemeClr>
          </a:solidFill>
        </p:spPr>
        <p:txBody>
          <a:bodyPr wrap="square" rtlCol="0">
            <a:spAutoFit/>
          </a:bodyPr>
          <a:lstStyle/>
          <a:p>
            <a:endParaRPr lang="fr-FR" dirty="0"/>
          </a:p>
        </p:txBody>
      </p:sp>
      <p:sp>
        <p:nvSpPr>
          <p:cNvPr id="23" name="TextBox 77">
            <a:extLst>
              <a:ext uri="{FF2B5EF4-FFF2-40B4-BE49-F238E27FC236}">
                <a16:creationId xmlns:a16="http://schemas.microsoft.com/office/drawing/2014/main" id="{A9183AD9-04CA-5E0C-7FB4-7EBF17EB3F22}"/>
              </a:ext>
            </a:extLst>
          </p:cNvPr>
          <p:cNvSpPr txBox="1"/>
          <p:nvPr/>
        </p:nvSpPr>
        <p:spPr>
          <a:xfrm>
            <a:off x="3355082" y="3604354"/>
            <a:ext cx="5557138" cy="1138580"/>
          </a:xfrm>
          <a:prstGeom prst="rect">
            <a:avLst/>
          </a:prstGeom>
          <a:noFill/>
        </p:spPr>
        <p:txBody>
          <a:bodyPr wrap="square" lIns="0" tIns="0" rIns="0" bIns="0" rtlCol="0">
            <a:noAutofit/>
          </a:bodyPr>
          <a:lstStyle/>
          <a:p>
            <a:pPr algn="just">
              <a:spcAft>
                <a:spcPts val="1200"/>
              </a:spcAft>
            </a:pPr>
            <a:r>
              <a:rPr lang="fr-FR" sz="800" dirty="0">
                <a:solidFill>
                  <a:schemeClr val="accent1">
                    <a:lumMod val="50000"/>
                  </a:schemeClr>
                </a:solidFill>
                <a:latin typeface="Arial Rounded MT Bold" panose="020F0704030504030204" pitchFamily="34" charset="0"/>
                <a:cs typeface="Arial" panose="020B0604020202020204" pitchFamily="34" charset="0"/>
              </a:rPr>
              <a:t>Avis défavorable à la réintégration après 12 mois consécutifs de CMO, l’agent est :</a:t>
            </a:r>
          </a:p>
          <a:p>
            <a:pPr lvl="0" algn="just">
              <a:spcAft>
                <a:spcPts val="0"/>
              </a:spcAft>
            </a:pPr>
            <a:r>
              <a:rPr lang="fr-FR" sz="800" dirty="0">
                <a:solidFill>
                  <a:schemeClr val="accent1">
                    <a:lumMod val="50000"/>
                  </a:schemeClr>
                </a:solidFill>
                <a:latin typeface="Arial Rounded MT Bold" panose="020F0704030504030204" pitchFamily="34" charset="0"/>
                <a:cs typeface="Arial" panose="020B0604020202020204" pitchFamily="34" charset="0"/>
              </a:rPr>
              <a:t>- soit placé en position de disponibilité d’office pour raison de santé,</a:t>
            </a:r>
          </a:p>
          <a:p>
            <a:pPr lvl="0" algn="just">
              <a:spcAft>
                <a:spcPts val="0"/>
              </a:spcAft>
            </a:pPr>
            <a:r>
              <a:rPr lang="fr-FR" sz="800" dirty="0">
                <a:solidFill>
                  <a:schemeClr val="accent1">
                    <a:lumMod val="50000"/>
                  </a:schemeClr>
                </a:solidFill>
                <a:latin typeface="Arial Rounded MT Bold" panose="020F0704030504030204" pitchFamily="34" charset="0"/>
                <a:cs typeface="Arial" panose="020B0604020202020204" pitchFamily="34" charset="0"/>
              </a:rPr>
              <a:t>- soit il peut bénéficier d’une période de préparation au reclassement (inaptitude aux fonctions du grade)</a:t>
            </a:r>
          </a:p>
          <a:p>
            <a:pPr lvl="0" algn="just">
              <a:spcAft>
                <a:spcPts val="0"/>
              </a:spcAft>
            </a:pPr>
            <a:r>
              <a:rPr lang="fr-FR" sz="800" dirty="0">
                <a:solidFill>
                  <a:schemeClr val="accent1">
                    <a:lumMod val="50000"/>
                  </a:schemeClr>
                </a:solidFill>
                <a:latin typeface="Arial Rounded MT Bold" panose="020F0704030504030204" pitchFamily="34" charset="0"/>
                <a:cs typeface="Arial" panose="020B0604020202020204" pitchFamily="34" charset="0"/>
              </a:rPr>
              <a:t>- soit être reclassé dans un autre emploi,</a:t>
            </a:r>
          </a:p>
          <a:p>
            <a:r>
              <a:rPr lang="fr-FR" sz="800" dirty="0">
                <a:solidFill>
                  <a:schemeClr val="accent1">
                    <a:lumMod val="50000"/>
                  </a:schemeClr>
                </a:solidFill>
                <a:latin typeface="Arial Rounded MT Bold" panose="020F0704030504030204" pitchFamily="34" charset="0"/>
                <a:cs typeface="Arial" panose="020B0604020202020204" pitchFamily="34" charset="0"/>
              </a:rPr>
              <a:t>- soit, s’il est reconnu définitivement inapte à l’exercice de toutes fonctions, mis en retraite pour invalidité après avis du Conseil Médical réuni en formation plénière</a:t>
            </a: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37" name="TextBox 77">
            <a:extLst>
              <a:ext uri="{FF2B5EF4-FFF2-40B4-BE49-F238E27FC236}">
                <a16:creationId xmlns:a16="http://schemas.microsoft.com/office/drawing/2014/main" id="{7B9346DF-7F6E-9C0F-F7A8-2EE5410610B2}"/>
              </a:ext>
            </a:extLst>
          </p:cNvPr>
          <p:cNvSpPr txBox="1"/>
          <p:nvPr/>
        </p:nvSpPr>
        <p:spPr>
          <a:xfrm>
            <a:off x="4805974" y="4943553"/>
            <a:ext cx="5458718" cy="594384"/>
          </a:xfrm>
          <a:prstGeom prst="rect">
            <a:avLst/>
          </a:prstGeom>
          <a:noFill/>
        </p:spPr>
        <p:txBody>
          <a:bodyPr wrap="square" lIns="0" tIns="0" rIns="0" bIns="0" rtlCol="0">
            <a:noAutofit/>
          </a:bodyPr>
          <a:lstStyle/>
          <a:p>
            <a:endParaRPr lang="fr-FR" dirty="0"/>
          </a:p>
        </p:txBody>
      </p:sp>
      <p:sp>
        <p:nvSpPr>
          <p:cNvPr id="7" name="오른쪽 화살표 180">
            <a:extLst>
              <a:ext uri="{FF2B5EF4-FFF2-40B4-BE49-F238E27FC236}">
                <a16:creationId xmlns:a16="http://schemas.microsoft.com/office/drawing/2014/main" id="{CA122F03-4E71-F61F-19F0-C91A4E3D2B54}"/>
              </a:ext>
            </a:extLst>
          </p:cNvPr>
          <p:cNvSpPr/>
          <p:nvPr/>
        </p:nvSpPr>
        <p:spPr>
          <a:xfrm>
            <a:off x="6971162" y="1703783"/>
            <a:ext cx="308913" cy="221271"/>
          </a:xfrm>
          <a:prstGeom prst="rightArrow">
            <a:avLst>
              <a:gd name="adj1" fmla="val 50000"/>
              <a:gd name="adj2" fmla="val 60784"/>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8" name="TextBox 200">
            <a:extLst>
              <a:ext uri="{FF2B5EF4-FFF2-40B4-BE49-F238E27FC236}">
                <a16:creationId xmlns:a16="http://schemas.microsoft.com/office/drawing/2014/main" id="{FC19FF05-93D1-4D03-6373-74DE432EED08}"/>
              </a:ext>
            </a:extLst>
          </p:cNvPr>
          <p:cNvSpPr txBox="1"/>
          <p:nvPr/>
        </p:nvSpPr>
        <p:spPr>
          <a:xfrm>
            <a:off x="7280075" y="1660336"/>
            <a:ext cx="943971" cy="339945"/>
          </a:xfrm>
          <a:prstGeom prst="rect">
            <a:avLst/>
          </a:prstGeom>
          <a:noFill/>
        </p:spPr>
        <p:txBody>
          <a:bodyPr wrap="square" lIns="0" tIns="0" rIns="0" bIns="0" rtlCol="0" anchor="ctr">
            <a:noAutofit/>
          </a:bodyPr>
          <a:lstStyle/>
          <a:p>
            <a:pPr lvl="0" algn="ctr"/>
            <a:r>
              <a:rPr lang="en-US" altLang="ko-KR" sz="1200" b="1" dirty="0">
                <a:gradFill>
                  <a:gsLst>
                    <a:gs pos="0">
                      <a:schemeClr val="accent1"/>
                    </a:gs>
                    <a:gs pos="100000">
                      <a:schemeClr val="accent1"/>
                    </a:gs>
                  </a:gsLst>
                  <a:lin ang="0" scaled="1"/>
                </a:gradFill>
                <a:latin typeface="Bebas Neue"/>
                <a:ea typeface="Roboto Condensed Regular"/>
                <a:cs typeface="+mj-cs"/>
              </a:rPr>
              <a:t>AVIS OBLIGATOIRE</a:t>
            </a:r>
          </a:p>
          <a:p>
            <a:pPr lvl="0" algn="ctr"/>
            <a:r>
              <a:rPr lang="en-US" altLang="ko-KR" sz="1200" b="1" dirty="0">
                <a:gradFill>
                  <a:gsLst>
                    <a:gs pos="0">
                      <a:schemeClr val="accent1"/>
                    </a:gs>
                    <a:gs pos="100000">
                      <a:schemeClr val="accent1"/>
                    </a:gs>
                  </a:gsLst>
                  <a:lin ang="0" scaled="1"/>
                </a:gradFill>
                <a:latin typeface="Bebas Neue"/>
                <a:ea typeface="Roboto Condensed Regular"/>
                <a:cs typeface="+mj-cs"/>
              </a:rPr>
              <a:t>du CMFR</a:t>
            </a:r>
            <a:endParaRPr lang="nb-NO" altLang="ko-KR" sz="12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sp>
        <p:nvSpPr>
          <p:cNvPr id="10" name="ZoneTexte 9">
            <a:extLst>
              <a:ext uri="{FF2B5EF4-FFF2-40B4-BE49-F238E27FC236}">
                <a16:creationId xmlns:a16="http://schemas.microsoft.com/office/drawing/2014/main" id="{8B706828-DD94-3DEB-A5AF-77644EE017F7}"/>
              </a:ext>
            </a:extLst>
          </p:cNvPr>
          <p:cNvSpPr txBox="1"/>
          <p:nvPr/>
        </p:nvSpPr>
        <p:spPr>
          <a:xfrm>
            <a:off x="225837" y="1703783"/>
            <a:ext cx="2346149" cy="3231654"/>
          </a:xfrm>
          <a:prstGeom prst="rect">
            <a:avLst/>
          </a:prstGeom>
          <a:noFill/>
        </p:spPr>
        <p:txBody>
          <a:bodyPr wrap="square">
            <a:spAutoFit/>
          </a:bodyPr>
          <a:lstStyle/>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Les dispositions statutaires ne prévoient pas de saisine du CMFR pour apprécier l’aptitude physique de l’agent à la reprise de ses fonctions en cours de CMO</a:t>
            </a:r>
          </a:p>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 </a:t>
            </a:r>
          </a:p>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Cependant l’autorité territoriale peut en cas de doute :</a:t>
            </a:r>
          </a:p>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 faire examiner l’agent par un médecin agréé qui statuera sur l’aptitude ou l’inaptitude à la reprise de ses fonctions,</a:t>
            </a:r>
          </a:p>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 demander à l’agent de lui fournir un certificat de reprise délivré par son médecin traitant</a:t>
            </a:r>
          </a:p>
          <a:p>
            <a:pPr algn="just"/>
            <a:endParaRPr lang="fr-FR" altLang="ko-KR" sz="800" dirty="0">
              <a:solidFill>
                <a:schemeClr val="accent1">
                  <a:lumMod val="50000"/>
                </a:schemeClr>
              </a:solidFill>
              <a:latin typeface="Arial Rounded MT Bold" panose="020F0704030504030204" pitchFamily="34" charset="0"/>
              <a:cs typeface="Arial" panose="020B0604020202020204" pitchFamily="34" charset="0"/>
            </a:endParaRPr>
          </a:p>
          <a:p>
            <a:pPr algn="ctr"/>
            <a:r>
              <a:rPr lang="fr-FR" altLang="ko-KR" sz="800" dirty="0">
                <a:solidFill>
                  <a:schemeClr val="accent1">
                    <a:lumMod val="50000"/>
                  </a:schemeClr>
                </a:solidFill>
                <a:latin typeface="Arial Rounded MT Bold" panose="020F0704030504030204" pitchFamily="34" charset="0"/>
                <a:ea typeface="+mj-ea"/>
                <a:cs typeface="Arial" panose="020B0604020202020204" pitchFamily="34" charset="0"/>
              </a:rPr>
              <a:t>RAPPEL</a:t>
            </a:r>
          </a:p>
          <a:p>
            <a:pPr algn="just"/>
            <a:endParaRPr lang="fr-FR" altLang="ko-KR" sz="8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A tout moment de l’arrêt et au minimum 1 fois au-delà de 6 mois consécutifs, une visite de contrôle doit être organisée par l’autorité territoriale auprès d’un médecin agréé</a:t>
            </a:r>
          </a:p>
        </p:txBody>
      </p:sp>
    </p:spTree>
    <p:extLst>
      <p:ext uri="{BB962C8B-B14F-4D97-AF65-F5344CB8AC3E}">
        <p14:creationId xmlns:p14="http://schemas.microsoft.com/office/powerpoint/2010/main" val="21835870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Effect transition="in" filter="fade">
                                      <p:cBhvr>
                                        <p:cTn id="21" dur="500"/>
                                        <p:tgtEl>
                                          <p:spTgt spid="78"/>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Left)">
                                      <p:cBhvr>
                                        <p:cTn id="25" dur="500"/>
                                        <p:tgtEl>
                                          <p:spTgt spid="6"/>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Left)">
                                      <p:cBhvr>
                                        <p:cTn id="29" dur="500"/>
                                        <p:tgtEl>
                                          <p:spTgt spid="7"/>
                                        </p:tgtEl>
                                      </p:cBhvr>
                                    </p:animEffect>
                                  </p:childTnLst>
                                </p:cTn>
                              </p:par>
                            </p:childTnLst>
                          </p:cTn>
                        </p:par>
                        <p:par>
                          <p:cTn id="30" fill="hold">
                            <p:stCondLst>
                              <p:cond delay="1500"/>
                            </p:stCondLst>
                            <p:childTnLst>
                              <p:par>
                                <p:cTn id="31" presetID="53"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animBg="1"/>
      <p:bldP spid="23"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60" name="그룹 59"/>
          <p:cNvGrpSpPr/>
          <p:nvPr/>
        </p:nvGrpSpPr>
        <p:grpSpPr>
          <a:xfrm>
            <a:off x="2386494" y="2253229"/>
            <a:ext cx="4371011" cy="716641"/>
            <a:chOff x="3260102" y="2577438"/>
            <a:chExt cx="4371011" cy="716641"/>
          </a:xfrm>
        </p:grpSpPr>
        <p:cxnSp>
          <p:nvCxnSpPr>
            <p:cNvPr id="176" name="직선 연결선 175"/>
            <p:cNvCxnSpPr/>
            <p:nvPr/>
          </p:nvCxnSpPr>
          <p:spPr>
            <a:xfrm>
              <a:off x="5487573" y="2577438"/>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14" name="그룹 213"/>
            <p:cNvGrpSpPr/>
            <p:nvPr/>
          </p:nvGrpSpPr>
          <p:grpSpPr>
            <a:xfrm>
              <a:off x="3260102" y="2786119"/>
              <a:ext cx="4371011" cy="459918"/>
              <a:chOff x="3260102" y="2792467"/>
              <a:chExt cx="4371011" cy="610278"/>
            </a:xfrm>
          </p:grpSpPr>
          <p:cxnSp>
            <p:nvCxnSpPr>
              <p:cNvPr id="76" name="직선 연결선 75"/>
              <p:cNvCxnSpPr>
                <a:cxnSpLocks/>
              </p:cNvCxnSpPr>
              <p:nvPr/>
            </p:nvCxnSpPr>
            <p:spPr>
              <a:xfrm>
                <a:off x="3260102" y="2792467"/>
                <a:ext cx="4371011" cy="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86" name="그룹 185"/>
              <p:cNvGrpSpPr/>
              <p:nvPr/>
            </p:nvGrpSpPr>
            <p:grpSpPr>
              <a:xfrm>
                <a:off x="3260102" y="2792467"/>
                <a:ext cx="4371011" cy="610278"/>
                <a:chOff x="3260102" y="2604464"/>
                <a:chExt cx="4371011" cy="798541"/>
              </a:xfrm>
            </p:grpSpPr>
            <p:cxnSp>
              <p:nvCxnSpPr>
                <p:cNvPr id="182" name="직선 연결선 181"/>
                <p:cNvCxnSpPr>
                  <a:cxnSpLocks/>
                </p:cNvCxnSpPr>
                <p:nvPr/>
              </p:nvCxnSpPr>
              <p:spPr>
                <a:xfrm flipH="1">
                  <a:off x="3260102" y="2604464"/>
                  <a:ext cx="8676" cy="7985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3" name="직선 연결선 182"/>
                <p:cNvCxnSpPr/>
                <p:nvPr/>
              </p:nvCxnSpPr>
              <p:spPr>
                <a:xfrm>
                  <a:off x="7631113" y="2604464"/>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nvGrpSpPr>
          <p:cNvPr id="59" name="그룹 58"/>
          <p:cNvGrpSpPr/>
          <p:nvPr/>
        </p:nvGrpSpPr>
        <p:grpSpPr>
          <a:xfrm>
            <a:off x="5472156" y="1115659"/>
            <a:ext cx="1747287" cy="748136"/>
            <a:chOff x="6286500" y="1447706"/>
            <a:chExt cx="1747287" cy="748136"/>
          </a:xfrm>
        </p:grpSpPr>
        <p:grpSp>
          <p:nvGrpSpPr>
            <p:cNvPr id="57" name="그룹 56"/>
            <p:cNvGrpSpPr/>
            <p:nvPr/>
          </p:nvGrpSpPr>
          <p:grpSpPr>
            <a:xfrm>
              <a:off x="6286500" y="1447706"/>
              <a:ext cx="1747287" cy="0"/>
              <a:chOff x="6286500" y="1447706"/>
              <a:chExt cx="1747287" cy="0"/>
            </a:xfrm>
          </p:grpSpPr>
          <p:cxnSp>
            <p:nvCxnSpPr>
              <p:cNvPr id="243" name="직선 연결선 242"/>
              <p:cNvCxnSpPr/>
              <p:nvPr/>
            </p:nvCxnSpPr>
            <p:spPr>
              <a:xfrm>
                <a:off x="6286500" y="1447706"/>
                <a:ext cx="1747287"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5" name="직선 연결선 244"/>
              <p:cNvCxnSpPr/>
              <p:nvPr/>
            </p:nvCxnSpPr>
            <p:spPr>
              <a:xfrm>
                <a:off x="7695869"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46" name="TextBox 245"/>
            <p:cNvSpPr txBox="1"/>
            <p:nvPr/>
          </p:nvSpPr>
          <p:spPr>
            <a:xfrm>
              <a:off x="6544377" y="1527505"/>
              <a:ext cx="1419225" cy="668337"/>
            </a:xfrm>
            <a:prstGeom prst="rect">
              <a:avLst/>
            </a:prstGeom>
            <a:noFill/>
            <a:scene3d>
              <a:camera prst="orthographicFront"/>
              <a:lightRig rig="threePt" dir="t"/>
            </a:scene3d>
            <a:sp3d>
              <a:bevelT/>
            </a:sp3d>
          </p:spPr>
          <p:txBody>
            <a:bodyPr wrap="square" lIns="0" tIns="0" rIns="0" bIns="0" rtlCol="0">
              <a:noAutofit/>
            </a:bodyPr>
            <a:lstStyle/>
            <a:p>
              <a:pPr algn="ct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Maintien du régime indemnitaire si une délibération le prévoit</a:t>
              </a:r>
            </a:p>
          </p:txBody>
        </p:sp>
      </p:grpSp>
      <p:grpSp>
        <p:nvGrpSpPr>
          <p:cNvPr id="58" name="그룹 57"/>
          <p:cNvGrpSpPr/>
          <p:nvPr/>
        </p:nvGrpSpPr>
        <p:grpSpPr>
          <a:xfrm>
            <a:off x="2148696" y="1129185"/>
            <a:ext cx="1774273" cy="918758"/>
            <a:chOff x="3089827" y="1447706"/>
            <a:chExt cx="1774273" cy="918758"/>
          </a:xfrm>
        </p:grpSpPr>
        <p:grpSp>
          <p:nvGrpSpPr>
            <p:cNvPr id="56" name="그룹 55"/>
            <p:cNvGrpSpPr/>
            <p:nvPr/>
          </p:nvGrpSpPr>
          <p:grpSpPr>
            <a:xfrm>
              <a:off x="3089827" y="1447706"/>
              <a:ext cx="1774273" cy="0"/>
              <a:chOff x="3089827" y="1447706"/>
              <a:chExt cx="1774273" cy="0"/>
            </a:xfrm>
          </p:grpSpPr>
          <p:cxnSp>
            <p:nvCxnSpPr>
              <p:cNvPr id="251" name="직선 연결선 250"/>
              <p:cNvCxnSpPr/>
              <p:nvPr/>
            </p:nvCxnSpPr>
            <p:spPr>
              <a:xfrm>
                <a:off x="3089827" y="1447706"/>
                <a:ext cx="1774273"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9" name="직선 연결선 248"/>
              <p:cNvCxnSpPr/>
              <p:nvPr/>
            </p:nvCxnSpPr>
            <p:spPr>
              <a:xfrm>
                <a:off x="3089827"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50" name="TextBox 249"/>
            <p:cNvSpPr txBox="1"/>
            <p:nvPr/>
          </p:nvSpPr>
          <p:spPr>
            <a:xfrm>
              <a:off x="3089827" y="1698127"/>
              <a:ext cx="1444625" cy="668337"/>
            </a:xfrm>
            <a:prstGeom prst="rect">
              <a:avLst/>
            </a:prstGeom>
            <a:noFill/>
            <a:scene3d>
              <a:camera prst="orthographicFront"/>
              <a:lightRig rig="threePt" dir="t"/>
            </a:scene3d>
            <a:sp3d>
              <a:bevelT/>
            </a:sp3d>
          </p:spPr>
          <p:txBody>
            <a:bodyPr wrap="square" lIns="0" tIns="0" rIns="0" bIns="0" rtlCol="0">
              <a:noAutofit/>
            </a:bodyPr>
            <a:lstStyle/>
            <a:p>
              <a:pPr lvl="0">
                <a:lnSpc>
                  <a:spcPts val="900"/>
                </a:lnSpc>
                <a:spcAft>
                  <a:spcPts val="300"/>
                </a:spcAft>
              </a:pPr>
              <a:endParaRPr lang="en-US" altLang="ko-KR" sz="800" dirty="0">
                <a:gradFill>
                  <a:gsLst>
                    <a:gs pos="0">
                      <a:schemeClr val="tx1">
                        <a:alpha val="50000"/>
                      </a:schemeClr>
                    </a:gs>
                    <a:gs pos="100000">
                      <a:schemeClr val="tx1">
                        <a:alpha val="50000"/>
                      </a:schemeClr>
                    </a:gs>
                  </a:gsLst>
                  <a:lin ang="5400000" scaled="0"/>
                </a:gradFill>
                <a:ea typeface="Roboto Light" pitchFamily="2" charset="0"/>
                <a:cs typeface="Roboto Condensed Regular"/>
              </a:endParaRPr>
            </a:p>
          </p:txBody>
        </p:sp>
      </p:grpSp>
      <p:grpSp>
        <p:nvGrpSpPr>
          <p:cNvPr id="55" name="그룹 54"/>
          <p:cNvGrpSpPr/>
          <p:nvPr/>
        </p:nvGrpSpPr>
        <p:grpSpPr>
          <a:xfrm>
            <a:off x="3699797" y="498525"/>
            <a:ext cx="1802837" cy="1800200"/>
            <a:chOff x="4659390" y="816062"/>
            <a:chExt cx="1802837" cy="1800200"/>
          </a:xfrm>
        </p:grpSpPr>
        <p:sp>
          <p:nvSpPr>
            <p:cNvPr id="70" name="Oval 5"/>
            <p:cNvSpPr>
              <a:spLocks noChangeArrowheads="1"/>
            </p:cNvSpPr>
            <p:nvPr/>
          </p:nvSpPr>
          <p:spPr bwMode="auto">
            <a:xfrm>
              <a:off x="4909554" y="1065861"/>
              <a:ext cx="1302509" cy="1300603"/>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8" name="Oval 5"/>
            <p:cNvSpPr>
              <a:spLocks noChangeArrowheads="1"/>
            </p:cNvSpPr>
            <p:nvPr/>
          </p:nvSpPr>
          <p:spPr bwMode="auto">
            <a:xfrm>
              <a:off x="4659390" y="816062"/>
              <a:ext cx="1802837" cy="1800200"/>
            </a:xfrm>
            <a:prstGeom prst="ellipse">
              <a:avLst/>
            </a:prstGeom>
            <a:no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1" name="Freeform 6"/>
            <p:cNvSpPr>
              <a:spLocks/>
            </p:cNvSpPr>
            <p:nvPr/>
          </p:nvSpPr>
          <p:spPr bwMode="auto">
            <a:xfrm>
              <a:off x="4668268" y="873788"/>
              <a:ext cx="825933" cy="1431319"/>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gradFill>
              <a:gsLst>
                <a:gs pos="0">
                  <a:schemeClr val="accent1">
                    <a:lumMod val="75000"/>
                    <a:lumOff val="25000"/>
                  </a:schemeClr>
                </a:gs>
                <a:gs pos="100000">
                  <a:schemeClr val="accent1">
                    <a:lumMod val="75000"/>
                    <a:lumOff val="25000"/>
                  </a:schemeClr>
                </a:gs>
              </a:gsLst>
              <a:lin ang="5400000" scaled="0"/>
            </a:gradFill>
            <a:ln w="3175" cap="flat" cmpd="sng" algn="ctr">
              <a:gradFill>
                <a:gsLst>
                  <a:gs pos="0">
                    <a:schemeClr val="accent1"/>
                  </a:gs>
                  <a:gs pos="100000">
                    <a:schemeClr val="accent1"/>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3" name="Freeform 8"/>
            <p:cNvSpPr>
              <a:spLocks/>
            </p:cNvSpPr>
            <p:nvPr/>
          </p:nvSpPr>
          <p:spPr bwMode="auto">
            <a:xfrm>
              <a:off x="5292158" y="826583"/>
              <a:ext cx="1157491" cy="1241118"/>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gradFill>
              <a:gsLst>
                <a:gs pos="0">
                  <a:schemeClr val="accent1">
                    <a:lumMod val="100000"/>
                  </a:schemeClr>
                </a:gs>
                <a:gs pos="100000">
                  <a:schemeClr val="accent1">
                    <a:lumMod val="100000"/>
                  </a:schemeClr>
                </a:gs>
              </a:gsLst>
              <a:lin ang="5400000" scaled="0"/>
            </a:gradFill>
            <a:ln w="3175" cap="flat" cmpd="sng" algn="ctr">
              <a:gradFill>
                <a:gsLst>
                  <a:gs pos="0">
                    <a:schemeClr val="accent1">
                      <a:lumMod val="75000"/>
                    </a:schemeClr>
                  </a:gs>
                  <a:gs pos="100000">
                    <a:schemeClr val="accent1">
                      <a:lumMod val="75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2" name="Freeform 7"/>
            <p:cNvSpPr>
              <a:spLocks/>
            </p:cNvSpPr>
            <p:nvPr/>
          </p:nvSpPr>
          <p:spPr bwMode="auto">
            <a:xfrm>
              <a:off x="4871791" y="1844936"/>
              <a:ext cx="1460185" cy="714920"/>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gradFill>
              <a:gsLst>
                <a:gs pos="0">
                  <a:schemeClr val="accent1">
                    <a:lumMod val="75000"/>
                  </a:schemeClr>
                </a:gs>
                <a:gs pos="100000">
                  <a:schemeClr val="accent1">
                    <a:lumMod val="75000"/>
                  </a:schemeClr>
                </a:gs>
              </a:gsLst>
              <a:lin ang="5400000" scaled="0"/>
            </a:gradFill>
            <a:ln w="3175" cap="flat" cmpd="sng" algn="ctr">
              <a:gradFill>
                <a:gsLst>
                  <a:gs pos="0">
                    <a:schemeClr val="accent1">
                      <a:lumMod val="50000"/>
                    </a:schemeClr>
                  </a:gs>
                  <a:gs pos="100000">
                    <a:schemeClr val="accent1">
                      <a:lumMod val="50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r>
                <a:rPr lang="en-US" altLang="ko-KR" sz="900" b="1" dirty="0">
                  <a:noFill/>
                  <a:latin typeface="Roboto Condensed Regular"/>
                </a:rPr>
                <a:t>-25</a:t>
              </a:r>
              <a:endParaRPr lang="ko-KR" altLang="en-US" sz="900" b="1" dirty="0">
                <a:noFill/>
                <a:latin typeface="Roboto Condensed Regular"/>
              </a:endParaRPr>
            </a:p>
          </p:txBody>
        </p:sp>
        <p:sp>
          <p:nvSpPr>
            <p:cNvPr id="72" name="TextBox 71"/>
            <p:cNvSpPr txBox="1"/>
            <p:nvPr/>
          </p:nvSpPr>
          <p:spPr>
            <a:xfrm rot="14075995">
              <a:off x="4874310" y="1019752"/>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74" name="TextBox 73"/>
            <p:cNvSpPr txBox="1"/>
            <p:nvPr/>
          </p:nvSpPr>
          <p:spPr>
            <a:xfrm rot="6744775">
              <a:off x="4862006" y="1045821"/>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64" name="TextBox 63"/>
            <p:cNvSpPr txBox="1"/>
            <p:nvPr/>
          </p:nvSpPr>
          <p:spPr>
            <a:xfrm>
              <a:off x="4922495" y="1372076"/>
              <a:ext cx="1276627" cy="769412"/>
            </a:xfrm>
            <a:prstGeom prst="rect">
              <a:avLst/>
            </a:prstGeom>
            <a:noFill/>
          </p:spPr>
          <p:txBody>
            <a:bodyPr wrap="square" lIns="0" tIns="0" rIns="0" bIns="0" rtlCol="0" anchor="ctr">
              <a:noAutofit/>
            </a:bodyPr>
            <a:lstStyle/>
            <a:p>
              <a:pPr lvl="0" algn="ctr">
                <a:lnSpc>
                  <a:spcPts val="1800"/>
                </a:lnSpc>
              </a:pPr>
              <a:r>
                <a:rPr lang="en-US" altLang="ko-KR" dirty="0">
                  <a:solidFill>
                    <a:schemeClr val="accent2">
                      <a:lumMod val="50000"/>
                    </a:schemeClr>
                  </a:solidFill>
                  <a:latin typeface="Bebas Neue"/>
                  <a:ea typeface="Roboto Condensed Regular"/>
                  <a:cs typeface="+mj-cs"/>
                  <a:hlinkClick r:id="rId3">
                    <a:extLst>
                      <a:ext uri="{A12FA001-AC4F-418D-AE19-62706E023703}">
                        <ahyp:hlinkClr xmlns:ahyp="http://schemas.microsoft.com/office/drawing/2018/hyperlinkcolor" val="tx"/>
                      </a:ext>
                    </a:extLst>
                  </a:hlinkClick>
                </a:rPr>
                <a:t>RÉMUNÉRATION</a:t>
              </a:r>
              <a:endParaRPr lang="nb-NO" altLang="ko-KR" b="1" dirty="0">
                <a:solidFill>
                  <a:schemeClr val="accent2">
                    <a:lumMod val="50000"/>
                  </a:schemeClr>
                </a:solidFill>
                <a:latin typeface="Bebas Neue" pitchFamily="34" charset="0"/>
                <a:ea typeface="Roboto Light" pitchFamily="2" charset="0"/>
                <a:cs typeface="Roboto Condensed Regular"/>
              </a:endParaRPr>
            </a:p>
          </p:txBody>
        </p:sp>
      </p:grpSp>
      <p:sp>
        <p:nvSpPr>
          <p:cNvPr id="2" name="제목 1"/>
          <p:cNvSpPr>
            <a:spLocks noGrp="1"/>
          </p:cNvSpPr>
          <p:nvPr>
            <p:ph type="title"/>
          </p:nvPr>
        </p:nvSpPr>
        <p:spPr>
          <a:xfrm>
            <a:off x="404835" y="193458"/>
            <a:ext cx="6814608" cy="467469"/>
          </a:xfrm>
          <a:scene3d>
            <a:camera prst="orthographicFront"/>
            <a:lightRig rig="threePt" dir="t"/>
          </a:scene3d>
          <a:sp3d>
            <a:bevelT/>
          </a:sp3d>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LES DROITS À RÉMUNÉRATION/CMO</a:t>
            </a:r>
            <a:endParaRPr lang="ko-KR" alt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5" name="그룹 4"/>
          <p:cNvGrpSpPr/>
          <p:nvPr/>
        </p:nvGrpSpPr>
        <p:grpSpPr>
          <a:xfrm>
            <a:off x="1427589" y="2737380"/>
            <a:ext cx="1935162" cy="1978927"/>
            <a:chOff x="2700338" y="3018595"/>
            <a:chExt cx="1584325" cy="1535943"/>
          </a:xfrm>
        </p:grpSpPr>
        <p:sp>
          <p:nvSpPr>
            <p:cNvPr id="174" name="모서리가 둥근 직사각형 173"/>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75" name="TextBox 174"/>
            <p:cNvSpPr txBox="1"/>
            <p:nvPr/>
          </p:nvSpPr>
          <p:spPr>
            <a:xfrm>
              <a:off x="2775410" y="3850998"/>
              <a:ext cx="1448839" cy="679341"/>
            </a:xfrm>
            <a:prstGeom prst="rect">
              <a:avLst/>
            </a:prstGeom>
            <a:noFill/>
          </p:spPr>
          <p:txBody>
            <a:bodyPr wrap="square" lIns="0" tIns="0" rIns="0" bIns="0" rtlCol="0">
              <a:noAutofit/>
            </a:bodyPr>
            <a:lstStyle/>
            <a:p>
              <a:pPr lvl="0">
                <a:lnSpc>
                  <a:spcPts val="900"/>
                </a:lnSpc>
                <a:spcAft>
                  <a:spcPts val="300"/>
                </a:spcAft>
                <a:buClr>
                  <a:schemeClr val="accent1"/>
                </a:buClr>
              </a:pPr>
              <a:r>
                <a:rPr lang="en-US" altLang="ko-KR" sz="1200" dirty="0">
                  <a:solidFill>
                    <a:schemeClr val="accent1">
                      <a:lumMod val="50000"/>
                    </a:schemeClr>
                  </a:solidFill>
                  <a:ea typeface="Roboto Light" pitchFamily="2" charset="0"/>
                  <a:cs typeface="Roboto Condensed Regular"/>
                </a:rPr>
                <a:t>3 mois</a:t>
              </a:r>
            </a:p>
            <a:p>
              <a:pPr lvl="0">
                <a:lnSpc>
                  <a:spcPts val="900"/>
                </a:lnSpc>
                <a:spcAft>
                  <a:spcPts val="300"/>
                </a:spcAft>
                <a:buClr>
                  <a:schemeClr val="accent1"/>
                </a:buClr>
              </a:pPr>
              <a:endParaRPr lang="en-US" altLang="ko-KR" sz="1200" dirty="0">
                <a:ea typeface="Roboto Light" pitchFamily="2" charset="0"/>
                <a:cs typeface="Roboto Condensed Regular"/>
              </a:endParaRPr>
            </a:p>
          </p:txBody>
        </p:sp>
        <p:sp>
          <p:nvSpPr>
            <p:cNvPr id="215" name="양쪽 모서리가 둥근 사각형 214"/>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67" name="타원 166"/>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accent6">
                      <a:lumMod val="85000"/>
                    </a:schemeClr>
                  </a:solidFill>
                  <a:latin typeface="+mj-lt"/>
                </a:rPr>
                <a:t>90% du </a:t>
              </a:r>
              <a:r>
                <a:rPr lang="en-US" altLang="ko-KR" sz="1200" b="1" dirty="0" err="1">
                  <a:solidFill>
                    <a:schemeClr val="accent6">
                      <a:lumMod val="85000"/>
                    </a:schemeClr>
                  </a:solidFill>
                  <a:latin typeface="+mj-lt"/>
                </a:rPr>
                <a:t>traitement</a:t>
              </a:r>
              <a:endParaRPr lang="en-US" altLang="ko-KR" sz="1200" b="1" dirty="0">
                <a:solidFill>
                  <a:schemeClr val="accent6">
                    <a:lumMod val="85000"/>
                  </a:schemeClr>
                </a:solidFill>
                <a:latin typeface="+mj-lt"/>
              </a:endParaRPr>
            </a:p>
          </p:txBody>
        </p:sp>
      </p:grpSp>
      <p:grpSp>
        <p:nvGrpSpPr>
          <p:cNvPr id="4" name="그룹 4">
            <a:extLst>
              <a:ext uri="{FF2B5EF4-FFF2-40B4-BE49-F238E27FC236}">
                <a16:creationId xmlns:a16="http://schemas.microsoft.com/office/drawing/2014/main" id="{77C2106D-6231-A65C-7BB1-B0BF1E84A2BF}"/>
              </a:ext>
            </a:extLst>
          </p:cNvPr>
          <p:cNvGrpSpPr/>
          <p:nvPr/>
        </p:nvGrpSpPr>
        <p:grpSpPr>
          <a:xfrm>
            <a:off x="3630869" y="2737380"/>
            <a:ext cx="1935162" cy="2010603"/>
            <a:chOff x="2700338" y="3018595"/>
            <a:chExt cx="1584325" cy="1535943"/>
          </a:xfrm>
        </p:grpSpPr>
        <p:sp>
          <p:nvSpPr>
            <p:cNvPr id="6" name="모서리가 둥근 직사각형 173">
              <a:extLst>
                <a:ext uri="{FF2B5EF4-FFF2-40B4-BE49-F238E27FC236}">
                  <a16:creationId xmlns:a16="http://schemas.microsoft.com/office/drawing/2014/main" id="{CE857375-925E-5225-8C02-98843A574C23}"/>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7" name="TextBox 174">
              <a:extLst>
                <a:ext uri="{FF2B5EF4-FFF2-40B4-BE49-F238E27FC236}">
                  <a16:creationId xmlns:a16="http://schemas.microsoft.com/office/drawing/2014/main" id="{53724823-CCA6-C22D-8DCB-5E7E6534F5A6}"/>
                </a:ext>
              </a:extLst>
            </p:cNvPr>
            <p:cNvSpPr txBox="1"/>
            <p:nvPr/>
          </p:nvSpPr>
          <p:spPr>
            <a:xfrm>
              <a:off x="2775410" y="3850998"/>
              <a:ext cx="1448839" cy="679341"/>
            </a:xfrm>
            <a:prstGeom prst="rect">
              <a:avLst/>
            </a:prstGeom>
            <a:noFill/>
          </p:spPr>
          <p:txBody>
            <a:bodyPr wrap="square" lIns="0" tIns="0" rIns="0" bIns="0" rtlCol="0">
              <a:noAutofit/>
            </a:bodyPr>
            <a:lstStyle/>
            <a:p>
              <a:pPr lvl="0">
                <a:lnSpc>
                  <a:spcPts val="900"/>
                </a:lnSpc>
                <a:spcAft>
                  <a:spcPts val="300"/>
                </a:spcAft>
                <a:buClr>
                  <a:schemeClr val="accent1"/>
                </a:buClr>
              </a:pPr>
              <a:endParaRPr lang="en-US" altLang="ko-KR" sz="1200" dirty="0">
                <a:ea typeface="Roboto Light" pitchFamily="2" charset="0"/>
                <a:cs typeface="Roboto Condensed Regular"/>
              </a:endParaRPr>
            </a:p>
            <a:p>
              <a:pPr lvl="0">
                <a:lnSpc>
                  <a:spcPts val="900"/>
                </a:lnSpc>
                <a:spcAft>
                  <a:spcPts val="300"/>
                </a:spcAft>
                <a:buClr>
                  <a:schemeClr val="accent1"/>
                </a:buClr>
              </a:pPr>
              <a:r>
                <a:rPr lang="en-US" altLang="ko-KR" sz="1200" dirty="0">
                  <a:solidFill>
                    <a:schemeClr val="accent1">
                      <a:lumMod val="50000"/>
                    </a:schemeClr>
                  </a:solidFill>
                  <a:ea typeface="Roboto Light" pitchFamily="2" charset="0"/>
                  <a:cs typeface="Roboto Condensed Regular"/>
                </a:rPr>
                <a:t>9 </a:t>
              </a:r>
              <a:r>
                <a:rPr lang="en-US" altLang="ko-KR" sz="1200" dirty="0" err="1">
                  <a:solidFill>
                    <a:schemeClr val="accent1">
                      <a:lumMod val="50000"/>
                    </a:schemeClr>
                  </a:solidFill>
                  <a:ea typeface="Roboto Light" pitchFamily="2" charset="0"/>
                  <a:cs typeface="Roboto Condensed Regular"/>
                </a:rPr>
                <a:t>mois</a:t>
              </a:r>
              <a:endParaRPr lang="en-US" altLang="ko-KR" sz="1200" dirty="0">
                <a:solidFill>
                  <a:schemeClr val="accent1">
                    <a:lumMod val="50000"/>
                  </a:schemeClr>
                </a:solidFill>
                <a:ea typeface="Roboto Light" pitchFamily="2" charset="0"/>
                <a:cs typeface="Roboto Condensed Regular"/>
              </a:endParaRPr>
            </a:p>
            <a:p>
              <a:pPr lvl="0">
                <a:lnSpc>
                  <a:spcPts val="900"/>
                </a:lnSpc>
                <a:spcAft>
                  <a:spcPts val="300"/>
                </a:spcAft>
                <a:buClr>
                  <a:schemeClr val="accent1"/>
                </a:buCl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 Pour les agents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ayant</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souscrit</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à la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prévoyance</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intervention de la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garantie</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maintien</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salaire</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à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l’initiative</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l’employeur</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8" name="양쪽 모서리가 둥근 사각형 214">
              <a:extLst>
                <a:ext uri="{FF2B5EF4-FFF2-40B4-BE49-F238E27FC236}">
                  <a16:creationId xmlns:a16="http://schemas.microsoft.com/office/drawing/2014/main" id="{93D42F5E-C297-5355-9237-20FB5B193A99}"/>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9" name="타원 166">
              <a:extLst>
                <a:ext uri="{FF2B5EF4-FFF2-40B4-BE49-F238E27FC236}">
                  <a16:creationId xmlns:a16="http://schemas.microsoft.com/office/drawing/2014/main" id="{7D22B61B-08F6-3BC2-9093-279419ED9270}"/>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accent6">
                      <a:lumMod val="85000"/>
                    </a:schemeClr>
                  </a:solidFill>
                  <a:latin typeface="Arial Rounded MT Bold" panose="020F0704030504030204" pitchFamily="34" charset="0"/>
                </a:rPr>
                <a:t>½ </a:t>
              </a:r>
              <a:r>
                <a:rPr lang="en-US" altLang="ko-KR" sz="1050" b="1" dirty="0">
                  <a:solidFill>
                    <a:schemeClr val="accent6">
                      <a:lumMod val="85000"/>
                    </a:schemeClr>
                  </a:solidFill>
                  <a:latin typeface="Arial Rounded MT Bold" panose="020F0704030504030204" pitchFamily="34" charset="0"/>
                </a:rPr>
                <a:t>traitement</a:t>
              </a:r>
            </a:p>
          </p:txBody>
        </p:sp>
      </p:grpSp>
      <p:grpSp>
        <p:nvGrpSpPr>
          <p:cNvPr id="10" name="그룹 4">
            <a:extLst>
              <a:ext uri="{FF2B5EF4-FFF2-40B4-BE49-F238E27FC236}">
                <a16:creationId xmlns:a16="http://schemas.microsoft.com/office/drawing/2014/main" id="{50AFCF88-774C-FA78-56D4-9757199945A5}"/>
              </a:ext>
            </a:extLst>
          </p:cNvPr>
          <p:cNvGrpSpPr/>
          <p:nvPr/>
        </p:nvGrpSpPr>
        <p:grpSpPr>
          <a:xfrm>
            <a:off x="5762165" y="2737380"/>
            <a:ext cx="2084925" cy="1978926"/>
            <a:chOff x="2700338" y="3018595"/>
            <a:chExt cx="1584325" cy="1535943"/>
          </a:xfrm>
        </p:grpSpPr>
        <p:sp>
          <p:nvSpPr>
            <p:cNvPr id="11" name="모서리가 둥근 직사각형 173">
              <a:extLst>
                <a:ext uri="{FF2B5EF4-FFF2-40B4-BE49-F238E27FC236}">
                  <a16:creationId xmlns:a16="http://schemas.microsoft.com/office/drawing/2014/main" id="{9F5DFBA4-F305-90B4-9D5A-30A778B3FC7F}"/>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 name="TextBox 174">
              <a:extLst>
                <a:ext uri="{FF2B5EF4-FFF2-40B4-BE49-F238E27FC236}">
                  <a16:creationId xmlns:a16="http://schemas.microsoft.com/office/drawing/2014/main" id="{EDB8B50A-7533-6F57-5D7E-CC18998D3482}"/>
                </a:ext>
              </a:extLst>
            </p:cNvPr>
            <p:cNvSpPr txBox="1"/>
            <p:nvPr/>
          </p:nvSpPr>
          <p:spPr>
            <a:xfrm>
              <a:off x="2775409" y="3850998"/>
              <a:ext cx="1509254" cy="679341"/>
            </a:xfrm>
            <a:prstGeom prst="rect">
              <a:avLst/>
            </a:prstGeom>
            <a:noFill/>
          </p:spPr>
          <p:txBody>
            <a:bodyPr wrap="square" lIns="0" tIns="0" rIns="0" bIns="0" rtlCol="0">
              <a:noAutofit/>
            </a:bodyPr>
            <a:lstStyle/>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Dans l’attente de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l’avis</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du conseil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médical</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placement en position de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disponibilité</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d’office à titre conservatoire avec maintien du ½ traitement</a:t>
              </a:r>
            </a:p>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Le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remboursement</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du ½ traitement versé à l’agent pendant cette période ne peut lui être réclamé</a:t>
              </a:r>
            </a:p>
          </p:txBody>
        </p:sp>
        <p:sp>
          <p:nvSpPr>
            <p:cNvPr id="13" name="양쪽 모서리가 둥근 사각형 214">
              <a:extLst>
                <a:ext uri="{FF2B5EF4-FFF2-40B4-BE49-F238E27FC236}">
                  <a16:creationId xmlns:a16="http://schemas.microsoft.com/office/drawing/2014/main" id="{17EE4A51-D717-F465-BDE9-4B325FC661AF}"/>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4" name="타원 166">
              <a:extLst>
                <a:ext uri="{FF2B5EF4-FFF2-40B4-BE49-F238E27FC236}">
                  <a16:creationId xmlns:a16="http://schemas.microsoft.com/office/drawing/2014/main" id="{C29C5560-28D2-8D8B-9715-EAA846214F0D}"/>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accent6">
                      <a:lumMod val="85000"/>
                    </a:schemeClr>
                  </a:solidFill>
                  <a:latin typeface="+mj-lt"/>
                </a:rPr>
                <a:t>Maintien ½ traitement</a:t>
              </a:r>
            </a:p>
          </p:txBody>
        </p:sp>
      </p:grpSp>
      <p:sp>
        <p:nvSpPr>
          <p:cNvPr id="18" name="ZoneTexte 17">
            <a:extLst>
              <a:ext uri="{FF2B5EF4-FFF2-40B4-BE49-F238E27FC236}">
                <a16:creationId xmlns:a16="http://schemas.microsoft.com/office/drawing/2014/main" id="{E91EA6AF-424D-8BA2-C265-5B02AF67D808}"/>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4064EDC8-AF89-50D3-EA54-AA1354D59626}"/>
              </a:ext>
            </a:extLst>
          </p:cNvPr>
          <p:cNvSpPr txBox="1"/>
          <p:nvPr/>
        </p:nvSpPr>
        <p:spPr>
          <a:xfrm>
            <a:off x="20598" y="4716307"/>
            <a:ext cx="1700251" cy="386197"/>
          </a:xfrm>
          <a:prstGeom prst="rect">
            <a:avLst/>
          </a:prstGeom>
          <a:solidFill>
            <a:schemeClr val="accent6">
              <a:lumMod val="85000"/>
            </a:schemeClr>
          </a:solidFill>
        </p:spPr>
        <p:txBody>
          <a:bodyPr wrap="square" rtlCol="0">
            <a:spAutoFit/>
          </a:bodyPr>
          <a:lstStyle/>
          <a:p>
            <a:endParaRPr lang="fr-FR" dirty="0"/>
          </a:p>
        </p:txBody>
      </p:sp>
      <p:sp>
        <p:nvSpPr>
          <p:cNvPr id="20" name="TextBox 245">
            <a:extLst>
              <a:ext uri="{FF2B5EF4-FFF2-40B4-BE49-F238E27FC236}">
                <a16:creationId xmlns:a16="http://schemas.microsoft.com/office/drawing/2014/main" id="{C1721C5E-21A6-430B-D24A-F201BDB065CF}"/>
              </a:ext>
            </a:extLst>
          </p:cNvPr>
          <p:cNvSpPr txBox="1"/>
          <p:nvPr/>
        </p:nvSpPr>
        <p:spPr>
          <a:xfrm>
            <a:off x="2135755" y="1197616"/>
            <a:ext cx="1419225" cy="988824"/>
          </a:xfrm>
          <a:prstGeom prst="rect">
            <a:avLst/>
          </a:prstGeom>
          <a:noFill/>
        </p:spPr>
        <p:txBody>
          <a:bodyPr wrap="square" lIns="0" tIns="0" rIns="0" bIns="0" rtlCol="0">
            <a:noAutofit/>
          </a:bodyPr>
          <a:lstStyle/>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Maintien de la NBI dans les mêmes proportions que le traitement</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Suppression de la NBI si l’agent est remplacé</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Maintien du SFT dans son intégralité</a:t>
            </a:r>
          </a:p>
        </p:txBody>
      </p:sp>
      <p:sp>
        <p:nvSpPr>
          <p:cNvPr id="23" name="ZoneTexte 22">
            <a:extLst>
              <a:ext uri="{FF2B5EF4-FFF2-40B4-BE49-F238E27FC236}">
                <a16:creationId xmlns:a16="http://schemas.microsoft.com/office/drawing/2014/main" id="{D736A8C1-A617-43EB-6398-1B7398062867}"/>
              </a:ext>
            </a:extLst>
          </p:cNvPr>
          <p:cNvSpPr txBox="1"/>
          <p:nvPr/>
        </p:nvSpPr>
        <p:spPr>
          <a:xfrm>
            <a:off x="7003964" y="4747983"/>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1660141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slide(fromRight)">
                                      <p:cBhvr>
                                        <p:cTn id="13" dur="500"/>
                                        <p:tgtEl>
                                          <p:spTgt spid="58"/>
                                        </p:tgtEl>
                                      </p:cBhvr>
                                    </p:animEffect>
                                  </p:childTnLst>
                                </p:cTn>
                              </p:par>
                              <p:par>
                                <p:cTn id="14" presetID="1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Left)">
                                      <p:cBhvr>
                                        <p:cTn id="16" dur="500"/>
                                        <p:tgtEl>
                                          <p:spTgt spid="59"/>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anim calcmode="lin" valueType="num">
                                      <p:cBhvr>
                                        <p:cTn id="21" dur="500" fill="hold"/>
                                        <p:tgtEl>
                                          <p:spTgt spid="60"/>
                                        </p:tgtEl>
                                        <p:attrNameLst>
                                          <p:attrName>ppt_x</p:attrName>
                                        </p:attrNameLst>
                                      </p:cBhvr>
                                      <p:tavLst>
                                        <p:tav tm="0">
                                          <p:val>
                                            <p:strVal val="#ppt_x"/>
                                          </p:val>
                                        </p:tav>
                                        <p:tav tm="100000">
                                          <p:val>
                                            <p:strVal val="#ppt_x"/>
                                          </p:val>
                                        </p:tav>
                                      </p:tavLst>
                                    </p:anim>
                                    <p:anim calcmode="lin" valueType="num">
                                      <p:cBhvr>
                                        <p:cTn id="2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scene3d>
            <a:camera prst="orthographicFront"/>
            <a:lightRig rig="threePt" dir="t"/>
          </a:scene3d>
          <a:sp3d>
            <a:bevelT/>
          </a:sp3d>
        </p:spPr>
        <p:txBody>
          <a:bodyPr/>
          <a:lstStyle/>
          <a:p>
            <a:r>
              <a:rPr lang="en-US" sz="1800" dirty="0">
                <a:gradFill>
                  <a:gsLst>
                    <a:gs pos="0">
                      <a:schemeClr val="accent1"/>
                    </a:gs>
                    <a:gs pos="100000">
                      <a:schemeClr val="accent1"/>
                    </a:gs>
                  </a:gsLst>
                  <a:lin ang="0" scaled="1"/>
                </a:gradFill>
                <a:latin typeface="Arial Rounded MT Bold" panose="020F0704030504030204" pitchFamily="34" charset="0"/>
              </a:rPr>
              <a:t>L’année médicale</a:t>
            </a:r>
          </a:p>
        </p:txBody>
      </p:sp>
      <p:grpSp>
        <p:nvGrpSpPr>
          <p:cNvPr id="24" name="그룹 23"/>
          <p:cNvGrpSpPr/>
          <p:nvPr/>
        </p:nvGrpSpPr>
        <p:grpSpPr>
          <a:xfrm>
            <a:off x="196174" y="1488906"/>
            <a:ext cx="4058920" cy="2947772"/>
            <a:chOff x="3228975" y="1092200"/>
            <a:chExt cx="1847237" cy="1347466"/>
          </a:xfrm>
        </p:grpSpPr>
        <p:sp>
          <p:nvSpPr>
            <p:cNvPr id="60" name="한쪽 모서리가 둥근 사각형 59"/>
            <p:cNvSpPr>
              <a:spLocks/>
            </p:cNvSpPr>
            <p:nvPr/>
          </p:nvSpPr>
          <p:spPr>
            <a:xfrm flipH="1">
              <a:off x="3228975" y="1092200"/>
              <a:ext cx="1831172" cy="1347466"/>
            </a:xfrm>
            <a:prstGeom prst="round1Rect">
              <a:avLst/>
            </a:prstGeom>
            <a:solidFill>
              <a:schemeClr val="accent3">
                <a:lumMod val="65000"/>
              </a:schemeClr>
            </a:solidFill>
            <a:ln w="6350" cap="rnd" cmpd="sng" algn="ctr">
              <a:solidFill>
                <a:schemeClr val="accent4">
                  <a:lumMod val="50000"/>
                  <a:lumOff val="50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nvGrpSpPr>
            <p:cNvPr id="55" name="그룹 54"/>
            <p:cNvGrpSpPr/>
            <p:nvPr/>
          </p:nvGrpSpPr>
          <p:grpSpPr>
            <a:xfrm>
              <a:off x="3329332" y="1211337"/>
              <a:ext cx="1746880" cy="1178790"/>
              <a:chOff x="3310282" y="1230387"/>
              <a:chExt cx="1746880" cy="1178790"/>
            </a:xfrm>
          </p:grpSpPr>
          <p:sp>
            <p:nvSpPr>
              <p:cNvPr id="56" name="TextBox 55"/>
              <p:cNvSpPr txBox="1"/>
              <p:nvPr/>
            </p:nvSpPr>
            <p:spPr>
              <a:xfrm>
                <a:off x="3796687" y="1230387"/>
                <a:ext cx="1260475" cy="231775"/>
              </a:xfrm>
              <a:prstGeom prst="rect">
                <a:avLst/>
              </a:prstGeom>
              <a:noFill/>
              <a:scene3d>
                <a:camera prst="orthographicFront"/>
                <a:lightRig rig="threePt" dir="t"/>
              </a:scene3d>
              <a:sp3d>
                <a:bevelT/>
              </a:sp3d>
            </p:spPr>
            <p:txBody>
              <a:bodyPr wrap="square" lIns="0" tIns="0" rIns="0" bIns="0" rtlCol="0">
                <a:noAutofit/>
              </a:bodyPr>
              <a:lstStyle/>
              <a:p>
                <a:pPr lvl="0" algn="just">
                  <a:spcAft>
                    <a:spcPts val="300"/>
                  </a:spcAft>
                </a:pPr>
                <a:r>
                  <a:rPr lang="nb-NO" sz="1200" b="1" dirty="0">
                    <a:solidFill>
                      <a:schemeClr val="accent1">
                        <a:lumMod val="50000"/>
                      </a:schemeClr>
                    </a:solidFill>
                    <a:latin typeface="+mj-lt"/>
                  </a:rPr>
                  <a:t>Droits à rémunération</a:t>
                </a:r>
                <a:endParaRPr lang="en-US" sz="1200" b="1" dirty="0">
                  <a:solidFill>
                    <a:schemeClr val="accent1">
                      <a:lumMod val="50000"/>
                    </a:schemeClr>
                  </a:solidFill>
                  <a:latin typeface="+mj-lt"/>
                </a:endParaRPr>
              </a:p>
            </p:txBody>
          </p:sp>
          <p:sp>
            <p:nvSpPr>
              <p:cNvPr id="57" name="TextBox 56"/>
              <p:cNvSpPr txBox="1"/>
              <p:nvPr/>
            </p:nvSpPr>
            <p:spPr>
              <a:xfrm>
                <a:off x="3310282" y="1388237"/>
                <a:ext cx="1691698" cy="1020940"/>
              </a:xfrm>
              <a:prstGeom prst="rect">
                <a:avLst/>
              </a:prstGeom>
              <a:noFill/>
              <a:scene3d>
                <a:camera prst="orthographicFront"/>
                <a:lightRig rig="threePt" dir="t"/>
              </a:scene3d>
              <a:sp3d>
                <a:bevelT/>
              </a:sp3d>
            </p:spPr>
            <p:txBody>
              <a:bodyPr wrap="square" lIns="0" tIns="0" rIns="0" bIns="0" rtlCol="0" anchor="t">
                <a:noAutofit/>
              </a:bodyPr>
              <a:lstStyle/>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Pour apprécier les droits à rémunération à 90% ou ½ traitement,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lorsque l’agent bénéficie de congés successifs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fractionnés, c'est-à-dire entrecoupés de périodes de reprise,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il convient d’apprécier ses droits sur l’année médicale, qui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constitue la période de référence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L’année médicale n’est pas à confondre avec l’année civile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L’année médicale représente l’année calendaire précédant,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de date à date, le jour auquel on se situe</a:t>
                </a:r>
              </a:p>
              <a:p>
                <a:pPr lvl="0" algn="just">
                  <a:buClr>
                    <a:schemeClr val="bg2"/>
                  </a:buClr>
                </a:pPr>
                <a:endParaRPr lang="fr-FR" altLang="ko-K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endParaRP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Par exemple pour un arrêt du 15 mai 2024 au 15 juin 2024,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la période de référence pour apprécier les droits à rémunération </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sur l’année médicale se situe entre le 16/05/2023 et le 15/06/2024</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 inclus</a:t>
                </a:r>
              </a:p>
              <a:p>
                <a:pPr lvl="0" algn="just">
                  <a:buClr>
                    <a:schemeClr val="bg2"/>
                  </a:buClr>
                </a:pPr>
                <a:endPar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endParaRP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Elle est mobile : les droits sont étudiés pour chaque jour du congé</a:t>
                </a:r>
              </a:p>
              <a:p>
                <a:pPr lvl="0" algn="just">
                  <a:buClr>
                    <a:schemeClr val="bg2"/>
                  </a:buClr>
                </a:pPr>
                <a:r>
                  <a:rPr lang="fr-F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On l’appelle l’année glissante </a:t>
                </a:r>
                <a:endParaRPr lang="pt-BR" altLang="ko-KR" sz="9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endParaRPr>
              </a:p>
            </p:txBody>
          </p:sp>
        </p:grpSp>
      </p:grpSp>
      <p:grpSp>
        <p:nvGrpSpPr>
          <p:cNvPr id="25" name="그룹 24"/>
          <p:cNvGrpSpPr/>
          <p:nvPr/>
        </p:nvGrpSpPr>
        <p:grpSpPr>
          <a:xfrm>
            <a:off x="5068538" y="2094854"/>
            <a:ext cx="3227657" cy="1621156"/>
            <a:chOff x="5658135" y="1092200"/>
            <a:chExt cx="1831172" cy="1347466"/>
          </a:xfrm>
        </p:grpSpPr>
        <p:sp>
          <p:nvSpPr>
            <p:cNvPr id="52" name="한쪽 모서리가 둥근 사각형 51"/>
            <p:cNvSpPr>
              <a:spLocks/>
            </p:cNvSpPr>
            <p:nvPr/>
          </p:nvSpPr>
          <p:spPr>
            <a:xfrm>
              <a:off x="5658135" y="1092200"/>
              <a:ext cx="1831172" cy="1347466"/>
            </a:xfrm>
            <a:prstGeom prst="round1Rect">
              <a:avLst/>
            </a:pr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highlight>
                  <a:srgbClr val="FF5050"/>
                </a:highlight>
                <a:latin typeface="Bebas Neue" pitchFamily="34" charset="0"/>
                <a:ea typeface="+mj-ea"/>
              </a:endParaRPr>
            </a:p>
          </p:txBody>
        </p:sp>
        <p:grpSp>
          <p:nvGrpSpPr>
            <p:cNvPr id="47" name="그룹 46"/>
            <p:cNvGrpSpPr/>
            <p:nvPr/>
          </p:nvGrpSpPr>
          <p:grpSpPr>
            <a:xfrm>
              <a:off x="5736712" y="1230383"/>
              <a:ext cx="1709233" cy="1148232"/>
              <a:chOff x="3571362" y="1249433"/>
              <a:chExt cx="1709233" cy="1148232"/>
            </a:xfrm>
          </p:grpSpPr>
          <p:sp>
            <p:nvSpPr>
              <p:cNvPr id="48" name="TextBox 47"/>
              <p:cNvSpPr txBox="1"/>
              <p:nvPr/>
            </p:nvSpPr>
            <p:spPr>
              <a:xfrm>
                <a:off x="3974691" y="1249433"/>
                <a:ext cx="867359" cy="231775"/>
              </a:xfrm>
              <a:prstGeom prst="rect">
                <a:avLst/>
              </a:prstGeom>
              <a:noFill/>
              <a:scene3d>
                <a:camera prst="orthographicFront"/>
                <a:lightRig rig="threePt" dir="t"/>
              </a:scene3d>
              <a:sp3d>
                <a:bevelT/>
              </a:sp3d>
            </p:spPr>
            <p:txBody>
              <a:bodyPr wrap="square" lIns="0" tIns="0" rIns="0" bIns="0" rtlCol="0">
                <a:noAutofit/>
              </a:bodyPr>
              <a:lstStyle/>
              <a:p>
                <a:pPr algn="just">
                  <a:spcAft>
                    <a:spcPts val="300"/>
                  </a:spcAft>
                </a:pPr>
                <a:r>
                  <a:rPr lang="nb-NO" altLang="ko-KR" sz="1200" b="1" dirty="0">
                    <a:solidFill>
                      <a:schemeClr val="accent6">
                        <a:lumMod val="85000"/>
                      </a:schemeClr>
                    </a:solidFill>
                    <a:latin typeface="+mj-lt"/>
                  </a:rPr>
                  <a:t>Règle de rémunération</a:t>
                </a:r>
                <a:endParaRPr lang="en-US" altLang="ko-KR" sz="1200" b="1" dirty="0">
                  <a:solidFill>
                    <a:schemeClr val="accent6">
                      <a:lumMod val="85000"/>
                    </a:schemeClr>
                  </a:solidFill>
                  <a:latin typeface="+mj-lt"/>
                </a:endParaRPr>
              </a:p>
            </p:txBody>
          </p:sp>
          <p:sp>
            <p:nvSpPr>
              <p:cNvPr id="49" name="TextBox 48"/>
              <p:cNvSpPr txBox="1"/>
              <p:nvPr/>
            </p:nvSpPr>
            <p:spPr>
              <a:xfrm>
                <a:off x="3571362" y="1478165"/>
                <a:ext cx="1709233" cy="919500"/>
              </a:xfrm>
              <a:prstGeom prst="rect">
                <a:avLst/>
              </a:prstGeom>
              <a:noFill/>
              <a:scene3d>
                <a:camera prst="orthographicFront"/>
                <a:lightRig rig="threePt" dir="t"/>
              </a:scene3d>
              <a:sp3d>
                <a:bevelT/>
              </a:sp3d>
            </p:spPr>
            <p:txBody>
              <a:bodyPr wrap="square" lIns="0" tIns="0" rIns="0" bIns="0" rtlCol="0" anchor="t">
                <a:noAutofit/>
              </a:bodyPr>
              <a:lstStyle/>
              <a:p>
                <a:pPr lvl="0" algn="just">
                  <a:buClr>
                    <a:schemeClr val="bg2"/>
                  </a:buClr>
                </a:pPr>
                <a:r>
                  <a:rPr lang="fr-FR" sz="900" dirty="0">
                    <a:solidFill>
                      <a:schemeClr val="accent6">
                        <a:lumMod val="85000"/>
                      </a:schemeClr>
                    </a:solidFill>
                    <a:latin typeface="Arial Rounded MT Bold" panose="020F0704030504030204" pitchFamily="34" charset="0"/>
                    <a:ea typeface="Roboto Light" pitchFamily="2" charset="0"/>
                    <a:cs typeface="Arial" panose="020B0604020202020204" pitchFamily="34" charset="0"/>
                  </a:rPr>
                  <a:t>Les agents perçoivent 360 trentièmes pour une année entière</a:t>
                </a:r>
              </a:p>
              <a:p>
                <a:pPr lvl="0" algn="just">
                  <a:buClr>
                    <a:schemeClr val="bg2"/>
                  </a:buClr>
                </a:pPr>
                <a:endParaRPr lang="fr-FR" sz="900" dirty="0">
                  <a:solidFill>
                    <a:schemeClr val="accent6">
                      <a:lumMod val="85000"/>
                    </a:schemeClr>
                  </a:solidFill>
                  <a:latin typeface="Arial Rounded MT Bold" panose="020F0704030504030204" pitchFamily="34" charset="0"/>
                  <a:ea typeface="Roboto Light" pitchFamily="2" charset="0"/>
                  <a:cs typeface="Arial" panose="020B0604020202020204" pitchFamily="34" charset="0"/>
                </a:endParaRPr>
              </a:p>
              <a:p>
                <a:pPr lvl="0" algn="just">
                  <a:buClr>
                    <a:schemeClr val="bg2"/>
                  </a:buClr>
                </a:pPr>
                <a:r>
                  <a:rPr lang="fr-FR" sz="900" dirty="0">
                    <a:solidFill>
                      <a:schemeClr val="accent6">
                        <a:lumMod val="85000"/>
                      </a:schemeClr>
                    </a:solidFill>
                    <a:latin typeface="Arial Rounded MT Bold" panose="020F0704030504030204" pitchFamily="34" charset="0"/>
                    <a:ea typeface="Roboto Light" pitchFamily="2" charset="0"/>
                    <a:cs typeface="Arial" panose="020B0604020202020204" pitchFamily="34" charset="0"/>
                  </a:rPr>
                  <a:t>Ils ont donc droit à 90 jours de congé de maladie </a:t>
                </a:r>
              </a:p>
              <a:p>
                <a:pPr lvl="0" algn="just">
                  <a:buClr>
                    <a:schemeClr val="bg2"/>
                  </a:buClr>
                </a:pPr>
                <a:r>
                  <a:rPr lang="fr-FR" sz="900" dirty="0">
                    <a:solidFill>
                      <a:schemeClr val="accent6">
                        <a:lumMod val="85000"/>
                      </a:schemeClr>
                    </a:solidFill>
                    <a:latin typeface="Arial Rounded MT Bold" panose="020F0704030504030204" pitchFamily="34" charset="0"/>
                    <a:ea typeface="Roboto Light" pitchFamily="2" charset="0"/>
                    <a:cs typeface="Arial" panose="020B0604020202020204" pitchFamily="34" charset="0"/>
                  </a:rPr>
                  <a:t>ordinaire à 90% du traitement et à 270 jours à </a:t>
                </a:r>
              </a:p>
              <a:p>
                <a:pPr lvl="0" algn="just">
                  <a:buClr>
                    <a:schemeClr val="bg2"/>
                  </a:buClr>
                </a:pPr>
                <a:r>
                  <a:rPr lang="fr-FR" sz="900" dirty="0">
                    <a:solidFill>
                      <a:schemeClr val="accent6">
                        <a:lumMod val="85000"/>
                      </a:schemeClr>
                    </a:solidFill>
                    <a:latin typeface="Arial Rounded MT Bold" panose="020F0704030504030204" pitchFamily="34" charset="0"/>
                    <a:ea typeface="Roboto Light" pitchFamily="2" charset="0"/>
                    <a:cs typeface="Arial" panose="020B0604020202020204" pitchFamily="34" charset="0"/>
                  </a:rPr>
                  <a:t>demi-traitement au cours de la période de référence</a:t>
                </a:r>
                <a:r>
                  <a:rPr lang="pt-BR" altLang="ko-KR" sz="900" dirty="0">
                    <a:solidFill>
                      <a:schemeClr val="accent6">
                        <a:lumMod val="85000"/>
                      </a:schemeClr>
                    </a:solidFill>
                    <a:latin typeface="Arial Rounded MT Bold" panose="020F0704030504030204" pitchFamily="34" charset="0"/>
                    <a:ea typeface="Roboto Light" pitchFamily="2" charset="0"/>
                    <a:cs typeface="Arial" panose="020B0604020202020204" pitchFamily="34" charset="0"/>
                  </a:rPr>
                  <a:t> </a:t>
                </a:r>
              </a:p>
            </p:txBody>
          </p:sp>
        </p:grpSp>
      </p:grpSp>
      <p:sp>
        <p:nvSpPr>
          <p:cNvPr id="2" name="ZoneTexte 1">
            <a:extLst>
              <a:ext uri="{FF2B5EF4-FFF2-40B4-BE49-F238E27FC236}">
                <a16:creationId xmlns:a16="http://schemas.microsoft.com/office/drawing/2014/main" id="{F266D51E-738C-49FC-3886-407F55387507}"/>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C7830165-76A4-613C-D5F8-7A36764D6682}"/>
              </a:ext>
            </a:extLst>
          </p:cNvPr>
          <p:cNvSpPr txBox="1"/>
          <p:nvPr/>
        </p:nvSpPr>
        <p:spPr>
          <a:xfrm>
            <a:off x="7014751" y="4739563"/>
            <a:ext cx="1424894" cy="386197"/>
          </a:xfrm>
          <a:prstGeom prst="rect">
            <a:avLst/>
          </a:prstGeom>
          <a:solidFill>
            <a:schemeClr val="accent6">
              <a:lumMod val="85000"/>
            </a:schemeClr>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0044E85A-AA12-1F33-4440-49B758B51948}"/>
              </a:ext>
            </a:extLst>
          </p:cNvPr>
          <p:cNvSpPr txBox="1"/>
          <p:nvPr/>
        </p:nvSpPr>
        <p:spPr>
          <a:xfrm>
            <a:off x="511856" y="4718050"/>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12769986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grpSp>
        <p:nvGrpSpPr>
          <p:cNvPr id="3" name="그룹 71">
            <a:extLst>
              <a:ext uri="{FF2B5EF4-FFF2-40B4-BE49-F238E27FC236}">
                <a16:creationId xmlns:a16="http://schemas.microsoft.com/office/drawing/2014/main" id="{0CBE4F0F-1CA7-C793-671B-726DC0B1B491}"/>
              </a:ext>
            </a:extLst>
          </p:cNvPr>
          <p:cNvGrpSpPr/>
          <p:nvPr/>
        </p:nvGrpSpPr>
        <p:grpSpPr>
          <a:xfrm rot="3846346">
            <a:off x="636874" y="330073"/>
            <a:ext cx="1486000" cy="1739319"/>
            <a:chOff x="2941638" y="1890713"/>
            <a:chExt cx="1362075" cy="1120775"/>
          </a:xfrm>
        </p:grpSpPr>
        <p:grpSp>
          <p:nvGrpSpPr>
            <p:cNvPr id="6" name="그룹 11">
              <a:extLst>
                <a:ext uri="{FF2B5EF4-FFF2-40B4-BE49-F238E27FC236}">
                  <a16:creationId xmlns:a16="http://schemas.microsoft.com/office/drawing/2014/main" id="{9EC90506-C63C-89FA-736B-E6B7F1DCCAD2}"/>
                </a:ext>
              </a:extLst>
            </p:cNvPr>
            <p:cNvGrpSpPr/>
            <p:nvPr/>
          </p:nvGrpSpPr>
          <p:grpSpPr>
            <a:xfrm>
              <a:off x="2941638" y="1890713"/>
              <a:ext cx="1362075" cy="1120775"/>
              <a:chOff x="3890963" y="2011363"/>
              <a:chExt cx="1362075" cy="1120775"/>
            </a:xfrm>
          </p:grpSpPr>
          <p:sp>
            <p:nvSpPr>
              <p:cNvPr id="14" name="Freeform 5">
                <a:extLst>
                  <a:ext uri="{FF2B5EF4-FFF2-40B4-BE49-F238E27FC236}">
                    <a16:creationId xmlns:a16="http://schemas.microsoft.com/office/drawing/2014/main" id="{CEC386D1-EA2D-9EC1-C615-76C09A0EE83C}"/>
                  </a:ext>
                </a:extLst>
              </p:cNvPr>
              <p:cNvSpPr>
                <a:spLocks/>
              </p:cNvSpPr>
              <p:nvPr/>
            </p:nvSpPr>
            <p:spPr bwMode="auto">
              <a:xfrm>
                <a:off x="3890963" y="2020950"/>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500"/>
                  </a:lnSpc>
                </a:pPr>
                <a:endParaRPr lang="ko-KR" altLang="en-US" sz="6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5" name="Rectangle 14">
                <a:extLst>
                  <a:ext uri="{FF2B5EF4-FFF2-40B4-BE49-F238E27FC236}">
                    <a16:creationId xmlns:a16="http://schemas.microsoft.com/office/drawing/2014/main" id="{92BA5C2C-8BD0-2EDE-597C-71A737E67903}"/>
                  </a:ext>
                </a:extLst>
              </p:cNvPr>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Freeform 7">
                <a:extLst>
                  <a:ext uri="{FF2B5EF4-FFF2-40B4-BE49-F238E27FC236}">
                    <a16:creationId xmlns:a16="http://schemas.microsoft.com/office/drawing/2014/main" id="{C7F132A7-C169-8D7C-DE7F-6A488E33A00A}"/>
                  </a:ext>
                </a:extLst>
              </p:cNvPr>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7" name="Freeform 8">
                <a:extLst>
                  <a:ext uri="{FF2B5EF4-FFF2-40B4-BE49-F238E27FC236}">
                    <a16:creationId xmlns:a16="http://schemas.microsoft.com/office/drawing/2014/main" id="{EAFD8137-7592-19F3-AB51-72DDF92C7373}"/>
                  </a:ext>
                </a:extLst>
              </p:cNvPr>
              <p:cNvSpPr>
                <a:spLocks/>
              </p:cNvSpPr>
              <p:nvPr/>
            </p:nvSpPr>
            <p:spPr bwMode="auto">
              <a:xfrm>
                <a:off x="4859338" y="3011488"/>
                <a:ext cx="71437"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8" name="Freeform 9">
                <a:extLst>
                  <a:ext uri="{FF2B5EF4-FFF2-40B4-BE49-F238E27FC236}">
                    <a16:creationId xmlns:a16="http://schemas.microsoft.com/office/drawing/2014/main" id="{DC25E204-CCC7-2F0D-618E-40931B6858EF}"/>
                  </a:ext>
                </a:extLst>
              </p:cNvPr>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3" name="TextBox 63">
              <a:extLst>
                <a:ext uri="{FF2B5EF4-FFF2-40B4-BE49-F238E27FC236}">
                  <a16:creationId xmlns:a16="http://schemas.microsoft.com/office/drawing/2014/main" id="{D4216D2C-8727-A88C-3C6A-B67B73C1A914}"/>
                </a:ext>
              </a:extLst>
            </p:cNvPr>
            <p:cNvSpPr txBox="1">
              <a:spLocks/>
            </p:cNvSpPr>
            <p:nvPr/>
          </p:nvSpPr>
          <p:spPr>
            <a:xfrm rot="17753654">
              <a:off x="3365980" y="2202752"/>
              <a:ext cx="728212" cy="540152"/>
            </a:xfrm>
            <a:prstGeom prst="rect">
              <a:avLst/>
            </a:prstGeom>
            <a:noFill/>
          </p:spPr>
          <p:txBody>
            <a:bodyPr wrap="square" lIns="0" tIns="0" rIns="0" bIns="0" rtlCol="0">
              <a:noAutofit/>
            </a:bodyPr>
            <a:lstStyle/>
            <a:p>
              <a:pPr lvl="0" algn="ctr"/>
              <a:r>
                <a:rPr lang="en-US" altLang="ko-KR" sz="1400" b="1" dirty="0">
                  <a:solidFill>
                    <a:schemeClr val="accent6">
                      <a:lumMod val="85000"/>
                    </a:schemeClr>
                  </a:solidFill>
                  <a:latin typeface="Roboto Condensed Regular"/>
                </a:rPr>
                <a:t>La reprise des fonctions</a:t>
              </a:r>
              <a:endParaRPr lang="ko-KR" altLang="en-US" sz="1400" b="1" dirty="0">
                <a:solidFill>
                  <a:schemeClr val="accent6">
                    <a:lumMod val="85000"/>
                  </a:schemeClr>
                </a:solidFill>
                <a:latin typeface="Roboto Condensed Regular"/>
              </a:endParaRPr>
            </a:p>
          </p:txBody>
        </p:sp>
      </p:grpSp>
      <p:sp>
        <p:nvSpPr>
          <p:cNvPr id="20" name="ZoneTexte 19">
            <a:extLst>
              <a:ext uri="{FF2B5EF4-FFF2-40B4-BE49-F238E27FC236}">
                <a16:creationId xmlns:a16="http://schemas.microsoft.com/office/drawing/2014/main" id="{8F30AB48-8A28-43B4-CCD6-C250FCDEC10F}"/>
              </a:ext>
            </a:extLst>
          </p:cNvPr>
          <p:cNvSpPr txBox="1"/>
          <p:nvPr/>
        </p:nvSpPr>
        <p:spPr>
          <a:xfrm>
            <a:off x="7639050" y="15803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73050" y="2095527"/>
            <a:ext cx="8769350" cy="2142384"/>
          </a:xfrm>
          <a:prstGeom prst="rect">
            <a:avLst/>
          </a:prstGeom>
          <a:noFill/>
        </p:spPr>
        <p:txBody>
          <a:bodyPr wrap="square" lIns="0" tIns="0" rIns="0" bIns="0" rtlCol="0">
            <a:noAutofit/>
          </a:bodyPr>
          <a:lstStyle/>
          <a:p>
            <a:pPr algn="ctr"/>
            <a:r>
              <a:rPr lang="fr-FR" sz="1000" b="1" dirty="0">
                <a:solidFill>
                  <a:schemeClr val="accent1">
                    <a:lumMod val="50000"/>
                  </a:schemeClr>
                </a:solidFill>
                <a:latin typeface="Arial Rounded MT Bold" panose="020F0704030504030204" pitchFamily="34" charset="0"/>
                <a:cs typeface="Arial" panose="020B0604020202020204" pitchFamily="34" charset="0"/>
              </a:rPr>
              <a:t>REPRISE DES FONCTIONS AU COURS D’UN CONGÉ DE MALADIE ORDINAIRE DE MOINS DE 12 MOIS CONSÉCUTIFS</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Les dispositions statutaires ne prévoient pas de saisine du CMFR pour apprécier l’aptitude physique de l’agent à la reprise de ses fonctions</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À tout moment de l’arrêt et au minimum 1 fois au-delà de 6 mois consécutifs d’arrêt, une visite de contrôle auprès d’un médecin agréé doit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être organisée par l’autorité territoriale</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Le CMFR peut être saisi soit par l’employeur soit par l’agent, en cas de contestation des conclusions du médecin agréé</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Si l’agent souhaite reprendre ses fonctions avant le terme de son arrêt en cours, il devra fournir à son employeur un certificat d’absence de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contre-indication à la reprise, délivré par le médecin ayant attribué l’arrêt de travail</a:t>
            </a:r>
          </a:p>
          <a:p>
            <a:pPr algn="just"/>
            <a:endParaRPr lang="fr-F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7842508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p:cTn id="2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 calcmode="lin" valueType="num">
                                      <p:cBhvr>
                                        <p:cTn id="29"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19">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19">
                                            <p:txEl>
                                              <p:pRg st="4" end="4"/>
                                            </p:txEl>
                                          </p:spTgt>
                                        </p:tgtEl>
                                        <p:attrNameLst>
                                          <p:attrName>style.visibility</p:attrName>
                                        </p:attrNameLst>
                                      </p:cBhvr>
                                      <p:to>
                                        <p:strVal val="visible"/>
                                      </p:to>
                                    </p:set>
                                    <p:anim calcmode="lin" valueType="num">
                                      <p:cBhvr>
                                        <p:cTn id="34"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19">
                                            <p:txEl>
                                              <p:pRg st="4" end="4"/>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 calcmode="lin" valueType="num">
                                      <p:cBhvr>
                                        <p:cTn id="39" dur="5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9">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19">
                                            <p:txEl>
                                              <p:pRg st="5" end="5"/>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19">
                                            <p:txEl>
                                              <p:pRg st="7" end="7"/>
                                            </p:txEl>
                                          </p:spTgt>
                                        </p:tgtEl>
                                        <p:attrNameLst>
                                          <p:attrName>style.visibility</p:attrName>
                                        </p:attrNameLst>
                                      </p:cBhvr>
                                      <p:to>
                                        <p:strVal val="visible"/>
                                      </p:to>
                                    </p:set>
                                    <p:anim calcmode="lin" valueType="num">
                                      <p:cBhvr>
                                        <p:cTn id="44" dur="5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19">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19">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19">
                                            <p:txEl>
                                              <p:pRg st="9" end="9"/>
                                            </p:txEl>
                                          </p:spTgt>
                                        </p:tgtEl>
                                        <p:attrNameLst>
                                          <p:attrName>style.visibility</p:attrName>
                                        </p:attrNameLst>
                                      </p:cBhvr>
                                      <p:to>
                                        <p:strVal val="visible"/>
                                      </p:to>
                                    </p:set>
                                    <p:anim calcmode="lin" valueType="num">
                                      <p:cBhvr>
                                        <p:cTn id="49" dur="500" fill="hold"/>
                                        <p:tgtEl>
                                          <p:spTgt spid="19">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19">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19">
                                            <p:txEl>
                                              <p:pRg st="9" end="9"/>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19">
                                            <p:txEl>
                                              <p:pRg st="10" end="10"/>
                                            </p:txEl>
                                          </p:spTgt>
                                        </p:tgtEl>
                                        <p:attrNameLst>
                                          <p:attrName>style.visibility</p:attrName>
                                        </p:attrNameLst>
                                      </p:cBhvr>
                                      <p:to>
                                        <p:strVal val="visible"/>
                                      </p:to>
                                    </p:set>
                                    <p:anim calcmode="lin" valueType="num">
                                      <p:cBhvr>
                                        <p:cTn id="54" dur="500" fill="hold"/>
                                        <p:tgtEl>
                                          <p:spTgt spid="19">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19">
                                            <p:txEl>
                                              <p:pRg st="10" end="10"/>
                                            </p:txEl>
                                          </p:spTgt>
                                        </p:tgtEl>
                                        <p:attrNameLst>
                                          <p:attrName>ppt_h</p:attrName>
                                        </p:attrNameLst>
                                      </p:cBhvr>
                                      <p:tavLst>
                                        <p:tav tm="0">
                                          <p:val>
                                            <p:fltVal val="0"/>
                                          </p:val>
                                        </p:tav>
                                        <p:tav tm="100000">
                                          <p:val>
                                            <p:strVal val="#ppt_h"/>
                                          </p:val>
                                        </p:tav>
                                      </p:tavLst>
                                    </p:anim>
                                    <p:animEffect transition="in" filter="fade">
                                      <p:cBhvr>
                                        <p:cTn id="56" dur="500"/>
                                        <p:tgtEl>
                                          <p:spTgt spid="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gradFill>
                  <a:gsLst>
                    <a:gs pos="0">
                      <a:schemeClr val="accent1"/>
                    </a:gs>
                    <a:gs pos="100000">
                      <a:schemeClr val="accent1"/>
                    </a:gs>
                  </a:gsLst>
                  <a:lin ang="0" scaled="1"/>
                </a:gradFill>
              </a:rPr>
              <a:t>PROTECTION SOCIALE</a:t>
            </a:r>
          </a:p>
        </p:txBody>
      </p:sp>
      <p:sp>
        <p:nvSpPr>
          <p:cNvPr id="116" name="타원 115"/>
          <p:cNvSpPr/>
          <p:nvPr/>
        </p:nvSpPr>
        <p:spPr>
          <a:xfrm>
            <a:off x="3812614" y="3297434"/>
            <a:ext cx="1053679" cy="208919"/>
          </a:xfrm>
          <a:prstGeom prst="ellipse">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19" name="타원 118"/>
          <p:cNvSpPr/>
          <p:nvPr/>
        </p:nvSpPr>
        <p:spPr>
          <a:xfrm>
            <a:off x="6181119" y="3297434"/>
            <a:ext cx="1053679" cy="208919"/>
          </a:xfrm>
          <a:prstGeom prst="ellipse">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17" name="타원 116"/>
          <p:cNvSpPr/>
          <p:nvPr/>
        </p:nvSpPr>
        <p:spPr>
          <a:xfrm>
            <a:off x="4996867" y="3506353"/>
            <a:ext cx="1053679" cy="208919"/>
          </a:xfrm>
          <a:prstGeom prst="ellipse">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2" name="그룹 1"/>
          <p:cNvGrpSpPr/>
          <p:nvPr/>
        </p:nvGrpSpPr>
        <p:grpSpPr>
          <a:xfrm>
            <a:off x="1285660" y="1989137"/>
            <a:ext cx="7067693" cy="2645474"/>
            <a:chOff x="2995614" y="1608136"/>
            <a:chExt cx="4451352" cy="1819678"/>
          </a:xfrm>
        </p:grpSpPr>
        <p:sp>
          <p:nvSpPr>
            <p:cNvPr id="4" name="Freeform 48"/>
            <p:cNvSpPr>
              <a:spLocks noEditPoints="1"/>
            </p:cNvSpPr>
            <p:nvPr/>
          </p:nvSpPr>
          <p:spPr bwMode="auto">
            <a:xfrm>
              <a:off x="3049589" y="2029228"/>
              <a:ext cx="4397377" cy="1398586"/>
            </a:xfrm>
            <a:custGeom>
              <a:avLst/>
              <a:gdLst>
                <a:gd name="T0" fmla="*/ 2240 w 2241"/>
                <a:gd name="T1" fmla="*/ 356 h 713"/>
                <a:gd name="T2" fmla="*/ 2102 w 2241"/>
                <a:gd name="T3" fmla="*/ 171 h 713"/>
                <a:gd name="T4" fmla="*/ 2102 w 2241"/>
                <a:gd name="T5" fmla="*/ 171 h 713"/>
                <a:gd name="T6" fmla="*/ 2102 w 2241"/>
                <a:gd name="T7" fmla="*/ 171 h 713"/>
                <a:gd name="T8" fmla="*/ 2009 w 2241"/>
                <a:gd name="T9" fmla="*/ 128 h 713"/>
                <a:gd name="T10" fmla="*/ 1892 w 2241"/>
                <a:gd name="T11" fmla="*/ 89 h 713"/>
                <a:gd name="T12" fmla="*/ 1120 w 2241"/>
                <a:gd name="T13" fmla="*/ 0 h 713"/>
                <a:gd name="T14" fmla="*/ 1091 w 2241"/>
                <a:gd name="T15" fmla="*/ 0 h 713"/>
                <a:gd name="T16" fmla="*/ 1084 w 2241"/>
                <a:gd name="T17" fmla="*/ 0 h 713"/>
                <a:gd name="T18" fmla="*/ 1061 w 2241"/>
                <a:gd name="T19" fmla="*/ 0 h 713"/>
                <a:gd name="T20" fmla="*/ 1054 w 2241"/>
                <a:gd name="T21" fmla="*/ 0 h 713"/>
                <a:gd name="T22" fmla="*/ 965 w 2241"/>
                <a:gd name="T23" fmla="*/ 3 h 713"/>
                <a:gd name="T24" fmla="*/ 964 w 2241"/>
                <a:gd name="T25" fmla="*/ 3 h 713"/>
                <a:gd name="T26" fmla="*/ 904 w 2241"/>
                <a:gd name="T27" fmla="*/ 6 h 713"/>
                <a:gd name="T28" fmla="*/ 902 w 2241"/>
                <a:gd name="T29" fmla="*/ 6 h 713"/>
                <a:gd name="T30" fmla="*/ 877 w 2241"/>
                <a:gd name="T31" fmla="*/ 7 h 713"/>
                <a:gd name="T32" fmla="*/ 870 w 2241"/>
                <a:gd name="T33" fmla="*/ 8 h 713"/>
                <a:gd name="T34" fmla="*/ 846 w 2241"/>
                <a:gd name="T35" fmla="*/ 9 h 713"/>
                <a:gd name="T36" fmla="*/ 832 w 2241"/>
                <a:gd name="T37" fmla="*/ 10 h 713"/>
                <a:gd name="T38" fmla="*/ 822 w 2241"/>
                <a:gd name="T39" fmla="*/ 11 h 713"/>
                <a:gd name="T40" fmla="*/ 641 w 2241"/>
                <a:gd name="T41" fmla="*/ 31 h 713"/>
                <a:gd name="T42" fmla="*/ 641 w 2241"/>
                <a:gd name="T43" fmla="*/ 31 h 713"/>
                <a:gd name="T44" fmla="*/ 359 w 2241"/>
                <a:gd name="T45" fmla="*/ 86 h 713"/>
                <a:gd name="T46" fmla="*/ 285 w 2241"/>
                <a:gd name="T47" fmla="*/ 55 h 713"/>
                <a:gd name="T48" fmla="*/ 293 w 2241"/>
                <a:gd name="T49" fmla="*/ 106 h 713"/>
                <a:gd name="T50" fmla="*/ 108 w 2241"/>
                <a:gd name="T51" fmla="*/ 190 h 713"/>
                <a:gd name="T52" fmla="*/ 1 w 2241"/>
                <a:gd name="T53" fmla="*/ 356 h 713"/>
                <a:gd name="T54" fmla="*/ 88 w 2241"/>
                <a:gd name="T55" fmla="*/ 510 h 713"/>
                <a:gd name="T56" fmla="*/ 184 w 2241"/>
                <a:gd name="T57" fmla="*/ 565 h 713"/>
                <a:gd name="T58" fmla="*/ 233 w 2241"/>
                <a:gd name="T59" fmla="*/ 638 h 713"/>
                <a:gd name="T60" fmla="*/ 245 w 2241"/>
                <a:gd name="T61" fmla="*/ 590 h 713"/>
                <a:gd name="T62" fmla="*/ 349 w 2241"/>
                <a:gd name="T63" fmla="*/ 624 h 713"/>
                <a:gd name="T64" fmla="*/ 1120 w 2241"/>
                <a:gd name="T65" fmla="*/ 713 h 713"/>
                <a:gd name="T66" fmla="*/ 1892 w 2241"/>
                <a:gd name="T67" fmla="*/ 624 h 713"/>
                <a:gd name="T68" fmla="*/ 2023 w 2241"/>
                <a:gd name="T69" fmla="*/ 579 h 713"/>
                <a:gd name="T70" fmla="*/ 2136 w 2241"/>
                <a:gd name="T71" fmla="*/ 521 h 713"/>
                <a:gd name="T72" fmla="*/ 2139 w 2241"/>
                <a:gd name="T73" fmla="*/ 518 h 713"/>
                <a:gd name="T74" fmla="*/ 2214 w 2241"/>
                <a:gd name="T75" fmla="*/ 514 h 713"/>
                <a:gd name="T76" fmla="*/ 2194 w 2241"/>
                <a:gd name="T77" fmla="*/ 471 h 713"/>
                <a:gd name="T78" fmla="*/ 2240 w 2241"/>
                <a:gd name="T79" fmla="*/ 356 h 713"/>
                <a:gd name="T80" fmla="*/ 2150 w 2241"/>
                <a:gd name="T81" fmla="*/ 378 h 713"/>
                <a:gd name="T82" fmla="*/ 2129 w 2241"/>
                <a:gd name="T83" fmla="*/ 332 h 713"/>
                <a:gd name="T84" fmla="*/ 2090 w 2241"/>
                <a:gd name="T85" fmla="*/ 430 h 713"/>
                <a:gd name="T86" fmla="*/ 2090 w 2241"/>
                <a:gd name="T87" fmla="*/ 430 h 713"/>
                <a:gd name="T88" fmla="*/ 1990 w 2241"/>
                <a:gd name="T89" fmla="*/ 480 h 713"/>
                <a:gd name="T90" fmla="*/ 1875 w 2241"/>
                <a:gd name="T91" fmla="*/ 518 h 713"/>
                <a:gd name="T92" fmla="*/ 1120 w 2241"/>
                <a:gd name="T93" fmla="*/ 606 h 713"/>
                <a:gd name="T94" fmla="*/ 365 w 2241"/>
                <a:gd name="T95" fmla="*/ 518 h 713"/>
                <a:gd name="T96" fmla="*/ 268 w 2241"/>
                <a:gd name="T97" fmla="*/ 487 h 713"/>
                <a:gd name="T98" fmla="*/ 281 w 2241"/>
                <a:gd name="T99" fmla="*/ 432 h 713"/>
                <a:gd name="T100" fmla="*/ 199 w 2241"/>
                <a:gd name="T101" fmla="*/ 457 h 713"/>
                <a:gd name="T102" fmla="*/ 81 w 2241"/>
                <a:gd name="T103" fmla="*/ 356 h 713"/>
                <a:gd name="T104" fmla="*/ 311 w 2241"/>
                <a:gd name="T105" fmla="*/ 211 h 713"/>
                <a:gd name="T106" fmla="*/ 320 w 2241"/>
                <a:gd name="T107" fmla="*/ 265 h 713"/>
                <a:gd name="T108" fmla="*/ 379 w 2241"/>
                <a:gd name="T109" fmla="*/ 192 h 713"/>
                <a:gd name="T110" fmla="*/ 833 w 2241"/>
                <a:gd name="T111" fmla="*/ 118 h 713"/>
                <a:gd name="T112" fmla="*/ 1120 w 2241"/>
                <a:gd name="T113" fmla="*/ 107 h 713"/>
                <a:gd name="T114" fmla="*/ 1875 w 2241"/>
                <a:gd name="T115" fmla="*/ 195 h 713"/>
                <a:gd name="T116" fmla="*/ 2160 w 2241"/>
                <a:gd name="T117" fmla="*/ 356 h 713"/>
                <a:gd name="T118" fmla="*/ 2150 w 2241"/>
                <a:gd name="T119" fmla="*/ 37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1" h="713">
                  <a:moveTo>
                    <a:pt x="2240" y="356"/>
                  </a:moveTo>
                  <a:cubicBezTo>
                    <a:pt x="2241" y="232"/>
                    <a:pt x="2104" y="172"/>
                    <a:pt x="2102" y="171"/>
                  </a:cubicBezTo>
                  <a:cubicBezTo>
                    <a:pt x="2102" y="171"/>
                    <a:pt x="2102" y="171"/>
                    <a:pt x="2102" y="171"/>
                  </a:cubicBezTo>
                  <a:cubicBezTo>
                    <a:pt x="2102" y="171"/>
                    <a:pt x="2102" y="171"/>
                    <a:pt x="2102" y="171"/>
                  </a:cubicBezTo>
                  <a:cubicBezTo>
                    <a:pt x="2075" y="156"/>
                    <a:pt x="2044" y="142"/>
                    <a:pt x="2009" y="128"/>
                  </a:cubicBezTo>
                  <a:cubicBezTo>
                    <a:pt x="1974" y="114"/>
                    <a:pt x="1935" y="102"/>
                    <a:pt x="1892" y="89"/>
                  </a:cubicBezTo>
                  <a:cubicBezTo>
                    <a:pt x="1685" y="31"/>
                    <a:pt x="1411" y="0"/>
                    <a:pt x="1120" y="0"/>
                  </a:cubicBezTo>
                  <a:cubicBezTo>
                    <a:pt x="1110" y="0"/>
                    <a:pt x="1101" y="0"/>
                    <a:pt x="1091" y="0"/>
                  </a:cubicBezTo>
                  <a:cubicBezTo>
                    <a:pt x="1089" y="0"/>
                    <a:pt x="1086" y="0"/>
                    <a:pt x="1084" y="0"/>
                  </a:cubicBezTo>
                  <a:cubicBezTo>
                    <a:pt x="1076" y="0"/>
                    <a:pt x="1068" y="0"/>
                    <a:pt x="1061" y="0"/>
                  </a:cubicBezTo>
                  <a:cubicBezTo>
                    <a:pt x="1059" y="0"/>
                    <a:pt x="1057" y="0"/>
                    <a:pt x="1054" y="0"/>
                  </a:cubicBezTo>
                  <a:cubicBezTo>
                    <a:pt x="1024" y="1"/>
                    <a:pt x="994" y="1"/>
                    <a:pt x="965" y="3"/>
                  </a:cubicBezTo>
                  <a:cubicBezTo>
                    <a:pt x="964" y="3"/>
                    <a:pt x="964" y="3"/>
                    <a:pt x="964" y="3"/>
                  </a:cubicBezTo>
                  <a:cubicBezTo>
                    <a:pt x="943" y="3"/>
                    <a:pt x="923" y="4"/>
                    <a:pt x="904" y="6"/>
                  </a:cubicBezTo>
                  <a:cubicBezTo>
                    <a:pt x="903" y="6"/>
                    <a:pt x="902" y="6"/>
                    <a:pt x="902" y="6"/>
                  </a:cubicBezTo>
                  <a:cubicBezTo>
                    <a:pt x="893" y="6"/>
                    <a:pt x="885" y="7"/>
                    <a:pt x="877" y="7"/>
                  </a:cubicBezTo>
                  <a:cubicBezTo>
                    <a:pt x="874" y="7"/>
                    <a:pt x="872" y="7"/>
                    <a:pt x="870" y="8"/>
                  </a:cubicBezTo>
                  <a:cubicBezTo>
                    <a:pt x="862" y="8"/>
                    <a:pt x="854" y="9"/>
                    <a:pt x="846" y="9"/>
                  </a:cubicBezTo>
                  <a:cubicBezTo>
                    <a:pt x="842" y="10"/>
                    <a:pt x="837" y="10"/>
                    <a:pt x="832" y="10"/>
                  </a:cubicBezTo>
                  <a:cubicBezTo>
                    <a:pt x="829" y="11"/>
                    <a:pt x="825" y="11"/>
                    <a:pt x="822" y="11"/>
                  </a:cubicBezTo>
                  <a:cubicBezTo>
                    <a:pt x="760" y="16"/>
                    <a:pt x="699" y="23"/>
                    <a:pt x="641" y="31"/>
                  </a:cubicBezTo>
                  <a:cubicBezTo>
                    <a:pt x="641" y="31"/>
                    <a:pt x="641" y="31"/>
                    <a:pt x="641" y="31"/>
                  </a:cubicBezTo>
                  <a:cubicBezTo>
                    <a:pt x="511" y="49"/>
                    <a:pt x="416" y="71"/>
                    <a:pt x="359" y="86"/>
                  </a:cubicBezTo>
                  <a:cubicBezTo>
                    <a:pt x="285" y="55"/>
                    <a:pt x="285" y="55"/>
                    <a:pt x="285" y="55"/>
                  </a:cubicBezTo>
                  <a:cubicBezTo>
                    <a:pt x="293" y="106"/>
                    <a:pt x="293" y="106"/>
                    <a:pt x="293" y="106"/>
                  </a:cubicBezTo>
                  <a:cubicBezTo>
                    <a:pt x="216" y="131"/>
                    <a:pt x="154" y="159"/>
                    <a:pt x="108" y="190"/>
                  </a:cubicBezTo>
                  <a:cubicBezTo>
                    <a:pt x="108" y="190"/>
                    <a:pt x="0" y="250"/>
                    <a:pt x="1" y="356"/>
                  </a:cubicBezTo>
                  <a:cubicBezTo>
                    <a:pt x="1" y="416"/>
                    <a:pt x="30" y="466"/>
                    <a:pt x="88" y="510"/>
                  </a:cubicBezTo>
                  <a:cubicBezTo>
                    <a:pt x="114" y="530"/>
                    <a:pt x="146" y="548"/>
                    <a:pt x="184" y="565"/>
                  </a:cubicBezTo>
                  <a:cubicBezTo>
                    <a:pt x="233" y="638"/>
                    <a:pt x="233" y="638"/>
                    <a:pt x="233" y="638"/>
                  </a:cubicBezTo>
                  <a:cubicBezTo>
                    <a:pt x="245" y="590"/>
                    <a:pt x="245" y="590"/>
                    <a:pt x="245" y="590"/>
                  </a:cubicBezTo>
                  <a:cubicBezTo>
                    <a:pt x="276" y="602"/>
                    <a:pt x="311" y="613"/>
                    <a:pt x="349" y="624"/>
                  </a:cubicBezTo>
                  <a:cubicBezTo>
                    <a:pt x="555" y="682"/>
                    <a:pt x="829" y="713"/>
                    <a:pt x="1120" y="713"/>
                  </a:cubicBezTo>
                  <a:cubicBezTo>
                    <a:pt x="1411" y="713"/>
                    <a:pt x="1685" y="682"/>
                    <a:pt x="1892" y="624"/>
                  </a:cubicBezTo>
                  <a:cubicBezTo>
                    <a:pt x="1941" y="610"/>
                    <a:pt x="1984" y="595"/>
                    <a:pt x="2023" y="579"/>
                  </a:cubicBezTo>
                  <a:cubicBezTo>
                    <a:pt x="2068" y="561"/>
                    <a:pt x="2105" y="542"/>
                    <a:pt x="2136" y="521"/>
                  </a:cubicBezTo>
                  <a:cubicBezTo>
                    <a:pt x="2139" y="518"/>
                    <a:pt x="2139" y="518"/>
                    <a:pt x="2139" y="518"/>
                  </a:cubicBezTo>
                  <a:cubicBezTo>
                    <a:pt x="2214" y="514"/>
                    <a:pt x="2214" y="514"/>
                    <a:pt x="2214" y="514"/>
                  </a:cubicBezTo>
                  <a:cubicBezTo>
                    <a:pt x="2194" y="471"/>
                    <a:pt x="2194" y="471"/>
                    <a:pt x="2194" y="471"/>
                  </a:cubicBezTo>
                  <a:cubicBezTo>
                    <a:pt x="2224" y="436"/>
                    <a:pt x="2239" y="398"/>
                    <a:pt x="2240" y="356"/>
                  </a:cubicBezTo>
                  <a:close/>
                  <a:moveTo>
                    <a:pt x="2150" y="378"/>
                  </a:moveTo>
                  <a:cubicBezTo>
                    <a:pt x="2129" y="332"/>
                    <a:pt x="2129" y="332"/>
                    <a:pt x="2129" y="332"/>
                  </a:cubicBezTo>
                  <a:cubicBezTo>
                    <a:pt x="2090" y="430"/>
                    <a:pt x="2090" y="430"/>
                    <a:pt x="2090" y="430"/>
                  </a:cubicBezTo>
                  <a:cubicBezTo>
                    <a:pt x="2090" y="430"/>
                    <a:pt x="2090" y="430"/>
                    <a:pt x="2090" y="430"/>
                  </a:cubicBezTo>
                  <a:cubicBezTo>
                    <a:pt x="2066" y="446"/>
                    <a:pt x="2033" y="463"/>
                    <a:pt x="1990" y="480"/>
                  </a:cubicBezTo>
                  <a:cubicBezTo>
                    <a:pt x="1958" y="493"/>
                    <a:pt x="1920" y="506"/>
                    <a:pt x="1875" y="518"/>
                  </a:cubicBezTo>
                  <a:cubicBezTo>
                    <a:pt x="1674" y="575"/>
                    <a:pt x="1406" y="606"/>
                    <a:pt x="1120" y="606"/>
                  </a:cubicBezTo>
                  <a:cubicBezTo>
                    <a:pt x="834" y="606"/>
                    <a:pt x="566" y="575"/>
                    <a:pt x="365" y="518"/>
                  </a:cubicBezTo>
                  <a:cubicBezTo>
                    <a:pt x="328" y="508"/>
                    <a:pt x="296" y="497"/>
                    <a:pt x="268" y="487"/>
                  </a:cubicBezTo>
                  <a:cubicBezTo>
                    <a:pt x="281" y="432"/>
                    <a:pt x="281" y="432"/>
                    <a:pt x="281" y="432"/>
                  </a:cubicBezTo>
                  <a:cubicBezTo>
                    <a:pt x="199" y="457"/>
                    <a:pt x="199" y="457"/>
                    <a:pt x="199" y="457"/>
                  </a:cubicBezTo>
                  <a:cubicBezTo>
                    <a:pt x="133" y="427"/>
                    <a:pt x="97" y="391"/>
                    <a:pt x="81" y="356"/>
                  </a:cubicBezTo>
                  <a:cubicBezTo>
                    <a:pt x="81" y="336"/>
                    <a:pt x="125" y="272"/>
                    <a:pt x="311" y="211"/>
                  </a:cubicBezTo>
                  <a:cubicBezTo>
                    <a:pt x="320" y="265"/>
                    <a:pt x="320" y="265"/>
                    <a:pt x="320" y="265"/>
                  </a:cubicBezTo>
                  <a:cubicBezTo>
                    <a:pt x="379" y="192"/>
                    <a:pt x="379" y="192"/>
                    <a:pt x="379" y="192"/>
                  </a:cubicBezTo>
                  <a:cubicBezTo>
                    <a:pt x="538" y="150"/>
                    <a:pt x="701" y="129"/>
                    <a:pt x="833" y="118"/>
                  </a:cubicBezTo>
                  <a:cubicBezTo>
                    <a:pt x="925" y="111"/>
                    <a:pt x="1022" y="107"/>
                    <a:pt x="1120" y="107"/>
                  </a:cubicBezTo>
                  <a:cubicBezTo>
                    <a:pt x="1406" y="107"/>
                    <a:pt x="1674" y="138"/>
                    <a:pt x="1875" y="195"/>
                  </a:cubicBezTo>
                  <a:cubicBezTo>
                    <a:pt x="2106" y="260"/>
                    <a:pt x="2159" y="334"/>
                    <a:pt x="2160" y="356"/>
                  </a:cubicBezTo>
                  <a:cubicBezTo>
                    <a:pt x="2157" y="363"/>
                    <a:pt x="2154" y="371"/>
                    <a:pt x="2150" y="378"/>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5" name="Freeform 56"/>
            <p:cNvSpPr>
              <a:spLocks/>
            </p:cNvSpPr>
            <p:nvPr/>
          </p:nvSpPr>
          <p:spPr bwMode="auto">
            <a:xfrm>
              <a:off x="3625851" y="1608136"/>
              <a:ext cx="3743327" cy="700087"/>
            </a:xfrm>
            <a:custGeom>
              <a:avLst/>
              <a:gdLst>
                <a:gd name="T0" fmla="*/ 1867 w 1908"/>
                <a:gd name="T1" fmla="*/ 357 h 357"/>
                <a:gd name="T2" fmla="*/ 1582 w 1908"/>
                <a:gd name="T3" fmla="*/ 196 h 357"/>
                <a:gd name="T4" fmla="*/ 827 w 1908"/>
                <a:gd name="T5" fmla="*/ 108 h 357"/>
                <a:gd name="T6" fmla="*/ 540 w 1908"/>
                <a:gd name="T7" fmla="*/ 119 h 357"/>
                <a:gd name="T8" fmla="*/ 18 w 1908"/>
                <a:gd name="T9" fmla="*/ 212 h 357"/>
                <a:gd name="T10" fmla="*/ 0 w 1908"/>
                <a:gd name="T11" fmla="*/ 107 h 357"/>
                <a:gd name="T12" fmla="*/ 348 w 1908"/>
                <a:gd name="T13" fmla="*/ 32 h 357"/>
                <a:gd name="T14" fmla="*/ 348 w 1908"/>
                <a:gd name="T15" fmla="*/ 31 h 357"/>
                <a:gd name="T16" fmla="*/ 529 w 1908"/>
                <a:gd name="T17" fmla="*/ 12 h 357"/>
                <a:gd name="T18" fmla="*/ 539 w 1908"/>
                <a:gd name="T19" fmla="*/ 11 h 357"/>
                <a:gd name="T20" fmla="*/ 553 w 1908"/>
                <a:gd name="T21" fmla="*/ 10 h 357"/>
                <a:gd name="T22" fmla="*/ 577 w 1908"/>
                <a:gd name="T23" fmla="*/ 9 h 357"/>
                <a:gd name="T24" fmla="*/ 584 w 1908"/>
                <a:gd name="T25" fmla="*/ 8 h 357"/>
                <a:gd name="T26" fmla="*/ 609 w 1908"/>
                <a:gd name="T27" fmla="*/ 7 h 357"/>
                <a:gd name="T28" fmla="*/ 611 w 1908"/>
                <a:gd name="T29" fmla="*/ 7 h 357"/>
                <a:gd name="T30" fmla="*/ 671 w 1908"/>
                <a:gd name="T31" fmla="*/ 4 h 357"/>
                <a:gd name="T32" fmla="*/ 672 w 1908"/>
                <a:gd name="T33" fmla="*/ 4 h 357"/>
                <a:gd name="T34" fmla="*/ 761 w 1908"/>
                <a:gd name="T35" fmla="*/ 1 h 357"/>
                <a:gd name="T36" fmla="*/ 768 w 1908"/>
                <a:gd name="T37" fmla="*/ 1 h 357"/>
                <a:gd name="T38" fmla="*/ 791 w 1908"/>
                <a:gd name="T39" fmla="*/ 1 h 357"/>
                <a:gd name="T40" fmla="*/ 798 w 1908"/>
                <a:gd name="T41" fmla="*/ 1 h 357"/>
                <a:gd name="T42" fmla="*/ 827 w 1908"/>
                <a:gd name="T43" fmla="*/ 0 h 357"/>
                <a:gd name="T44" fmla="*/ 1599 w 1908"/>
                <a:gd name="T45" fmla="*/ 90 h 357"/>
                <a:gd name="T46" fmla="*/ 1809 w 1908"/>
                <a:gd name="T47" fmla="*/ 172 h 357"/>
                <a:gd name="T48" fmla="*/ 1809 w 1908"/>
                <a:gd name="T49" fmla="*/ 172 h 357"/>
                <a:gd name="T50" fmla="*/ 1809 w 1908"/>
                <a:gd name="T51" fmla="*/ 172 h 357"/>
                <a:gd name="T52" fmla="*/ 1809 w 1908"/>
                <a:gd name="T53" fmla="*/ 172 h 357"/>
                <a:gd name="T54" fmla="*/ 1810 w 1908"/>
                <a:gd name="T55" fmla="*/ 173 h 357"/>
                <a:gd name="T56" fmla="*/ 1867 w 1908"/>
                <a:gd name="T5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08" h="357">
                  <a:moveTo>
                    <a:pt x="1867" y="357"/>
                  </a:moveTo>
                  <a:cubicBezTo>
                    <a:pt x="1866" y="335"/>
                    <a:pt x="1813" y="261"/>
                    <a:pt x="1582" y="196"/>
                  </a:cubicBezTo>
                  <a:cubicBezTo>
                    <a:pt x="1381" y="139"/>
                    <a:pt x="1113" y="108"/>
                    <a:pt x="827" y="108"/>
                  </a:cubicBezTo>
                  <a:cubicBezTo>
                    <a:pt x="729" y="108"/>
                    <a:pt x="632" y="112"/>
                    <a:pt x="540" y="119"/>
                  </a:cubicBezTo>
                  <a:cubicBezTo>
                    <a:pt x="389" y="131"/>
                    <a:pt x="198" y="158"/>
                    <a:pt x="18" y="212"/>
                  </a:cubicBezTo>
                  <a:cubicBezTo>
                    <a:pt x="0" y="107"/>
                    <a:pt x="0" y="107"/>
                    <a:pt x="0" y="107"/>
                  </a:cubicBezTo>
                  <a:cubicBezTo>
                    <a:pt x="0" y="107"/>
                    <a:pt x="120" y="63"/>
                    <a:pt x="348" y="32"/>
                  </a:cubicBezTo>
                  <a:cubicBezTo>
                    <a:pt x="348" y="31"/>
                    <a:pt x="348" y="31"/>
                    <a:pt x="348" y="31"/>
                  </a:cubicBezTo>
                  <a:cubicBezTo>
                    <a:pt x="406" y="24"/>
                    <a:pt x="467" y="17"/>
                    <a:pt x="529" y="12"/>
                  </a:cubicBezTo>
                  <a:cubicBezTo>
                    <a:pt x="532" y="12"/>
                    <a:pt x="536" y="12"/>
                    <a:pt x="539" y="11"/>
                  </a:cubicBezTo>
                  <a:cubicBezTo>
                    <a:pt x="544" y="11"/>
                    <a:pt x="549" y="11"/>
                    <a:pt x="553" y="10"/>
                  </a:cubicBezTo>
                  <a:cubicBezTo>
                    <a:pt x="561" y="10"/>
                    <a:pt x="569" y="9"/>
                    <a:pt x="577" y="9"/>
                  </a:cubicBezTo>
                  <a:cubicBezTo>
                    <a:pt x="579" y="8"/>
                    <a:pt x="581" y="8"/>
                    <a:pt x="584" y="8"/>
                  </a:cubicBezTo>
                  <a:cubicBezTo>
                    <a:pt x="592" y="8"/>
                    <a:pt x="600" y="7"/>
                    <a:pt x="609" y="7"/>
                  </a:cubicBezTo>
                  <a:cubicBezTo>
                    <a:pt x="609" y="7"/>
                    <a:pt x="610" y="7"/>
                    <a:pt x="611" y="7"/>
                  </a:cubicBezTo>
                  <a:cubicBezTo>
                    <a:pt x="630" y="5"/>
                    <a:pt x="650" y="4"/>
                    <a:pt x="671" y="4"/>
                  </a:cubicBezTo>
                  <a:cubicBezTo>
                    <a:pt x="672" y="4"/>
                    <a:pt x="672" y="4"/>
                    <a:pt x="672" y="4"/>
                  </a:cubicBezTo>
                  <a:cubicBezTo>
                    <a:pt x="701" y="2"/>
                    <a:pt x="731" y="2"/>
                    <a:pt x="761" y="1"/>
                  </a:cubicBezTo>
                  <a:cubicBezTo>
                    <a:pt x="764" y="1"/>
                    <a:pt x="766" y="1"/>
                    <a:pt x="768" y="1"/>
                  </a:cubicBezTo>
                  <a:cubicBezTo>
                    <a:pt x="775" y="1"/>
                    <a:pt x="783" y="1"/>
                    <a:pt x="791" y="1"/>
                  </a:cubicBezTo>
                  <a:cubicBezTo>
                    <a:pt x="793" y="1"/>
                    <a:pt x="796" y="1"/>
                    <a:pt x="798" y="1"/>
                  </a:cubicBezTo>
                  <a:cubicBezTo>
                    <a:pt x="808" y="1"/>
                    <a:pt x="817" y="0"/>
                    <a:pt x="827" y="0"/>
                  </a:cubicBezTo>
                  <a:cubicBezTo>
                    <a:pt x="1118" y="0"/>
                    <a:pt x="1392" y="32"/>
                    <a:pt x="1599" y="90"/>
                  </a:cubicBezTo>
                  <a:cubicBezTo>
                    <a:pt x="1685" y="115"/>
                    <a:pt x="1755" y="142"/>
                    <a:pt x="1809" y="172"/>
                  </a:cubicBezTo>
                  <a:cubicBezTo>
                    <a:pt x="1809" y="172"/>
                    <a:pt x="1809" y="172"/>
                    <a:pt x="1809" y="172"/>
                  </a:cubicBezTo>
                  <a:cubicBezTo>
                    <a:pt x="1809" y="172"/>
                    <a:pt x="1809" y="172"/>
                    <a:pt x="1809" y="172"/>
                  </a:cubicBezTo>
                  <a:cubicBezTo>
                    <a:pt x="1809" y="172"/>
                    <a:pt x="1809" y="172"/>
                    <a:pt x="1809" y="172"/>
                  </a:cubicBezTo>
                  <a:cubicBezTo>
                    <a:pt x="1810" y="173"/>
                    <a:pt x="1810" y="173"/>
                    <a:pt x="1810" y="173"/>
                  </a:cubicBezTo>
                  <a:cubicBezTo>
                    <a:pt x="1819" y="179"/>
                    <a:pt x="1908" y="244"/>
                    <a:pt x="1867" y="357"/>
                  </a:cubicBezTo>
                  <a:close/>
                </a:path>
              </a:pathLst>
            </a:custGeom>
            <a:pattFill prst="ltUp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 name="Freeform 57"/>
            <p:cNvSpPr>
              <a:spLocks/>
            </p:cNvSpPr>
            <p:nvPr/>
          </p:nvSpPr>
          <p:spPr bwMode="auto">
            <a:xfrm>
              <a:off x="3130551" y="1717673"/>
              <a:ext cx="779463" cy="590549"/>
            </a:xfrm>
            <a:custGeom>
              <a:avLst/>
              <a:gdLst>
                <a:gd name="T0" fmla="*/ 397 w 397"/>
                <a:gd name="T1" fmla="*/ 64 h 301"/>
                <a:gd name="T2" fmla="*/ 279 w 397"/>
                <a:gd name="T3" fmla="*/ 210 h 301"/>
                <a:gd name="T4" fmla="*/ 270 w 397"/>
                <a:gd name="T5" fmla="*/ 156 h 301"/>
                <a:gd name="T6" fmla="*/ 40 w 397"/>
                <a:gd name="T7" fmla="*/ 301 h 301"/>
                <a:gd name="T8" fmla="*/ 67 w 397"/>
                <a:gd name="T9" fmla="*/ 135 h 301"/>
                <a:gd name="T10" fmla="*/ 67 w 397"/>
                <a:gd name="T11" fmla="*/ 135 h 301"/>
                <a:gd name="T12" fmla="*/ 252 w 397"/>
                <a:gd name="T13" fmla="*/ 51 h 301"/>
                <a:gd name="T14" fmla="*/ 244 w 397"/>
                <a:gd name="T15" fmla="*/ 0 h 301"/>
                <a:gd name="T16" fmla="*/ 397 w 397"/>
                <a:gd name="T17" fmla="*/ 6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01">
                  <a:moveTo>
                    <a:pt x="397" y="64"/>
                  </a:moveTo>
                  <a:cubicBezTo>
                    <a:pt x="279" y="210"/>
                    <a:pt x="279" y="210"/>
                    <a:pt x="279" y="210"/>
                  </a:cubicBezTo>
                  <a:cubicBezTo>
                    <a:pt x="270" y="156"/>
                    <a:pt x="270" y="156"/>
                    <a:pt x="270" y="156"/>
                  </a:cubicBezTo>
                  <a:cubicBezTo>
                    <a:pt x="84" y="217"/>
                    <a:pt x="40" y="282"/>
                    <a:pt x="40" y="301"/>
                  </a:cubicBezTo>
                  <a:cubicBezTo>
                    <a:pt x="0" y="219"/>
                    <a:pt x="63" y="139"/>
                    <a:pt x="67" y="135"/>
                  </a:cubicBezTo>
                  <a:cubicBezTo>
                    <a:pt x="67" y="135"/>
                    <a:pt x="67" y="135"/>
                    <a:pt x="67" y="135"/>
                  </a:cubicBezTo>
                  <a:cubicBezTo>
                    <a:pt x="113" y="104"/>
                    <a:pt x="175" y="76"/>
                    <a:pt x="252" y="51"/>
                  </a:cubicBezTo>
                  <a:cubicBezTo>
                    <a:pt x="244" y="0"/>
                    <a:pt x="244" y="0"/>
                    <a:pt x="244" y="0"/>
                  </a:cubicBezTo>
                  <a:lnTo>
                    <a:pt x="397" y="64"/>
                  </a:lnTo>
                  <a:close/>
                </a:path>
              </a:pathLst>
            </a:custGeom>
            <a:pattFill prst="ltUp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8" name="Freeform 58"/>
            <p:cNvSpPr>
              <a:spLocks/>
            </p:cNvSpPr>
            <p:nvPr/>
          </p:nvSpPr>
          <p:spPr bwMode="auto">
            <a:xfrm>
              <a:off x="3295651" y="2454273"/>
              <a:ext cx="3951290" cy="554037"/>
            </a:xfrm>
            <a:custGeom>
              <a:avLst/>
              <a:gdLst>
                <a:gd name="T0" fmla="*/ 2014 w 2014"/>
                <a:gd name="T1" fmla="*/ 88 h 283"/>
                <a:gd name="T2" fmla="*/ 2011 w 2014"/>
                <a:gd name="T3" fmla="*/ 90 h 283"/>
                <a:gd name="T4" fmla="*/ 1898 w 2014"/>
                <a:gd name="T5" fmla="*/ 149 h 283"/>
                <a:gd name="T6" fmla="*/ 1767 w 2014"/>
                <a:gd name="T7" fmla="*/ 193 h 283"/>
                <a:gd name="T8" fmla="*/ 995 w 2014"/>
                <a:gd name="T9" fmla="*/ 283 h 283"/>
                <a:gd name="T10" fmla="*/ 224 w 2014"/>
                <a:gd name="T11" fmla="*/ 193 h 283"/>
                <a:gd name="T12" fmla="*/ 120 w 2014"/>
                <a:gd name="T13" fmla="*/ 160 h 283"/>
                <a:gd name="T14" fmla="*/ 108 w 2014"/>
                <a:gd name="T15" fmla="*/ 208 h 283"/>
                <a:gd name="T16" fmla="*/ 0 w 2014"/>
                <a:gd name="T17" fmla="*/ 50 h 283"/>
                <a:gd name="T18" fmla="*/ 156 w 2014"/>
                <a:gd name="T19" fmla="*/ 2 h 283"/>
                <a:gd name="T20" fmla="*/ 143 w 2014"/>
                <a:gd name="T21" fmla="*/ 57 h 283"/>
                <a:gd name="T22" fmla="*/ 240 w 2014"/>
                <a:gd name="T23" fmla="*/ 88 h 283"/>
                <a:gd name="T24" fmla="*/ 995 w 2014"/>
                <a:gd name="T25" fmla="*/ 176 h 283"/>
                <a:gd name="T26" fmla="*/ 1750 w 2014"/>
                <a:gd name="T27" fmla="*/ 88 h 283"/>
                <a:gd name="T28" fmla="*/ 1865 w 2014"/>
                <a:gd name="T29" fmla="*/ 50 h 283"/>
                <a:gd name="T30" fmla="*/ 1965 w 2014"/>
                <a:gd name="T31" fmla="*/ 0 h 283"/>
                <a:gd name="T32" fmla="*/ 1929 w 2014"/>
                <a:gd name="T33" fmla="*/ 93 h 283"/>
                <a:gd name="T34" fmla="*/ 2014 w 2014"/>
                <a:gd name="T35" fmla="*/ 8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4" h="283">
                  <a:moveTo>
                    <a:pt x="2014" y="88"/>
                  </a:moveTo>
                  <a:cubicBezTo>
                    <a:pt x="2011" y="90"/>
                    <a:pt x="2011" y="90"/>
                    <a:pt x="2011" y="90"/>
                  </a:cubicBezTo>
                  <a:cubicBezTo>
                    <a:pt x="1980" y="111"/>
                    <a:pt x="1943" y="131"/>
                    <a:pt x="1898" y="149"/>
                  </a:cubicBezTo>
                  <a:cubicBezTo>
                    <a:pt x="1859" y="165"/>
                    <a:pt x="1816" y="180"/>
                    <a:pt x="1767" y="193"/>
                  </a:cubicBezTo>
                  <a:cubicBezTo>
                    <a:pt x="1560" y="251"/>
                    <a:pt x="1286" y="283"/>
                    <a:pt x="995" y="283"/>
                  </a:cubicBezTo>
                  <a:cubicBezTo>
                    <a:pt x="704" y="283"/>
                    <a:pt x="430" y="251"/>
                    <a:pt x="224" y="193"/>
                  </a:cubicBezTo>
                  <a:cubicBezTo>
                    <a:pt x="186" y="183"/>
                    <a:pt x="151" y="172"/>
                    <a:pt x="120" y="160"/>
                  </a:cubicBezTo>
                  <a:cubicBezTo>
                    <a:pt x="108" y="208"/>
                    <a:pt x="108" y="208"/>
                    <a:pt x="108" y="208"/>
                  </a:cubicBezTo>
                  <a:cubicBezTo>
                    <a:pt x="0" y="50"/>
                    <a:pt x="0" y="50"/>
                    <a:pt x="0" y="50"/>
                  </a:cubicBezTo>
                  <a:cubicBezTo>
                    <a:pt x="156" y="2"/>
                    <a:pt x="156" y="2"/>
                    <a:pt x="156" y="2"/>
                  </a:cubicBezTo>
                  <a:cubicBezTo>
                    <a:pt x="143" y="57"/>
                    <a:pt x="143" y="57"/>
                    <a:pt x="143" y="57"/>
                  </a:cubicBezTo>
                  <a:cubicBezTo>
                    <a:pt x="171" y="67"/>
                    <a:pt x="203" y="78"/>
                    <a:pt x="240" y="88"/>
                  </a:cubicBezTo>
                  <a:cubicBezTo>
                    <a:pt x="441" y="145"/>
                    <a:pt x="709" y="176"/>
                    <a:pt x="995" y="176"/>
                  </a:cubicBezTo>
                  <a:cubicBezTo>
                    <a:pt x="1281" y="176"/>
                    <a:pt x="1549" y="145"/>
                    <a:pt x="1750" y="88"/>
                  </a:cubicBezTo>
                  <a:cubicBezTo>
                    <a:pt x="1795" y="76"/>
                    <a:pt x="1833" y="63"/>
                    <a:pt x="1865" y="50"/>
                  </a:cubicBezTo>
                  <a:cubicBezTo>
                    <a:pt x="1908" y="33"/>
                    <a:pt x="1941" y="16"/>
                    <a:pt x="1965" y="0"/>
                  </a:cubicBezTo>
                  <a:cubicBezTo>
                    <a:pt x="1929" y="93"/>
                    <a:pt x="1929" y="93"/>
                    <a:pt x="1929" y="93"/>
                  </a:cubicBezTo>
                  <a:lnTo>
                    <a:pt x="2014" y="88"/>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9" name="Freeform 59"/>
            <p:cNvSpPr>
              <a:spLocks/>
            </p:cNvSpPr>
            <p:nvPr/>
          </p:nvSpPr>
          <p:spPr bwMode="auto">
            <a:xfrm>
              <a:off x="2995614" y="1982785"/>
              <a:ext cx="444500" cy="736599"/>
            </a:xfrm>
            <a:custGeom>
              <a:avLst/>
              <a:gdLst>
                <a:gd name="T0" fmla="*/ 153 w 227"/>
                <a:gd name="T1" fmla="*/ 290 h 375"/>
                <a:gd name="T2" fmla="*/ 227 w 227"/>
                <a:gd name="T3" fmla="*/ 267 h 375"/>
                <a:gd name="T4" fmla="*/ 136 w 227"/>
                <a:gd name="T5" fmla="*/ 0 h 375"/>
                <a:gd name="T6" fmla="*/ 29 w 227"/>
                <a:gd name="T7" fmla="*/ 166 h 375"/>
                <a:gd name="T8" fmla="*/ 116 w 227"/>
                <a:gd name="T9" fmla="*/ 320 h 375"/>
                <a:gd name="T10" fmla="*/ 212 w 227"/>
                <a:gd name="T11" fmla="*/ 375 h 375"/>
                <a:gd name="T12" fmla="*/ 153 w 227"/>
                <a:gd name="T13" fmla="*/ 290 h 375"/>
              </a:gdLst>
              <a:ahLst/>
              <a:cxnLst>
                <a:cxn ang="0">
                  <a:pos x="T0" y="T1"/>
                </a:cxn>
                <a:cxn ang="0">
                  <a:pos x="T2" y="T3"/>
                </a:cxn>
                <a:cxn ang="0">
                  <a:pos x="T4" y="T5"/>
                </a:cxn>
                <a:cxn ang="0">
                  <a:pos x="T6" y="T7"/>
                </a:cxn>
                <a:cxn ang="0">
                  <a:pos x="T8" y="T9"/>
                </a:cxn>
                <a:cxn ang="0">
                  <a:pos x="T10" y="T11"/>
                </a:cxn>
                <a:cxn ang="0">
                  <a:pos x="T12" y="T13"/>
                </a:cxn>
              </a:cxnLst>
              <a:rect l="0" t="0" r="r" b="b"/>
              <a:pathLst>
                <a:path w="227" h="375">
                  <a:moveTo>
                    <a:pt x="153" y="290"/>
                  </a:moveTo>
                  <a:cubicBezTo>
                    <a:pt x="227" y="267"/>
                    <a:pt x="227" y="267"/>
                    <a:pt x="227" y="267"/>
                  </a:cubicBezTo>
                  <a:cubicBezTo>
                    <a:pt x="0" y="162"/>
                    <a:pt x="136" y="0"/>
                    <a:pt x="136" y="0"/>
                  </a:cubicBezTo>
                  <a:cubicBezTo>
                    <a:pt x="136" y="0"/>
                    <a:pt x="28" y="60"/>
                    <a:pt x="29" y="166"/>
                  </a:cubicBezTo>
                  <a:cubicBezTo>
                    <a:pt x="29" y="225"/>
                    <a:pt x="58" y="276"/>
                    <a:pt x="116" y="320"/>
                  </a:cubicBezTo>
                  <a:cubicBezTo>
                    <a:pt x="142" y="340"/>
                    <a:pt x="174" y="358"/>
                    <a:pt x="212" y="375"/>
                  </a:cubicBezTo>
                  <a:lnTo>
                    <a:pt x="153" y="290"/>
                  </a:lnTo>
                  <a:close/>
                </a:path>
              </a:pathLst>
            </a:custGeom>
            <a:gradFill flip="none" rotWithShape="1">
              <a:gsLst>
                <a:gs pos="100000">
                  <a:schemeClr val="accent3">
                    <a:lumMod val="75000"/>
                  </a:schemeClr>
                </a:gs>
                <a:gs pos="50000">
                  <a:schemeClr val="accent3">
                    <a:lumMod val="95000"/>
                  </a:schemeClr>
                </a:gs>
              </a:gsLst>
              <a:lin ang="4200000" scaled="0"/>
              <a:tileRect/>
            </a:gradFill>
            <a:ln w="3175">
              <a:solidFill>
                <a:schemeClr val="accent3">
                  <a:lumMod val="65000"/>
                </a:schemeClr>
              </a:solidFill>
            </a:ln>
            <a:scene3d>
              <a:camera prst="orthographicFront"/>
              <a:lightRig rig="threePt" dir="t"/>
            </a:scene3d>
            <a:sp3d>
              <a:bevelT/>
            </a:sp3d>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bg1">
                        <a:lumMod val="50000"/>
                      </a:schemeClr>
                    </a:gs>
                    <a:gs pos="100000">
                      <a:schemeClr val="bg1">
                        <a:lumMod val="50000"/>
                      </a:schemeClr>
                    </a:gs>
                  </a:gsLst>
                  <a:lin ang="5400000" scaled="0"/>
                </a:gradFill>
                <a:latin typeface="Bebas Neue" pitchFamily="34" charset="0"/>
                <a:ea typeface="Roboto Condensed Regular"/>
              </a:endParaRPr>
            </a:p>
          </p:txBody>
        </p:sp>
        <p:sp>
          <p:nvSpPr>
            <p:cNvPr id="10" name="Freeform 60"/>
            <p:cNvSpPr>
              <a:spLocks/>
            </p:cNvSpPr>
            <p:nvPr/>
          </p:nvSpPr>
          <p:spPr bwMode="auto">
            <a:xfrm>
              <a:off x="7080253" y="1946273"/>
              <a:ext cx="366713" cy="690562"/>
            </a:xfrm>
            <a:custGeom>
              <a:avLst/>
              <a:gdLst>
                <a:gd name="T0" fmla="*/ 140 w 187"/>
                <a:gd name="T1" fmla="*/ 300 h 352"/>
                <a:gd name="T2" fmla="*/ 186 w 187"/>
                <a:gd name="T3" fmla="*/ 185 h 352"/>
                <a:gd name="T4" fmla="*/ 48 w 187"/>
                <a:gd name="T5" fmla="*/ 0 h 352"/>
                <a:gd name="T6" fmla="*/ 96 w 187"/>
                <a:gd name="T7" fmla="*/ 207 h 352"/>
                <a:gd name="T8" fmla="*/ 75 w 187"/>
                <a:gd name="T9" fmla="*/ 161 h 352"/>
                <a:gd name="T10" fmla="*/ 0 w 187"/>
                <a:gd name="T11" fmla="*/ 352 h 352"/>
                <a:gd name="T12" fmla="*/ 160 w 187"/>
                <a:gd name="T13" fmla="*/ 343 h 352"/>
                <a:gd name="T14" fmla="*/ 140 w 187"/>
                <a:gd name="T15" fmla="*/ 30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52">
                  <a:moveTo>
                    <a:pt x="140" y="300"/>
                  </a:moveTo>
                  <a:cubicBezTo>
                    <a:pt x="170" y="265"/>
                    <a:pt x="186" y="227"/>
                    <a:pt x="186" y="185"/>
                  </a:cubicBezTo>
                  <a:cubicBezTo>
                    <a:pt x="187" y="60"/>
                    <a:pt x="48" y="0"/>
                    <a:pt x="48" y="0"/>
                  </a:cubicBezTo>
                  <a:cubicBezTo>
                    <a:pt x="48" y="0"/>
                    <a:pt x="161" y="74"/>
                    <a:pt x="96" y="207"/>
                  </a:cubicBezTo>
                  <a:cubicBezTo>
                    <a:pt x="75" y="161"/>
                    <a:pt x="75" y="161"/>
                    <a:pt x="75" y="161"/>
                  </a:cubicBezTo>
                  <a:cubicBezTo>
                    <a:pt x="0" y="352"/>
                    <a:pt x="0" y="352"/>
                    <a:pt x="0" y="352"/>
                  </a:cubicBezTo>
                  <a:cubicBezTo>
                    <a:pt x="160" y="343"/>
                    <a:pt x="160" y="343"/>
                    <a:pt x="160" y="343"/>
                  </a:cubicBezTo>
                  <a:lnTo>
                    <a:pt x="140" y="300"/>
                  </a:lnTo>
                  <a:close/>
                </a:path>
              </a:pathLst>
            </a:custGeom>
            <a:gradFill flip="none" rotWithShape="1">
              <a:gsLst>
                <a:gs pos="0">
                  <a:schemeClr val="accent3">
                    <a:lumMod val="75000"/>
                  </a:schemeClr>
                </a:gs>
                <a:gs pos="50000">
                  <a:schemeClr val="accent3">
                    <a:lumMod val="95000"/>
                  </a:schemeClr>
                </a:gs>
              </a:gsLst>
              <a:lin ang="4200000" scaled="0"/>
              <a:tileRect/>
            </a:gradFill>
            <a:ln w="3175">
              <a:solidFill>
                <a:schemeClr val="accent3">
                  <a:lumMod val="65000"/>
                </a:schemeClr>
              </a:solidFill>
            </a:ln>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bg1">
                        <a:lumMod val="50000"/>
                      </a:schemeClr>
                    </a:gs>
                    <a:gs pos="100000">
                      <a:schemeClr val="bg1">
                        <a:lumMod val="50000"/>
                      </a:schemeClr>
                    </a:gs>
                  </a:gsLst>
                  <a:lin ang="5400000" scaled="0"/>
                </a:gradFill>
                <a:latin typeface="Bebas Neue" pitchFamily="34" charset="0"/>
                <a:ea typeface="Roboto Condensed Regular"/>
              </a:endParaRPr>
            </a:p>
          </p:txBody>
        </p:sp>
        <p:sp>
          <p:nvSpPr>
            <p:cNvPr id="12" name="Freeform 61"/>
            <p:cNvSpPr>
              <a:spLocks/>
            </p:cNvSpPr>
            <p:nvPr/>
          </p:nvSpPr>
          <p:spPr bwMode="auto">
            <a:xfrm>
              <a:off x="7031040" y="2454273"/>
              <a:ext cx="215900" cy="209550"/>
            </a:xfrm>
            <a:custGeom>
              <a:avLst/>
              <a:gdLst>
                <a:gd name="T0" fmla="*/ 110 w 110"/>
                <a:gd name="T1" fmla="*/ 88 h 107"/>
                <a:gd name="T2" fmla="*/ 107 w 110"/>
                <a:gd name="T3" fmla="*/ 90 h 107"/>
                <a:gd name="T4" fmla="*/ 88 w 110"/>
                <a:gd name="T5" fmla="*/ 103 h 107"/>
                <a:gd name="T6" fmla="*/ 88 w 110"/>
                <a:gd name="T7" fmla="*/ 103 h 107"/>
                <a:gd name="T8" fmla="*/ 0 w 110"/>
                <a:gd name="T9" fmla="*/ 107 h 107"/>
                <a:gd name="T10" fmla="*/ 36 w 110"/>
                <a:gd name="T11" fmla="*/ 15 h 107"/>
                <a:gd name="T12" fmla="*/ 36 w 110"/>
                <a:gd name="T13" fmla="*/ 15 h 107"/>
                <a:gd name="T14" fmla="*/ 61 w 110"/>
                <a:gd name="T15" fmla="*/ 0 h 107"/>
                <a:gd name="T16" fmla="*/ 25 w 110"/>
                <a:gd name="T17" fmla="*/ 93 h 107"/>
                <a:gd name="T18" fmla="*/ 110 w 110"/>
                <a:gd name="T19" fmla="*/ 8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7">
                  <a:moveTo>
                    <a:pt x="110" y="88"/>
                  </a:moveTo>
                  <a:cubicBezTo>
                    <a:pt x="107" y="90"/>
                    <a:pt x="107" y="90"/>
                    <a:pt x="107" y="90"/>
                  </a:cubicBezTo>
                  <a:cubicBezTo>
                    <a:pt x="101" y="95"/>
                    <a:pt x="95" y="99"/>
                    <a:pt x="88" y="103"/>
                  </a:cubicBezTo>
                  <a:cubicBezTo>
                    <a:pt x="88" y="103"/>
                    <a:pt x="88" y="103"/>
                    <a:pt x="88" y="103"/>
                  </a:cubicBezTo>
                  <a:cubicBezTo>
                    <a:pt x="0" y="107"/>
                    <a:pt x="0" y="107"/>
                    <a:pt x="0" y="107"/>
                  </a:cubicBezTo>
                  <a:cubicBezTo>
                    <a:pt x="36" y="15"/>
                    <a:pt x="36" y="15"/>
                    <a:pt x="36" y="15"/>
                  </a:cubicBezTo>
                  <a:cubicBezTo>
                    <a:pt x="36" y="15"/>
                    <a:pt x="36" y="15"/>
                    <a:pt x="36" y="15"/>
                  </a:cubicBezTo>
                  <a:cubicBezTo>
                    <a:pt x="45" y="10"/>
                    <a:pt x="54" y="5"/>
                    <a:pt x="61" y="0"/>
                  </a:cubicBezTo>
                  <a:cubicBezTo>
                    <a:pt x="25" y="93"/>
                    <a:pt x="25" y="93"/>
                    <a:pt x="25" y="93"/>
                  </a:cubicBezTo>
                  <a:lnTo>
                    <a:pt x="110" y="88"/>
                  </a:lnTo>
                  <a:close/>
                </a:path>
              </a:pathLst>
            </a:custGeom>
            <a:solidFill>
              <a:srgbClr val="000000">
                <a:alpha val="10196"/>
              </a:srgbClr>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3" name="Freeform 62"/>
            <p:cNvSpPr>
              <a:spLocks/>
            </p:cNvSpPr>
            <p:nvPr/>
          </p:nvSpPr>
          <p:spPr bwMode="auto">
            <a:xfrm>
              <a:off x="3754438" y="1763711"/>
              <a:ext cx="206375" cy="223838"/>
            </a:xfrm>
            <a:custGeom>
              <a:avLst/>
              <a:gdLst>
                <a:gd name="T0" fmla="*/ 105 w 105"/>
                <a:gd name="T1" fmla="*/ 31 h 114"/>
                <a:gd name="T2" fmla="*/ 43 w 105"/>
                <a:gd name="T3" fmla="*/ 108 h 114"/>
                <a:gd name="T4" fmla="*/ 20 w 105"/>
                <a:gd name="T5" fmla="*/ 114 h 114"/>
                <a:gd name="T6" fmla="*/ 79 w 105"/>
                <a:gd name="T7" fmla="*/ 41 h 114"/>
                <a:gd name="T8" fmla="*/ 0 w 105"/>
                <a:gd name="T9" fmla="*/ 8 h 114"/>
                <a:gd name="T10" fmla="*/ 31 w 105"/>
                <a:gd name="T11" fmla="*/ 0 h 114"/>
                <a:gd name="T12" fmla="*/ 105 w 105"/>
                <a:gd name="T13" fmla="*/ 31 h 114"/>
              </a:gdLst>
              <a:ahLst/>
              <a:cxnLst>
                <a:cxn ang="0">
                  <a:pos x="T0" y="T1"/>
                </a:cxn>
                <a:cxn ang="0">
                  <a:pos x="T2" y="T3"/>
                </a:cxn>
                <a:cxn ang="0">
                  <a:pos x="T4" y="T5"/>
                </a:cxn>
                <a:cxn ang="0">
                  <a:pos x="T6" y="T7"/>
                </a:cxn>
                <a:cxn ang="0">
                  <a:pos x="T8" y="T9"/>
                </a:cxn>
                <a:cxn ang="0">
                  <a:pos x="T10" y="T11"/>
                </a:cxn>
                <a:cxn ang="0">
                  <a:pos x="T12" y="T13"/>
                </a:cxn>
              </a:cxnLst>
              <a:rect l="0" t="0" r="r" b="b"/>
              <a:pathLst>
                <a:path w="105" h="114">
                  <a:moveTo>
                    <a:pt x="105" y="31"/>
                  </a:moveTo>
                  <a:cubicBezTo>
                    <a:pt x="43" y="108"/>
                    <a:pt x="43" y="108"/>
                    <a:pt x="43" y="108"/>
                  </a:cubicBezTo>
                  <a:cubicBezTo>
                    <a:pt x="35" y="110"/>
                    <a:pt x="28" y="112"/>
                    <a:pt x="20" y="114"/>
                  </a:cubicBezTo>
                  <a:cubicBezTo>
                    <a:pt x="79" y="41"/>
                    <a:pt x="79" y="41"/>
                    <a:pt x="79" y="41"/>
                  </a:cubicBezTo>
                  <a:cubicBezTo>
                    <a:pt x="0" y="8"/>
                    <a:pt x="0" y="8"/>
                    <a:pt x="0" y="8"/>
                  </a:cubicBezTo>
                  <a:cubicBezTo>
                    <a:pt x="9" y="6"/>
                    <a:pt x="20" y="3"/>
                    <a:pt x="31" y="0"/>
                  </a:cubicBezTo>
                  <a:lnTo>
                    <a:pt x="105" y="31"/>
                  </a:lnTo>
                  <a:close/>
                </a:path>
              </a:pathLst>
            </a:custGeom>
            <a:solidFill>
              <a:srgbClr val="000000">
                <a:alpha val="10196"/>
              </a:srgbClr>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4" name="Freeform 63"/>
            <p:cNvSpPr>
              <a:spLocks/>
            </p:cNvSpPr>
            <p:nvPr/>
          </p:nvSpPr>
          <p:spPr bwMode="auto">
            <a:xfrm>
              <a:off x="3246438" y="2486025"/>
              <a:ext cx="193675" cy="233363"/>
            </a:xfrm>
            <a:custGeom>
              <a:avLst/>
              <a:gdLst>
                <a:gd name="T0" fmla="*/ 25 w 99"/>
                <a:gd name="T1" fmla="*/ 34 h 119"/>
                <a:gd name="T2" fmla="*/ 84 w 99"/>
                <a:gd name="T3" fmla="*/ 119 h 119"/>
                <a:gd name="T4" fmla="*/ 57 w 99"/>
                <a:gd name="T5" fmla="*/ 107 h 119"/>
                <a:gd name="T6" fmla="*/ 0 w 99"/>
                <a:gd name="T7" fmla="*/ 23 h 119"/>
                <a:gd name="T8" fmla="*/ 75 w 99"/>
                <a:gd name="T9" fmla="*/ 0 h 119"/>
                <a:gd name="T10" fmla="*/ 99 w 99"/>
                <a:gd name="T11" fmla="*/ 11 h 119"/>
                <a:gd name="T12" fmla="*/ 25 w 99"/>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99" h="119">
                  <a:moveTo>
                    <a:pt x="25" y="34"/>
                  </a:moveTo>
                  <a:cubicBezTo>
                    <a:pt x="84" y="119"/>
                    <a:pt x="84" y="119"/>
                    <a:pt x="84" y="119"/>
                  </a:cubicBezTo>
                  <a:cubicBezTo>
                    <a:pt x="74" y="115"/>
                    <a:pt x="66" y="111"/>
                    <a:pt x="57" y="107"/>
                  </a:cubicBezTo>
                  <a:cubicBezTo>
                    <a:pt x="0" y="23"/>
                    <a:pt x="0" y="23"/>
                    <a:pt x="0" y="23"/>
                  </a:cubicBezTo>
                  <a:cubicBezTo>
                    <a:pt x="75" y="0"/>
                    <a:pt x="75" y="0"/>
                    <a:pt x="75" y="0"/>
                  </a:cubicBezTo>
                  <a:cubicBezTo>
                    <a:pt x="83" y="4"/>
                    <a:pt x="91" y="7"/>
                    <a:pt x="99" y="11"/>
                  </a:cubicBezTo>
                  <a:lnTo>
                    <a:pt x="25" y="34"/>
                  </a:lnTo>
                  <a:close/>
                </a:path>
              </a:pathLst>
            </a:custGeom>
            <a:solidFill>
              <a:srgbClr val="000000">
                <a:alpha val="10196"/>
              </a:srgbClr>
            </a:solidFill>
            <a:ln>
              <a:noFill/>
            </a:ln>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41" name="그룹 40"/>
          <p:cNvGrpSpPr/>
          <p:nvPr/>
        </p:nvGrpSpPr>
        <p:grpSpPr>
          <a:xfrm>
            <a:off x="2823210" y="1511396"/>
            <a:ext cx="1430323" cy="1357891"/>
            <a:chOff x="3676072" y="1834630"/>
            <a:chExt cx="1326762" cy="1326757"/>
          </a:xfrm>
        </p:grpSpPr>
        <p:grpSp>
          <p:nvGrpSpPr>
            <p:cNvPr id="81" name="그룹 80"/>
            <p:cNvGrpSpPr/>
            <p:nvPr/>
          </p:nvGrpSpPr>
          <p:grpSpPr>
            <a:xfrm>
              <a:off x="3676072" y="1834630"/>
              <a:ext cx="1326762" cy="1326757"/>
              <a:chOff x="5388526" y="1348545"/>
              <a:chExt cx="805348" cy="805347"/>
            </a:xfrm>
          </p:grpSpPr>
          <p:sp>
            <p:nvSpPr>
              <p:cNvPr id="87" name="타원 86"/>
              <p:cNvSpPr/>
              <p:nvPr/>
            </p:nvSpPr>
            <p:spPr>
              <a:xfrm>
                <a:off x="5388526" y="1348545"/>
                <a:ext cx="805348" cy="805346"/>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1500"/>
                  </a:lnSpc>
                </a:pPr>
                <a:endParaRPr lang="ko-KR" altLang="en-US" sz="8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88"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84" name="TextBox 83"/>
            <p:cNvSpPr txBox="1"/>
            <p:nvPr/>
          </p:nvSpPr>
          <p:spPr>
            <a:xfrm>
              <a:off x="3696077" y="2675998"/>
              <a:ext cx="1286751" cy="319504"/>
            </a:xfrm>
            <a:prstGeom prst="rect">
              <a:avLst/>
            </a:prstGeom>
            <a:noFill/>
            <a:scene3d>
              <a:camera prst="orthographicFront"/>
              <a:lightRig rig="threePt" dir="t"/>
            </a:scene3d>
            <a:sp3d>
              <a:bevelT/>
            </a:sp3d>
          </p:spPr>
          <p:txBody>
            <a:bodyPr wrap="square" lIns="0" tIns="0" rIns="0" bIns="0" rtlCol="0">
              <a:noAutofit/>
            </a:bodyPr>
            <a:lstStyle/>
            <a:p>
              <a:pPr lvl="0" algn="ctr"/>
              <a:endParaRPr lang="ko-KR" altLang="en-US" sz="900" b="1" dirty="0">
                <a:gradFill>
                  <a:gsLst>
                    <a:gs pos="0">
                      <a:schemeClr val="bg2"/>
                    </a:gs>
                    <a:gs pos="100000">
                      <a:schemeClr val="bg2"/>
                    </a:gs>
                  </a:gsLst>
                  <a:lin ang="5400000" scaled="0"/>
                </a:gradFill>
                <a:latin typeface="Roboto Condensed Regular"/>
              </a:endParaRPr>
            </a:p>
          </p:txBody>
        </p:sp>
      </p:grpSp>
      <p:grpSp>
        <p:nvGrpSpPr>
          <p:cNvPr id="43" name="그룹 42"/>
          <p:cNvGrpSpPr/>
          <p:nvPr/>
        </p:nvGrpSpPr>
        <p:grpSpPr>
          <a:xfrm>
            <a:off x="5259727" y="1576821"/>
            <a:ext cx="1372452" cy="1326755"/>
            <a:chOff x="6034107" y="1881577"/>
            <a:chExt cx="1372452" cy="1326755"/>
          </a:xfrm>
        </p:grpSpPr>
        <p:grpSp>
          <p:nvGrpSpPr>
            <p:cNvPr id="90" name="그룹 89"/>
            <p:cNvGrpSpPr/>
            <p:nvPr/>
          </p:nvGrpSpPr>
          <p:grpSpPr>
            <a:xfrm>
              <a:off x="6079797" y="1881577"/>
              <a:ext cx="1326762" cy="1326755"/>
              <a:chOff x="5409904" y="1377042"/>
              <a:chExt cx="805348" cy="805346"/>
            </a:xfrm>
          </p:grpSpPr>
          <p:sp>
            <p:nvSpPr>
              <p:cNvPr id="96" name="타원 95"/>
              <p:cNvSpPr/>
              <p:nvPr/>
            </p:nvSpPr>
            <p:spPr>
              <a:xfrm>
                <a:off x="5409904" y="1377042"/>
                <a:ext cx="805348" cy="805346"/>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1500"/>
                  </a:lnSpc>
                </a:pPr>
                <a:r>
                  <a:rPr lang="fr-FR" altLang="ko-KR" sz="1200" b="1" dirty="0">
                    <a:solidFill>
                      <a:schemeClr val="accent2"/>
                    </a:solidFill>
                    <a:latin typeface="+mj-lt"/>
                  </a:rPr>
                  <a:t>Régime spécial</a:t>
                </a:r>
              </a:p>
              <a:p>
                <a:pPr algn="ctr">
                  <a:lnSpc>
                    <a:spcPts val="1500"/>
                  </a:lnSpc>
                </a:pPr>
                <a:endParaRPr lang="fr-FR" altLang="ko-KR" sz="800" dirty="0">
                  <a:gradFill>
                    <a:gsLst>
                      <a:gs pos="0">
                        <a:schemeClr val="bg2"/>
                      </a:gs>
                      <a:gs pos="100000">
                        <a:schemeClr val="bg2"/>
                      </a:gs>
                    </a:gsLst>
                    <a:lin ang="0" scaled="1"/>
                  </a:gradFill>
                  <a:latin typeface="Entypo" pitchFamily="50" charset="0"/>
                  <a:ea typeface="Roboto Light" pitchFamily="2" charset="0"/>
                  <a:cs typeface="Roboto Condensed Regular"/>
                </a:endParaRPr>
              </a:p>
              <a:p>
                <a:pPr algn="ctr">
                  <a:lnSpc>
                    <a:spcPts val="1500"/>
                  </a:lnSpc>
                </a:pPr>
                <a:endParaRPr lang="fr-FR" altLang="ko-KR" sz="800" dirty="0">
                  <a:gradFill>
                    <a:gsLst>
                      <a:gs pos="0">
                        <a:schemeClr val="bg2"/>
                      </a:gs>
                      <a:gs pos="100000">
                        <a:schemeClr val="bg2"/>
                      </a:gs>
                    </a:gsLst>
                    <a:lin ang="0" scaled="1"/>
                  </a:gradFill>
                  <a:latin typeface="Entypo" pitchFamily="50" charset="0"/>
                  <a:ea typeface="Roboto Light" pitchFamily="2" charset="0"/>
                  <a:cs typeface="Roboto Condensed Regular"/>
                </a:endParaRPr>
              </a:p>
              <a:p>
                <a:pPr algn="ctr">
                  <a:lnSpc>
                    <a:spcPts val="1500"/>
                  </a:lnSpc>
                </a:pPr>
                <a:endParaRPr lang="ko-KR" altLang="en-US" sz="8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97"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93" name="TextBox 92"/>
            <p:cNvSpPr txBox="1"/>
            <p:nvPr/>
          </p:nvSpPr>
          <p:spPr>
            <a:xfrm>
              <a:off x="6034107" y="2675998"/>
              <a:ext cx="1286751" cy="319504"/>
            </a:xfrm>
            <a:prstGeom prst="rect">
              <a:avLst/>
            </a:prstGeom>
            <a:noFill/>
            <a:scene3d>
              <a:camera prst="orthographicFront"/>
              <a:lightRig rig="threePt" dir="t"/>
            </a:scene3d>
            <a:sp3d>
              <a:bevelT/>
            </a:sp3d>
          </p:spPr>
          <p:txBody>
            <a:bodyPr wrap="square" lIns="0" tIns="0" rIns="0" bIns="0" rtlCol="0">
              <a:noAutofit/>
            </a:bodyPr>
            <a:lstStyle/>
            <a:p>
              <a:pPr lvl="0" algn="ctr"/>
              <a:endParaRPr lang="ko-KR" altLang="en-US" sz="900" b="1" dirty="0">
                <a:gradFill>
                  <a:gsLst>
                    <a:gs pos="0">
                      <a:schemeClr val="bg2"/>
                    </a:gs>
                    <a:gs pos="100000">
                      <a:schemeClr val="bg2"/>
                    </a:gs>
                  </a:gsLst>
                  <a:lin ang="5400000" scaled="0"/>
                </a:gradFill>
                <a:latin typeface="Roboto Condensed Regular"/>
              </a:endParaRPr>
            </a:p>
          </p:txBody>
        </p:sp>
      </p:grpSp>
      <p:grpSp>
        <p:nvGrpSpPr>
          <p:cNvPr id="42" name="그룹 41"/>
          <p:cNvGrpSpPr/>
          <p:nvPr/>
        </p:nvGrpSpPr>
        <p:grpSpPr>
          <a:xfrm>
            <a:off x="4111025" y="1769616"/>
            <a:ext cx="1326762" cy="1326757"/>
            <a:chOff x="4860325" y="2061716"/>
            <a:chExt cx="1326762" cy="1326757"/>
          </a:xfrm>
        </p:grpSpPr>
        <p:grpSp>
          <p:nvGrpSpPr>
            <p:cNvPr id="99" name="그룹 98"/>
            <p:cNvGrpSpPr/>
            <p:nvPr/>
          </p:nvGrpSpPr>
          <p:grpSpPr>
            <a:xfrm>
              <a:off x="4860325" y="2061716"/>
              <a:ext cx="1326762" cy="1326757"/>
              <a:chOff x="5388526" y="1348545"/>
              <a:chExt cx="805348" cy="805347"/>
            </a:xfrm>
          </p:grpSpPr>
          <p:sp>
            <p:nvSpPr>
              <p:cNvPr id="105" name="타원 104"/>
              <p:cNvSpPr/>
              <p:nvPr/>
            </p:nvSpPr>
            <p:spPr>
              <a:xfrm>
                <a:off x="5388526" y="1348545"/>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1500"/>
                  </a:lnSpc>
                </a:pPr>
                <a:endParaRPr lang="ko-KR" altLang="en-US" sz="8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06"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02" name="TextBox 101"/>
            <p:cNvSpPr txBox="1"/>
            <p:nvPr/>
          </p:nvSpPr>
          <p:spPr>
            <a:xfrm>
              <a:off x="4894930" y="2381969"/>
              <a:ext cx="1286751" cy="576307"/>
            </a:xfrm>
            <a:prstGeom prst="rect">
              <a:avLst/>
            </a:prstGeom>
            <a:noFill/>
            <a:scene3d>
              <a:camera prst="orthographicFront"/>
              <a:lightRig rig="threePt" dir="t"/>
            </a:scene3d>
            <a:sp3d>
              <a:bevelT/>
            </a:sp3d>
          </p:spPr>
          <p:txBody>
            <a:bodyPr wrap="square" lIns="0" tIns="0" rIns="0" bIns="0" rtlCol="0">
              <a:noAutofit/>
            </a:bodyPr>
            <a:lstStyle/>
            <a:p>
              <a:pPr lvl="0" algn="ctr"/>
              <a:r>
                <a:rPr lang="en-US" altLang="ko-KR" sz="1100" b="1" dirty="0">
                  <a:solidFill>
                    <a:schemeClr val="accent6">
                      <a:lumMod val="85000"/>
                    </a:schemeClr>
                  </a:solidFill>
                  <a:latin typeface="Arial Rounded MT Bold" panose="020F0704030504030204" pitchFamily="34" charset="0"/>
                </a:rPr>
                <a:t>ORGANISATION </a:t>
              </a:r>
            </a:p>
            <a:p>
              <a:pPr lvl="0" algn="ctr"/>
              <a:r>
                <a:rPr lang="en-US" altLang="ko-KR" sz="1100" b="1" dirty="0">
                  <a:solidFill>
                    <a:schemeClr val="accent6">
                      <a:lumMod val="85000"/>
                    </a:schemeClr>
                  </a:solidFill>
                  <a:latin typeface="Arial Rounded MT Bold" panose="020F0704030504030204" pitchFamily="34" charset="0"/>
                </a:rPr>
                <a:t>DE LA PROTECTION SOCIALE</a:t>
              </a:r>
              <a:endParaRPr lang="ko-KR" altLang="en-US" sz="1100" b="1" dirty="0">
                <a:solidFill>
                  <a:schemeClr val="accent6">
                    <a:lumMod val="85000"/>
                  </a:schemeClr>
                </a:solidFill>
                <a:latin typeface="Arial Rounded MT Bold" panose="020F0704030504030204" pitchFamily="34" charset="0"/>
              </a:endParaRPr>
            </a:p>
          </p:txBody>
        </p:sp>
      </p:grpSp>
      <p:pic>
        <p:nvPicPr>
          <p:cNvPr id="16" name="Image 15">
            <a:extLst>
              <a:ext uri="{FF2B5EF4-FFF2-40B4-BE49-F238E27FC236}">
                <a16:creationId xmlns:a16="http://schemas.microsoft.com/office/drawing/2014/main" id="{0CFA155F-CE8F-0DAC-EFA1-74F87DB67743}"/>
              </a:ext>
            </a:extLst>
          </p:cNvPr>
          <p:cNvPicPr>
            <a:picLocks noChangeAspect="1"/>
          </p:cNvPicPr>
          <p:nvPr/>
        </p:nvPicPr>
        <p:blipFill>
          <a:blip r:embed="rId3"/>
          <a:stretch>
            <a:fillRect/>
          </a:stretch>
        </p:blipFill>
        <p:spPr>
          <a:xfrm>
            <a:off x="3243314" y="1995710"/>
            <a:ext cx="507033" cy="507033"/>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19" name="ZoneTexte 18">
            <a:extLst>
              <a:ext uri="{FF2B5EF4-FFF2-40B4-BE49-F238E27FC236}">
                <a16:creationId xmlns:a16="http://schemas.microsoft.com/office/drawing/2014/main" id="{FE3190A9-3373-F872-C074-2E55B95FE0DA}"/>
              </a:ext>
            </a:extLst>
          </p:cNvPr>
          <p:cNvSpPr txBox="1"/>
          <p:nvPr/>
        </p:nvSpPr>
        <p:spPr>
          <a:xfrm>
            <a:off x="7162800" y="171450"/>
            <a:ext cx="1784516" cy="474266"/>
          </a:xfrm>
          <a:prstGeom prst="rect">
            <a:avLst/>
          </a:prstGeom>
          <a:solidFill>
            <a:schemeClr val="accent6">
              <a:lumMod val="85000"/>
            </a:schemeClr>
          </a:solidFill>
        </p:spPr>
        <p:txBody>
          <a:bodyPr wrap="square" rtlCol="0">
            <a:spAutoFit/>
          </a:bodyPr>
          <a:lstStyle/>
          <a:p>
            <a:endParaRPr lang="fr-FR" dirty="0"/>
          </a:p>
        </p:txBody>
      </p:sp>
      <p:sp>
        <p:nvSpPr>
          <p:cNvPr id="20" name="ZoneTexte 19">
            <a:extLst>
              <a:ext uri="{FF2B5EF4-FFF2-40B4-BE49-F238E27FC236}">
                <a16:creationId xmlns:a16="http://schemas.microsoft.com/office/drawing/2014/main" id="{92ABF0DA-7111-0B4C-5A95-F8C61D925738}"/>
              </a:ext>
            </a:extLst>
          </p:cNvPr>
          <p:cNvSpPr txBox="1"/>
          <p:nvPr/>
        </p:nvSpPr>
        <p:spPr>
          <a:xfrm>
            <a:off x="6972102" y="4622777"/>
            <a:ext cx="1784516" cy="474266"/>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6ED555B-CF39-CC86-D399-D33A2F4DAF55}"/>
              </a:ext>
            </a:extLst>
          </p:cNvPr>
          <p:cNvSpPr txBox="1"/>
          <p:nvPr/>
        </p:nvSpPr>
        <p:spPr>
          <a:xfrm>
            <a:off x="393402" y="4680773"/>
            <a:ext cx="1784516" cy="474266"/>
          </a:xfrm>
          <a:prstGeom prst="rect">
            <a:avLst/>
          </a:prstGeom>
          <a:solidFill>
            <a:schemeClr val="accent6">
              <a:lumMod val="85000"/>
            </a:schemeClr>
          </a:solidFill>
        </p:spPr>
        <p:txBody>
          <a:bodyPr wrap="square" rtlCol="0">
            <a:spAutoFit/>
          </a:bodyPr>
          <a:lstStyle/>
          <a:p>
            <a:endParaRPr lang="fr-FR" dirty="0"/>
          </a:p>
        </p:txBody>
      </p:sp>
      <p:grpSp>
        <p:nvGrpSpPr>
          <p:cNvPr id="23" name="그룹 42">
            <a:extLst>
              <a:ext uri="{FF2B5EF4-FFF2-40B4-BE49-F238E27FC236}">
                <a16:creationId xmlns:a16="http://schemas.microsoft.com/office/drawing/2014/main" id="{BAA0424E-FAC4-50EA-11BB-41CFAA7C366D}"/>
              </a:ext>
            </a:extLst>
          </p:cNvPr>
          <p:cNvGrpSpPr/>
          <p:nvPr/>
        </p:nvGrpSpPr>
        <p:grpSpPr>
          <a:xfrm>
            <a:off x="4231965" y="3266088"/>
            <a:ext cx="1337233" cy="1326757"/>
            <a:chOff x="6034107" y="1834630"/>
            <a:chExt cx="1337233" cy="1326757"/>
          </a:xfrm>
        </p:grpSpPr>
        <p:grpSp>
          <p:nvGrpSpPr>
            <p:cNvPr id="24" name="그룹 89">
              <a:extLst>
                <a:ext uri="{FF2B5EF4-FFF2-40B4-BE49-F238E27FC236}">
                  <a16:creationId xmlns:a16="http://schemas.microsoft.com/office/drawing/2014/main" id="{F98CE1C0-EBAF-67A3-7B2A-2869A428560D}"/>
                </a:ext>
              </a:extLst>
            </p:cNvPr>
            <p:cNvGrpSpPr/>
            <p:nvPr/>
          </p:nvGrpSpPr>
          <p:grpSpPr>
            <a:xfrm>
              <a:off x="6044578" y="1834630"/>
              <a:ext cx="1326762" cy="1326757"/>
              <a:chOff x="5388526" y="1348545"/>
              <a:chExt cx="805348" cy="805347"/>
            </a:xfrm>
          </p:grpSpPr>
          <p:sp>
            <p:nvSpPr>
              <p:cNvPr id="26" name="타원 95">
                <a:extLst>
                  <a:ext uri="{FF2B5EF4-FFF2-40B4-BE49-F238E27FC236}">
                    <a16:creationId xmlns:a16="http://schemas.microsoft.com/office/drawing/2014/main" id="{E07AA199-3EAC-1E0F-8E54-98B3A50D5EE0}"/>
                  </a:ext>
                </a:extLst>
              </p:cNvPr>
              <p:cNvSpPr/>
              <p:nvPr/>
            </p:nvSpPr>
            <p:spPr>
              <a:xfrm>
                <a:off x="5388526" y="1348545"/>
                <a:ext cx="805348" cy="805346"/>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1500"/>
                  </a:lnSpc>
                </a:pPr>
                <a:r>
                  <a:rPr lang="fr-FR" altLang="ko-KR" sz="1200" b="1" dirty="0">
                    <a:solidFill>
                      <a:schemeClr val="accent2"/>
                    </a:solidFill>
                    <a:latin typeface="+mj-lt"/>
                  </a:rPr>
                  <a:t>Régime général</a:t>
                </a:r>
              </a:p>
              <a:p>
                <a:pPr algn="ctr">
                  <a:lnSpc>
                    <a:spcPts val="1500"/>
                  </a:lnSpc>
                </a:pPr>
                <a:endParaRPr lang="fr-FR" altLang="ko-KR" sz="1200" b="1" dirty="0">
                  <a:solidFill>
                    <a:schemeClr val="accent2"/>
                  </a:solidFill>
                  <a:latin typeface="+mj-lt"/>
                </a:endParaRPr>
              </a:p>
              <a:p>
                <a:pPr algn="ctr">
                  <a:lnSpc>
                    <a:spcPts val="1500"/>
                  </a:lnSpc>
                </a:pPr>
                <a:endParaRPr lang="ko-KR" altLang="en-US" sz="8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27" name="타원 111">
                <a:extLst>
                  <a:ext uri="{FF2B5EF4-FFF2-40B4-BE49-F238E27FC236}">
                    <a16:creationId xmlns:a16="http://schemas.microsoft.com/office/drawing/2014/main" id="{AC18760F-50BB-E1D3-457C-8689DDDA09E4}"/>
                  </a:ext>
                </a:extLst>
              </p:cNvPr>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25" name="TextBox 92">
              <a:extLst>
                <a:ext uri="{FF2B5EF4-FFF2-40B4-BE49-F238E27FC236}">
                  <a16:creationId xmlns:a16="http://schemas.microsoft.com/office/drawing/2014/main" id="{41BC8229-7D5B-0285-9E52-E87CCE79A822}"/>
                </a:ext>
              </a:extLst>
            </p:cNvPr>
            <p:cNvSpPr txBox="1"/>
            <p:nvPr/>
          </p:nvSpPr>
          <p:spPr>
            <a:xfrm>
              <a:off x="6034107" y="2675998"/>
              <a:ext cx="1286751" cy="319504"/>
            </a:xfrm>
            <a:prstGeom prst="rect">
              <a:avLst/>
            </a:prstGeom>
            <a:noFill/>
            <a:scene3d>
              <a:camera prst="orthographicFront"/>
              <a:lightRig rig="threePt" dir="t"/>
            </a:scene3d>
            <a:sp3d>
              <a:bevelT/>
            </a:sp3d>
          </p:spPr>
          <p:txBody>
            <a:bodyPr wrap="square" lIns="0" tIns="0" rIns="0" bIns="0" rtlCol="0">
              <a:noAutofit/>
            </a:bodyPr>
            <a:lstStyle/>
            <a:p>
              <a:pPr lvl="0" algn="ctr"/>
              <a:endParaRPr lang="ko-KR" altLang="en-US" sz="900" b="1" dirty="0">
                <a:gradFill>
                  <a:gsLst>
                    <a:gs pos="0">
                      <a:schemeClr val="bg2"/>
                    </a:gs>
                    <a:gs pos="100000">
                      <a:schemeClr val="bg2"/>
                    </a:gs>
                  </a:gsLst>
                  <a:lin ang="5400000" scaled="0"/>
                </a:gradFill>
                <a:latin typeface="Roboto Condensed Regular"/>
              </a:endParaRPr>
            </a:p>
          </p:txBody>
        </p:sp>
      </p:grpSp>
      <p:pic>
        <p:nvPicPr>
          <p:cNvPr id="30" name="Image 29">
            <a:extLst>
              <a:ext uri="{FF2B5EF4-FFF2-40B4-BE49-F238E27FC236}">
                <a16:creationId xmlns:a16="http://schemas.microsoft.com/office/drawing/2014/main" id="{05F2DF4B-443D-6704-8FC5-8DC79C5ACA05}"/>
              </a:ext>
            </a:extLst>
          </p:cNvPr>
          <p:cNvPicPr>
            <a:picLocks noChangeAspect="1"/>
          </p:cNvPicPr>
          <p:nvPr/>
        </p:nvPicPr>
        <p:blipFill>
          <a:blip r:embed="rId4"/>
          <a:stretch>
            <a:fillRect/>
          </a:stretch>
        </p:blipFill>
        <p:spPr>
          <a:xfrm>
            <a:off x="4598625" y="3884321"/>
            <a:ext cx="719258" cy="331184"/>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pic>
        <p:nvPicPr>
          <p:cNvPr id="3" name="Image 2">
            <a:extLst>
              <a:ext uri="{FF2B5EF4-FFF2-40B4-BE49-F238E27FC236}">
                <a16:creationId xmlns:a16="http://schemas.microsoft.com/office/drawing/2014/main" id="{885D5045-1646-3345-1333-D26BB3A897BD}"/>
              </a:ext>
            </a:extLst>
          </p:cNvPr>
          <p:cNvPicPr>
            <a:picLocks noChangeAspect="1"/>
          </p:cNvPicPr>
          <p:nvPr/>
        </p:nvPicPr>
        <p:blipFill>
          <a:blip r:embed="rId5"/>
          <a:stretch>
            <a:fillRect/>
          </a:stretch>
        </p:blipFill>
        <p:spPr>
          <a:xfrm>
            <a:off x="5774377" y="2120980"/>
            <a:ext cx="388523" cy="50980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6895770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cBhvr>
                                        <p:cTn id="11" dur="500" fill="hold"/>
                                        <p:tgtEl>
                                          <p:spTgt spid="116"/>
                                        </p:tgtEl>
                                        <p:attrNameLst>
                                          <p:attrName>ppt_w</p:attrName>
                                        </p:attrNameLst>
                                      </p:cBhvr>
                                      <p:tavLst>
                                        <p:tav tm="0">
                                          <p:val>
                                            <p:fltVal val="0"/>
                                          </p:val>
                                        </p:tav>
                                        <p:tav tm="100000">
                                          <p:val>
                                            <p:strVal val="#ppt_w"/>
                                          </p:val>
                                        </p:tav>
                                      </p:tavLst>
                                    </p:anim>
                                    <p:anim calcmode="lin" valueType="num">
                                      <p:cBhvr>
                                        <p:cTn id="12" dur="500" fill="hold"/>
                                        <p:tgtEl>
                                          <p:spTgt spid="11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p:cTn id="15" dur="500" fill="hold"/>
                                        <p:tgtEl>
                                          <p:spTgt spid="119"/>
                                        </p:tgtEl>
                                        <p:attrNameLst>
                                          <p:attrName>ppt_w</p:attrName>
                                        </p:attrNameLst>
                                      </p:cBhvr>
                                      <p:tavLst>
                                        <p:tav tm="0">
                                          <p:val>
                                            <p:fltVal val="0"/>
                                          </p:val>
                                        </p:tav>
                                        <p:tav tm="100000">
                                          <p:val>
                                            <p:strVal val="#ppt_w"/>
                                          </p:val>
                                        </p:tav>
                                      </p:tavLst>
                                    </p:anim>
                                    <p:anim calcmode="lin" valueType="num">
                                      <p:cBhvr>
                                        <p:cTn id="16" dur="500" fill="hold"/>
                                        <p:tgtEl>
                                          <p:spTgt spid="119"/>
                                        </p:tgtEl>
                                        <p:attrNameLst>
                                          <p:attrName>ppt_h</p:attrName>
                                        </p:attrNameLst>
                                      </p:cBhvr>
                                      <p:tavLst>
                                        <p:tav tm="0">
                                          <p:val>
                                            <p:strVal val="#ppt_h"/>
                                          </p:val>
                                        </p:tav>
                                        <p:tav tm="100000">
                                          <p:val>
                                            <p:strVal val="#ppt_h"/>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grpSp>
        <p:nvGrpSpPr>
          <p:cNvPr id="3" name="그룹 71">
            <a:extLst>
              <a:ext uri="{FF2B5EF4-FFF2-40B4-BE49-F238E27FC236}">
                <a16:creationId xmlns:a16="http://schemas.microsoft.com/office/drawing/2014/main" id="{0CBE4F0F-1CA7-C793-671B-726DC0B1B491}"/>
              </a:ext>
            </a:extLst>
          </p:cNvPr>
          <p:cNvGrpSpPr/>
          <p:nvPr/>
        </p:nvGrpSpPr>
        <p:grpSpPr>
          <a:xfrm rot="7303247">
            <a:off x="6679673" y="353410"/>
            <a:ext cx="1509179" cy="1721013"/>
            <a:chOff x="2941638" y="1890713"/>
            <a:chExt cx="1362075" cy="1120775"/>
          </a:xfrm>
        </p:grpSpPr>
        <p:grpSp>
          <p:nvGrpSpPr>
            <p:cNvPr id="6" name="그룹 11">
              <a:extLst>
                <a:ext uri="{FF2B5EF4-FFF2-40B4-BE49-F238E27FC236}">
                  <a16:creationId xmlns:a16="http://schemas.microsoft.com/office/drawing/2014/main" id="{9EC90506-C63C-89FA-736B-E6B7F1DCCAD2}"/>
                </a:ext>
              </a:extLst>
            </p:cNvPr>
            <p:cNvGrpSpPr/>
            <p:nvPr/>
          </p:nvGrpSpPr>
          <p:grpSpPr>
            <a:xfrm>
              <a:off x="2941638" y="1890713"/>
              <a:ext cx="1362075" cy="1120775"/>
              <a:chOff x="3890963" y="2011363"/>
              <a:chExt cx="1362075" cy="1120775"/>
            </a:xfrm>
          </p:grpSpPr>
          <p:sp>
            <p:nvSpPr>
              <p:cNvPr id="14" name="Freeform 5">
                <a:extLst>
                  <a:ext uri="{FF2B5EF4-FFF2-40B4-BE49-F238E27FC236}">
                    <a16:creationId xmlns:a16="http://schemas.microsoft.com/office/drawing/2014/main" id="{CEC386D1-EA2D-9EC1-C615-76C09A0EE83C}"/>
                  </a:ext>
                </a:extLst>
              </p:cNvPr>
              <p:cNvSpPr>
                <a:spLocks/>
              </p:cNvSpPr>
              <p:nvPr/>
            </p:nvSpPr>
            <p:spPr bwMode="auto">
              <a:xfrm>
                <a:off x="3890963" y="2020950"/>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500"/>
                  </a:lnSpc>
                </a:pPr>
                <a:endParaRPr lang="ko-KR" altLang="en-US" sz="6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5" name="Rectangle 14">
                <a:extLst>
                  <a:ext uri="{FF2B5EF4-FFF2-40B4-BE49-F238E27FC236}">
                    <a16:creationId xmlns:a16="http://schemas.microsoft.com/office/drawing/2014/main" id="{92BA5C2C-8BD0-2EDE-597C-71A737E67903}"/>
                  </a:ext>
                </a:extLst>
              </p:cNvPr>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Freeform 7">
                <a:extLst>
                  <a:ext uri="{FF2B5EF4-FFF2-40B4-BE49-F238E27FC236}">
                    <a16:creationId xmlns:a16="http://schemas.microsoft.com/office/drawing/2014/main" id="{C7F132A7-C169-8D7C-DE7F-6A488E33A00A}"/>
                  </a:ext>
                </a:extLst>
              </p:cNvPr>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7" name="Freeform 8">
                <a:extLst>
                  <a:ext uri="{FF2B5EF4-FFF2-40B4-BE49-F238E27FC236}">
                    <a16:creationId xmlns:a16="http://schemas.microsoft.com/office/drawing/2014/main" id="{EAFD8137-7592-19F3-AB51-72DDF92C7373}"/>
                  </a:ext>
                </a:extLst>
              </p:cNvPr>
              <p:cNvSpPr>
                <a:spLocks/>
              </p:cNvSpPr>
              <p:nvPr/>
            </p:nvSpPr>
            <p:spPr bwMode="auto">
              <a:xfrm>
                <a:off x="4859338" y="3011488"/>
                <a:ext cx="71437"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8" name="Freeform 9">
                <a:extLst>
                  <a:ext uri="{FF2B5EF4-FFF2-40B4-BE49-F238E27FC236}">
                    <a16:creationId xmlns:a16="http://schemas.microsoft.com/office/drawing/2014/main" id="{DC25E204-CCC7-2F0D-618E-40931B6858EF}"/>
                  </a:ext>
                </a:extLst>
              </p:cNvPr>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3" name="TextBox 63">
              <a:extLst>
                <a:ext uri="{FF2B5EF4-FFF2-40B4-BE49-F238E27FC236}">
                  <a16:creationId xmlns:a16="http://schemas.microsoft.com/office/drawing/2014/main" id="{D4216D2C-8727-A88C-3C6A-B67B73C1A914}"/>
                </a:ext>
              </a:extLst>
            </p:cNvPr>
            <p:cNvSpPr txBox="1">
              <a:spLocks/>
            </p:cNvSpPr>
            <p:nvPr/>
          </p:nvSpPr>
          <p:spPr>
            <a:xfrm rot="14296753">
              <a:off x="3342699" y="2104414"/>
              <a:ext cx="728212" cy="540152"/>
            </a:xfrm>
            <a:prstGeom prst="rect">
              <a:avLst/>
            </a:prstGeom>
            <a:noFill/>
          </p:spPr>
          <p:txBody>
            <a:bodyPr wrap="square" lIns="0" tIns="0" rIns="0" bIns="0" rtlCol="0">
              <a:noAutofit/>
            </a:bodyPr>
            <a:lstStyle/>
            <a:p>
              <a:pPr lvl="0" algn="ctr"/>
              <a:r>
                <a:rPr lang="en-US" altLang="ko-KR" sz="1400" b="1" dirty="0">
                  <a:solidFill>
                    <a:schemeClr val="accent6">
                      <a:lumMod val="85000"/>
                    </a:schemeClr>
                  </a:solidFill>
                  <a:latin typeface="Roboto Condensed Regular"/>
                </a:rPr>
                <a:t>La reprise des fonctions</a:t>
              </a:r>
              <a:endParaRPr lang="ko-KR" altLang="en-US" sz="1400" b="1" dirty="0">
                <a:solidFill>
                  <a:schemeClr val="accent6">
                    <a:lumMod val="85000"/>
                  </a:schemeClr>
                </a:solidFill>
                <a:latin typeface="Roboto Condensed Regular"/>
              </a:endParaRPr>
            </a:p>
          </p:txBody>
        </p:sp>
      </p:grpSp>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98450" y="1630603"/>
            <a:ext cx="8699500" cy="2691502"/>
          </a:xfrm>
          <a:prstGeom prst="rect">
            <a:avLst/>
          </a:prstGeom>
          <a:noFill/>
        </p:spPr>
        <p:txBody>
          <a:bodyPr wrap="square" lIns="0" tIns="0" rIns="0" bIns="0" rtlCol="0">
            <a:noAutofit/>
          </a:bodyPr>
          <a:lstStyle/>
          <a:p>
            <a:pPr algn="ctr"/>
            <a:r>
              <a:rPr lang="fr-FR" sz="1000" b="1" dirty="0">
                <a:solidFill>
                  <a:schemeClr val="accent1">
                    <a:lumMod val="50000"/>
                  </a:schemeClr>
                </a:solidFill>
                <a:latin typeface="Arial Rounded MT Bold" panose="020F0704030504030204" pitchFamily="34" charset="0"/>
                <a:cs typeface="Arial" panose="020B0604020202020204" pitchFamily="34" charset="0"/>
              </a:rPr>
              <a:t>APTITUDE À L’ISSUE DES DROITS À CMO – 12 mois consécutifs-</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Un agent ayant obtenu 12 mois consécutifs de CMO ne peut reprendre ses fonctions sans l’avis favorable du CMFR.</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Avis favorable à la réintégration sur ses fonctions émis par le CMFR, l’agent est réaffecté sur l’emploi qu’il occupait précédemment</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La réintégration fait l’objet d’un courrier précisant à l’agent son aptitude à la reprise de ses fonctions ainsi que la date de reprise</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Le fonctionnaire qui à l’issue d’un CMO refuse sans motif valable lié à son état de santé le poste qui lui est assigné peut être licencié</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De même lorsque l’agent, reconnu apte à reprendre ses fonctions par le CMFR, se borne, pour justifier sa non reprise à produire un certificat médical prescrivant un nouvel arrêt de travail, sans apporter d’éléments nouveaux par rapport aux constatations médicales ayant conduit le CMFR à rendre son avis, peut faire l’objet d’une mise en demeure de rejoindre son poste de travail sous peine d’être radié des cadres pour    abandon de poste</a:t>
            </a:r>
          </a:p>
          <a:p>
            <a:pPr algn="just"/>
            <a:endParaRPr lang="fr-F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1122338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 calcmode="lin" valueType="num">
                                      <p:cBhvr>
                                        <p:cTn id="22"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9">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 calcmode="lin" valueType="num">
                                      <p:cBhvr>
                                        <p:cTn id="27"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9">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xEl>
                                              <p:pRg st="6" end="6"/>
                                            </p:txEl>
                                          </p:spTgt>
                                        </p:tgtEl>
                                        <p:attrNameLst>
                                          <p:attrName>style.visibility</p:attrName>
                                        </p:attrNameLst>
                                      </p:cBhvr>
                                      <p:to>
                                        <p:strVal val="visible"/>
                                      </p:to>
                                    </p:set>
                                    <p:anim calcmode="lin" valueType="num">
                                      <p:cBhvr>
                                        <p:cTn id="32" dur="5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19">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19">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xEl>
                                              <p:pRg st="8" end="8"/>
                                            </p:txEl>
                                          </p:spTgt>
                                        </p:tgtEl>
                                        <p:attrNameLst>
                                          <p:attrName>style.visibility</p:attrName>
                                        </p:attrNameLst>
                                      </p:cBhvr>
                                      <p:to>
                                        <p:strVal val="visible"/>
                                      </p:to>
                                    </p:set>
                                    <p:anim calcmode="lin" valueType="num">
                                      <p:cBhvr>
                                        <p:cTn id="37" dur="500" fill="hold"/>
                                        <p:tgtEl>
                                          <p:spTgt spid="19">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19">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19">
                                            <p:txEl>
                                              <p:pRg st="8" end="8"/>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xEl>
                                              <p:pRg st="9" end="9"/>
                                            </p:txEl>
                                          </p:spTgt>
                                        </p:tgtEl>
                                        <p:attrNameLst>
                                          <p:attrName>style.visibility</p:attrName>
                                        </p:attrNameLst>
                                      </p:cBhvr>
                                      <p:to>
                                        <p:strVal val="visible"/>
                                      </p:to>
                                    </p:set>
                                    <p:anim calcmode="lin" valueType="num">
                                      <p:cBhvr>
                                        <p:cTn id="42" dur="500" fill="hold"/>
                                        <p:tgtEl>
                                          <p:spTgt spid="19">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19">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grpSp>
        <p:nvGrpSpPr>
          <p:cNvPr id="3" name="그룹 71">
            <a:extLst>
              <a:ext uri="{FF2B5EF4-FFF2-40B4-BE49-F238E27FC236}">
                <a16:creationId xmlns:a16="http://schemas.microsoft.com/office/drawing/2014/main" id="{0CBE4F0F-1CA7-C793-671B-726DC0B1B491}"/>
              </a:ext>
            </a:extLst>
          </p:cNvPr>
          <p:cNvGrpSpPr/>
          <p:nvPr/>
        </p:nvGrpSpPr>
        <p:grpSpPr>
          <a:xfrm rot="3846346">
            <a:off x="636874" y="330073"/>
            <a:ext cx="1486000" cy="1739319"/>
            <a:chOff x="2941638" y="1890713"/>
            <a:chExt cx="1362075" cy="1120775"/>
          </a:xfrm>
        </p:grpSpPr>
        <p:grpSp>
          <p:nvGrpSpPr>
            <p:cNvPr id="6" name="그룹 11">
              <a:extLst>
                <a:ext uri="{FF2B5EF4-FFF2-40B4-BE49-F238E27FC236}">
                  <a16:creationId xmlns:a16="http://schemas.microsoft.com/office/drawing/2014/main" id="{9EC90506-C63C-89FA-736B-E6B7F1DCCAD2}"/>
                </a:ext>
              </a:extLst>
            </p:cNvPr>
            <p:cNvGrpSpPr/>
            <p:nvPr/>
          </p:nvGrpSpPr>
          <p:grpSpPr>
            <a:xfrm>
              <a:off x="2941638" y="1890713"/>
              <a:ext cx="1362075" cy="1120775"/>
              <a:chOff x="3890963" y="2011363"/>
              <a:chExt cx="1362075" cy="1120775"/>
            </a:xfrm>
          </p:grpSpPr>
          <p:sp>
            <p:nvSpPr>
              <p:cNvPr id="14" name="Freeform 5">
                <a:extLst>
                  <a:ext uri="{FF2B5EF4-FFF2-40B4-BE49-F238E27FC236}">
                    <a16:creationId xmlns:a16="http://schemas.microsoft.com/office/drawing/2014/main" id="{CEC386D1-EA2D-9EC1-C615-76C09A0EE83C}"/>
                  </a:ext>
                </a:extLst>
              </p:cNvPr>
              <p:cNvSpPr>
                <a:spLocks/>
              </p:cNvSpPr>
              <p:nvPr/>
            </p:nvSpPr>
            <p:spPr bwMode="auto">
              <a:xfrm>
                <a:off x="3890963" y="2020950"/>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500"/>
                  </a:lnSpc>
                </a:pPr>
                <a:endParaRPr lang="ko-KR" altLang="en-US" sz="6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5" name="Rectangle 14">
                <a:extLst>
                  <a:ext uri="{FF2B5EF4-FFF2-40B4-BE49-F238E27FC236}">
                    <a16:creationId xmlns:a16="http://schemas.microsoft.com/office/drawing/2014/main" id="{92BA5C2C-8BD0-2EDE-597C-71A737E67903}"/>
                  </a:ext>
                </a:extLst>
              </p:cNvPr>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Freeform 7">
                <a:extLst>
                  <a:ext uri="{FF2B5EF4-FFF2-40B4-BE49-F238E27FC236}">
                    <a16:creationId xmlns:a16="http://schemas.microsoft.com/office/drawing/2014/main" id="{C7F132A7-C169-8D7C-DE7F-6A488E33A00A}"/>
                  </a:ext>
                </a:extLst>
              </p:cNvPr>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7" name="Freeform 8">
                <a:extLst>
                  <a:ext uri="{FF2B5EF4-FFF2-40B4-BE49-F238E27FC236}">
                    <a16:creationId xmlns:a16="http://schemas.microsoft.com/office/drawing/2014/main" id="{EAFD8137-7592-19F3-AB51-72DDF92C7373}"/>
                  </a:ext>
                </a:extLst>
              </p:cNvPr>
              <p:cNvSpPr>
                <a:spLocks/>
              </p:cNvSpPr>
              <p:nvPr/>
            </p:nvSpPr>
            <p:spPr bwMode="auto">
              <a:xfrm>
                <a:off x="4859338" y="3011488"/>
                <a:ext cx="71437"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8" name="Freeform 9">
                <a:extLst>
                  <a:ext uri="{FF2B5EF4-FFF2-40B4-BE49-F238E27FC236}">
                    <a16:creationId xmlns:a16="http://schemas.microsoft.com/office/drawing/2014/main" id="{DC25E204-CCC7-2F0D-618E-40931B6858EF}"/>
                  </a:ext>
                </a:extLst>
              </p:cNvPr>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3" name="TextBox 63">
              <a:extLst>
                <a:ext uri="{FF2B5EF4-FFF2-40B4-BE49-F238E27FC236}">
                  <a16:creationId xmlns:a16="http://schemas.microsoft.com/office/drawing/2014/main" id="{D4216D2C-8727-A88C-3C6A-B67B73C1A914}"/>
                </a:ext>
              </a:extLst>
            </p:cNvPr>
            <p:cNvSpPr txBox="1">
              <a:spLocks/>
            </p:cNvSpPr>
            <p:nvPr/>
          </p:nvSpPr>
          <p:spPr>
            <a:xfrm rot="17753654">
              <a:off x="3365980" y="2202752"/>
              <a:ext cx="728212" cy="540152"/>
            </a:xfrm>
            <a:prstGeom prst="rect">
              <a:avLst/>
            </a:prstGeom>
            <a:noFill/>
          </p:spPr>
          <p:txBody>
            <a:bodyPr wrap="square" lIns="0" tIns="0" rIns="0" bIns="0" rtlCol="0">
              <a:noAutofit/>
            </a:bodyPr>
            <a:lstStyle/>
            <a:p>
              <a:pPr lvl="0" algn="ctr"/>
              <a:r>
                <a:rPr lang="en-US" altLang="ko-KR" sz="1400" b="1" dirty="0">
                  <a:solidFill>
                    <a:schemeClr val="accent6">
                      <a:lumMod val="85000"/>
                    </a:schemeClr>
                  </a:solidFill>
                  <a:latin typeface="Roboto Condensed Regular"/>
                </a:rPr>
                <a:t>La reprise des fonctions</a:t>
              </a:r>
              <a:endParaRPr lang="ko-KR" altLang="en-US" sz="1400" b="1" dirty="0">
                <a:solidFill>
                  <a:schemeClr val="accent6">
                    <a:lumMod val="85000"/>
                  </a:schemeClr>
                </a:solidFill>
                <a:latin typeface="Roboto Condensed Regular"/>
              </a:endParaRPr>
            </a:p>
          </p:txBody>
        </p:sp>
      </p:grpSp>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374912" y="1728743"/>
            <a:ext cx="8642350" cy="3008200"/>
          </a:xfrm>
          <a:prstGeom prst="rect">
            <a:avLst/>
          </a:prstGeom>
          <a:noFill/>
        </p:spPr>
        <p:txBody>
          <a:bodyPr wrap="square" lIns="0" tIns="0" rIns="0" bIns="0" rtlCol="0">
            <a:noAutofit/>
          </a:bodyPr>
          <a:lstStyle/>
          <a:p>
            <a:pPr algn="ctr"/>
            <a:r>
              <a:rPr lang="fr-FR" sz="1000" b="1" dirty="0">
                <a:solidFill>
                  <a:schemeClr val="accent1">
                    <a:lumMod val="50000"/>
                  </a:schemeClr>
                </a:solidFill>
                <a:latin typeface="Arial Rounded MT Bold" panose="020F0704030504030204" pitchFamily="34" charset="0"/>
                <a:cs typeface="Arial" panose="020B0604020202020204" pitchFamily="34" charset="0"/>
              </a:rPr>
              <a:t>APTITUDE SOUS RÉSERVE D’AMÉNAGEMENT DU POSTE DE TRAVAIL</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Lorsque l’agent n’est plus en mesure d’exercer toutes ses fonctions, le poste de travail doit être aménagé par l’autorité territoriale sur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proposition du médecin du travail, qui seul est compétent</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Il appartient à un ergonome de définir les aménagements indispensables, conformément aux recommandations du médecin du travail</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ctr"/>
            <a:r>
              <a:rPr lang="fr-FR" sz="1000" b="1" dirty="0">
                <a:solidFill>
                  <a:schemeClr val="accent1">
                    <a:lumMod val="50000"/>
                  </a:schemeClr>
                </a:solidFill>
                <a:latin typeface="Arial Rounded MT Bold" panose="020F0704030504030204" pitchFamily="34" charset="0"/>
                <a:cs typeface="Arial" panose="020B0604020202020204" pitchFamily="34" charset="0"/>
              </a:rPr>
              <a:t>APTITUDE SOUS RÉSERVE D’UN CHANGEMENT D’AFFECTATION</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Lorsque l’état de santé de l’agent ne lui permet plus d’exercer normalement ses fonctions et que les nécessités de service ne permettent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pas d’aménager le poste de travail, l’agent peut être affecté dans un autre emploi de son grade</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L’autorité territoriale procède à cette affectation après avis du médecin du travail</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Le changement d’affectation n’est pas subordonné à une demande de l’agent</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L’agent qui refuse sa nouvelle affectation, alors même qu’elle est compatible avec son état de santé et qu’il lui permet de conserver son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grade ainsi que son classement, pourra être radié des cadres pour abandon de poste après mise en demeure</a:t>
            </a:r>
          </a:p>
          <a:p>
            <a:pPr algn="just"/>
            <a:endParaRPr lang="fr-FR" sz="10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En cas d’impossibilité d’affecter l’agent à un autre emploi adapté à son état de santé et correspondant à son grade, l’agent qui ne peut </a:t>
            </a:r>
          </a:p>
          <a:p>
            <a:pPr algn="just"/>
            <a:r>
              <a:rPr lang="fr-FR" sz="1000" dirty="0">
                <a:solidFill>
                  <a:schemeClr val="accent1">
                    <a:lumMod val="50000"/>
                  </a:schemeClr>
                </a:solidFill>
                <a:latin typeface="Arial Rounded MT Bold" panose="020F0704030504030204" pitchFamily="34" charset="0"/>
                <a:cs typeface="Arial" panose="020B0604020202020204" pitchFamily="34" charset="0"/>
              </a:rPr>
              <a:t>reprendre ses fonctions, demeure placé en congé de maladie s’il n’a pas épuisé ses droits</a:t>
            </a:r>
          </a:p>
          <a:p>
            <a:pPr algn="just"/>
            <a:endParaRPr lang="fr-F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just"/>
            <a:endParaRPr lang="fr-F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just"/>
            <a:endParaRPr lang="fr-F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algn="just"/>
            <a:endParaRPr lang="fr-FR" sz="10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615404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p:cTn id="2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 calcmode="lin" valueType="num">
                                      <p:cBhvr>
                                        <p:cTn id="29"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19">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19">
                                            <p:txEl>
                                              <p:pRg st="3" end="3"/>
                                            </p:txEl>
                                          </p:spTgt>
                                        </p:tgtEl>
                                        <p:attrNameLst>
                                          <p:attrName>style.visibility</p:attrName>
                                        </p:attrNameLst>
                                      </p:cBhvr>
                                      <p:to>
                                        <p:strVal val="visible"/>
                                      </p:to>
                                    </p:set>
                                    <p:anim calcmode="lin" valueType="num">
                                      <p:cBhvr>
                                        <p:cTn id="34"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19">
                                            <p:txEl>
                                              <p:pRg st="3" end="3"/>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19">
                                            <p:txEl>
                                              <p:pRg st="4" end="4"/>
                                            </p:txEl>
                                          </p:spTgt>
                                        </p:tgtEl>
                                        <p:attrNameLst>
                                          <p:attrName>style.visibility</p:attrName>
                                        </p:attrNameLst>
                                      </p:cBhvr>
                                      <p:to>
                                        <p:strVal val="visible"/>
                                      </p:to>
                                    </p:set>
                                    <p:anim calcmode="lin" valueType="num">
                                      <p:cBhvr>
                                        <p:cTn id="39"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1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9">
                                            <p:txEl>
                                              <p:pRg st="6" end="6"/>
                                            </p:txEl>
                                          </p:spTgt>
                                        </p:tgtEl>
                                        <p:attrNameLst>
                                          <p:attrName>style.visibility</p:attrName>
                                        </p:attrNameLst>
                                      </p:cBhvr>
                                      <p:to>
                                        <p:strVal val="visible"/>
                                      </p:to>
                                    </p:set>
                                    <p:anim calcmode="lin" valueType="num">
                                      <p:cBhvr>
                                        <p:cTn id="46" dur="5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19">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1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9">
                                            <p:txEl>
                                              <p:pRg st="8" end="8"/>
                                            </p:txEl>
                                          </p:spTgt>
                                        </p:tgtEl>
                                        <p:attrNameLst>
                                          <p:attrName>style.visibility</p:attrName>
                                        </p:attrNameLst>
                                      </p:cBhvr>
                                      <p:to>
                                        <p:strVal val="visible"/>
                                      </p:to>
                                    </p:set>
                                    <p:anim calcmode="lin" valueType="num">
                                      <p:cBhvr>
                                        <p:cTn id="53" dur="500" fill="hold"/>
                                        <p:tgtEl>
                                          <p:spTgt spid="1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1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19">
                                            <p:txEl>
                                              <p:pRg st="8" end="8"/>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19">
                                            <p:txEl>
                                              <p:pRg st="9" end="9"/>
                                            </p:txEl>
                                          </p:spTgt>
                                        </p:tgtEl>
                                        <p:attrNameLst>
                                          <p:attrName>style.visibility</p:attrName>
                                        </p:attrNameLst>
                                      </p:cBhvr>
                                      <p:to>
                                        <p:strVal val="visible"/>
                                      </p:to>
                                    </p:set>
                                    <p:anim calcmode="lin" valueType="num">
                                      <p:cBhvr>
                                        <p:cTn id="58" dur="500" fill="hold"/>
                                        <p:tgtEl>
                                          <p:spTgt spid="19">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19">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19">
                                            <p:txEl>
                                              <p:pRg st="9" end="9"/>
                                            </p:txEl>
                                          </p:spTgt>
                                        </p:tgtEl>
                                      </p:cBhvr>
                                    </p:animEffect>
                                  </p:childTnLst>
                                </p:cTn>
                              </p:par>
                              <p:par>
                                <p:cTn id="61" presetID="53" presetClass="entr" presetSubtype="16" fill="hold" nodeType="withEffect">
                                  <p:stCondLst>
                                    <p:cond delay="0"/>
                                  </p:stCondLst>
                                  <p:childTnLst>
                                    <p:set>
                                      <p:cBhvr>
                                        <p:cTn id="62" dur="1" fill="hold">
                                          <p:stCondLst>
                                            <p:cond delay="0"/>
                                          </p:stCondLst>
                                        </p:cTn>
                                        <p:tgtEl>
                                          <p:spTgt spid="19">
                                            <p:txEl>
                                              <p:pRg st="10" end="10"/>
                                            </p:txEl>
                                          </p:spTgt>
                                        </p:tgtEl>
                                        <p:attrNameLst>
                                          <p:attrName>style.visibility</p:attrName>
                                        </p:attrNameLst>
                                      </p:cBhvr>
                                      <p:to>
                                        <p:strVal val="visible"/>
                                      </p:to>
                                    </p:set>
                                    <p:anim calcmode="lin" valueType="num">
                                      <p:cBhvr>
                                        <p:cTn id="63" dur="500" fill="hold"/>
                                        <p:tgtEl>
                                          <p:spTgt spid="19">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19">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19">
                                            <p:txEl>
                                              <p:pRg st="10" end="10"/>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19">
                                            <p:txEl>
                                              <p:pRg st="12" end="12"/>
                                            </p:txEl>
                                          </p:spTgt>
                                        </p:tgtEl>
                                        <p:attrNameLst>
                                          <p:attrName>style.visibility</p:attrName>
                                        </p:attrNameLst>
                                      </p:cBhvr>
                                      <p:to>
                                        <p:strVal val="visible"/>
                                      </p:to>
                                    </p:set>
                                    <p:anim calcmode="lin" valueType="num">
                                      <p:cBhvr>
                                        <p:cTn id="68" dur="500" fill="hold"/>
                                        <p:tgtEl>
                                          <p:spTgt spid="19">
                                            <p:txEl>
                                              <p:pRg st="12" end="12"/>
                                            </p:txEl>
                                          </p:spTgt>
                                        </p:tgtEl>
                                        <p:attrNameLst>
                                          <p:attrName>ppt_w</p:attrName>
                                        </p:attrNameLst>
                                      </p:cBhvr>
                                      <p:tavLst>
                                        <p:tav tm="0">
                                          <p:val>
                                            <p:fltVal val="0"/>
                                          </p:val>
                                        </p:tav>
                                        <p:tav tm="100000">
                                          <p:val>
                                            <p:strVal val="#ppt_w"/>
                                          </p:val>
                                        </p:tav>
                                      </p:tavLst>
                                    </p:anim>
                                    <p:anim calcmode="lin" valueType="num">
                                      <p:cBhvr>
                                        <p:cTn id="69" dur="500" fill="hold"/>
                                        <p:tgtEl>
                                          <p:spTgt spid="19">
                                            <p:txEl>
                                              <p:pRg st="12" end="12"/>
                                            </p:txEl>
                                          </p:spTgt>
                                        </p:tgtEl>
                                        <p:attrNameLst>
                                          <p:attrName>ppt_h</p:attrName>
                                        </p:attrNameLst>
                                      </p:cBhvr>
                                      <p:tavLst>
                                        <p:tav tm="0">
                                          <p:val>
                                            <p:fltVal val="0"/>
                                          </p:val>
                                        </p:tav>
                                        <p:tav tm="100000">
                                          <p:val>
                                            <p:strVal val="#ppt_h"/>
                                          </p:val>
                                        </p:tav>
                                      </p:tavLst>
                                    </p:anim>
                                    <p:animEffect transition="in" filter="fade">
                                      <p:cBhvr>
                                        <p:cTn id="70" dur="500"/>
                                        <p:tgtEl>
                                          <p:spTgt spid="19">
                                            <p:txEl>
                                              <p:pRg st="12" end="12"/>
                                            </p:txEl>
                                          </p:spTgt>
                                        </p:tgtEl>
                                      </p:cBhvr>
                                    </p:animEffect>
                                  </p:childTnLst>
                                </p:cTn>
                              </p:par>
                              <p:par>
                                <p:cTn id="71" presetID="53" presetClass="entr" presetSubtype="16" fill="hold" nodeType="withEffect">
                                  <p:stCondLst>
                                    <p:cond delay="0"/>
                                  </p:stCondLst>
                                  <p:childTnLst>
                                    <p:set>
                                      <p:cBhvr>
                                        <p:cTn id="72" dur="1" fill="hold">
                                          <p:stCondLst>
                                            <p:cond delay="0"/>
                                          </p:stCondLst>
                                        </p:cTn>
                                        <p:tgtEl>
                                          <p:spTgt spid="19">
                                            <p:txEl>
                                              <p:pRg st="14" end="14"/>
                                            </p:txEl>
                                          </p:spTgt>
                                        </p:tgtEl>
                                        <p:attrNameLst>
                                          <p:attrName>style.visibility</p:attrName>
                                        </p:attrNameLst>
                                      </p:cBhvr>
                                      <p:to>
                                        <p:strVal val="visible"/>
                                      </p:to>
                                    </p:set>
                                    <p:anim calcmode="lin" valueType="num">
                                      <p:cBhvr>
                                        <p:cTn id="73" dur="500" fill="hold"/>
                                        <p:tgtEl>
                                          <p:spTgt spid="19">
                                            <p:txEl>
                                              <p:pRg st="14" end="14"/>
                                            </p:txEl>
                                          </p:spTgt>
                                        </p:tgtEl>
                                        <p:attrNameLst>
                                          <p:attrName>ppt_w</p:attrName>
                                        </p:attrNameLst>
                                      </p:cBhvr>
                                      <p:tavLst>
                                        <p:tav tm="0">
                                          <p:val>
                                            <p:fltVal val="0"/>
                                          </p:val>
                                        </p:tav>
                                        <p:tav tm="100000">
                                          <p:val>
                                            <p:strVal val="#ppt_w"/>
                                          </p:val>
                                        </p:tav>
                                      </p:tavLst>
                                    </p:anim>
                                    <p:anim calcmode="lin" valueType="num">
                                      <p:cBhvr>
                                        <p:cTn id="74" dur="500" fill="hold"/>
                                        <p:tgtEl>
                                          <p:spTgt spid="19">
                                            <p:txEl>
                                              <p:pRg st="14" end="14"/>
                                            </p:txEl>
                                          </p:spTgt>
                                        </p:tgtEl>
                                        <p:attrNameLst>
                                          <p:attrName>ppt_h</p:attrName>
                                        </p:attrNameLst>
                                      </p:cBhvr>
                                      <p:tavLst>
                                        <p:tav tm="0">
                                          <p:val>
                                            <p:fltVal val="0"/>
                                          </p:val>
                                        </p:tav>
                                        <p:tav tm="100000">
                                          <p:val>
                                            <p:strVal val="#ppt_h"/>
                                          </p:val>
                                        </p:tav>
                                      </p:tavLst>
                                    </p:anim>
                                    <p:animEffect transition="in" filter="fade">
                                      <p:cBhvr>
                                        <p:cTn id="75" dur="500"/>
                                        <p:tgtEl>
                                          <p:spTgt spid="19">
                                            <p:txEl>
                                              <p:pRg st="14" end="14"/>
                                            </p:txEl>
                                          </p:spTgt>
                                        </p:tgtEl>
                                      </p:cBhvr>
                                    </p:animEffect>
                                  </p:childTnLst>
                                </p:cTn>
                              </p:par>
                              <p:par>
                                <p:cTn id="76" presetID="53" presetClass="entr" presetSubtype="16" fill="hold" nodeType="withEffect">
                                  <p:stCondLst>
                                    <p:cond delay="0"/>
                                  </p:stCondLst>
                                  <p:childTnLst>
                                    <p:set>
                                      <p:cBhvr>
                                        <p:cTn id="77" dur="1" fill="hold">
                                          <p:stCondLst>
                                            <p:cond delay="0"/>
                                          </p:stCondLst>
                                        </p:cTn>
                                        <p:tgtEl>
                                          <p:spTgt spid="19">
                                            <p:txEl>
                                              <p:pRg st="15" end="15"/>
                                            </p:txEl>
                                          </p:spTgt>
                                        </p:tgtEl>
                                        <p:attrNameLst>
                                          <p:attrName>style.visibility</p:attrName>
                                        </p:attrNameLst>
                                      </p:cBhvr>
                                      <p:to>
                                        <p:strVal val="visible"/>
                                      </p:to>
                                    </p:set>
                                    <p:anim calcmode="lin" valueType="num">
                                      <p:cBhvr>
                                        <p:cTn id="78" dur="500" fill="hold"/>
                                        <p:tgtEl>
                                          <p:spTgt spid="19">
                                            <p:txEl>
                                              <p:pRg st="15" end="15"/>
                                            </p:txEl>
                                          </p:spTgt>
                                        </p:tgtEl>
                                        <p:attrNameLst>
                                          <p:attrName>ppt_w</p:attrName>
                                        </p:attrNameLst>
                                      </p:cBhvr>
                                      <p:tavLst>
                                        <p:tav tm="0">
                                          <p:val>
                                            <p:fltVal val="0"/>
                                          </p:val>
                                        </p:tav>
                                        <p:tav tm="100000">
                                          <p:val>
                                            <p:strVal val="#ppt_w"/>
                                          </p:val>
                                        </p:tav>
                                      </p:tavLst>
                                    </p:anim>
                                    <p:anim calcmode="lin" valueType="num">
                                      <p:cBhvr>
                                        <p:cTn id="79" dur="500" fill="hold"/>
                                        <p:tgtEl>
                                          <p:spTgt spid="19">
                                            <p:txEl>
                                              <p:pRg st="15" end="15"/>
                                            </p:txEl>
                                          </p:spTgt>
                                        </p:tgtEl>
                                        <p:attrNameLst>
                                          <p:attrName>ppt_h</p:attrName>
                                        </p:attrNameLst>
                                      </p:cBhvr>
                                      <p:tavLst>
                                        <p:tav tm="0">
                                          <p:val>
                                            <p:fltVal val="0"/>
                                          </p:val>
                                        </p:tav>
                                        <p:tav tm="100000">
                                          <p:val>
                                            <p:strVal val="#ppt_h"/>
                                          </p:val>
                                        </p:tav>
                                      </p:tavLst>
                                    </p:anim>
                                    <p:animEffect transition="in" filter="fade">
                                      <p:cBhvr>
                                        <p:cTn id="80" dur="500"/>
                                        <p:tgtEl>
                                          <p:spTgt spid="19">
                                            <p:txEl>
                                              <p:pRg st="15" end="15"/>
                                            </p:txEl>
                                          </p:spTgt>
                                        </p:tgtEl>
                                      </p:cBhvr>
                                    </p:animEffect>
                                  </p:childTnLst>
                                </p:cTn>
                              </p:par>
                              <p:par>
                                <p:cTn id="81" presetID="53" presetClass="entr" presetSubtype="16" fill="hold" nodeType="withEffect">
                                  <p:stCondLst>
                                    <p:cond delay="0"/>
                                  </p:stCondLst>
                                  <p:childTnLst>
                                    <p:set>
                                      <p:cBhvr>
                                        <p:cTn id="82" dur="1" fill="hold">
                                          <p:stCondLst>
                                            <p:cond delay="0"/>
                                          </p:stCondLst>
                                        </p:cTn>
                                        <p:tgtEl>
                                          <p:spTgt spid="19">
                                            <p:txEl>
                                              <p:pRg st="17" end="17"/>
                                            </p:txEl>
                                          </p:spTgt>
                                        </p:tgtEl>
                                        <p:attrNameLst>
                                          <p:attrName>style.visibility</p:attrName>
                                        </p:attrNameLst>
                                      </p:cBhvr>
                                      <p:to>
                                        <p:strVal val="visible"/>
                                      </p:to>
                                    </p:set>
                                    <p:anim calcmode="lin" valueType="num">
                                      <p:cBhvr>
                                        <p:cTn id="83" dur="500" fill="hold"/>
                                        <p:tgtEl>
                                          <p:spTgt spid="19">
                                            <p:txEl>
                                              <p:pRg st="17" end="17"/>
                                            </p:txEl>
                                          </p:spTgt>
                                        </p:tgtEl>
                                        <p:attrNameLst>
                                          <p:attrName>ppt_w</p:attrName>
                                        </p:attrNameLst>
                                      </p:cBhvr>
                                      <p:tavLst>
                                        <p:tav tm="0">
                                          <p:val>
                                            <p:fltVal val="0"/>
                                          </p:val>
                                        </p:tav>
                                        <p:tav tm="100000">
                                          <p:val>
                                            <p:strVal val="#ppt_w"/>
                                          </p:val>
                                        </p:tav>
                                      </p:tavLst>
                                    </p:anim>
                                    <p:anim calcmode="lin" valueType="num">
                                      <p:cBhvr>
                                        <p:cTn id="84" dur="500" fill="hold"/>
                                        <p:tgtEl>
                                          <p:spTgt spid="19">
                                            <p:txEl>
                                              <p:pRg st="17" end="17"/>
                                            </p:txEl>
                                          </p:spTgt>
                                        </p:tgtEl>
                                        <p:attrNameLst>
                                          <p:attrName>ppt_h</p:attrName>
                                        </p:attrNameLst>
                                      </p:cBhvr>
                                      <p:tavLst>
                                        <p:tav tm="0">
                                          <p:val>
                                            <p:fltVal val="0"/>
                                          </p:val>
                                        </p:tav>
                                        <p:tav tm="100000">
                                          <p:val>
                                            <p:strVal val="#ppt_h"/>
                                          </p:val>
                                        </p:tav>
                                      </p:tavLst>
                                    </p:anim>
                                    <p:animEffect transition="in" filter="fade">
                                      <p:cBhvr>
                                        <p:cTn id="85" dur="500"/>
                                        <p:tgtEl>
                                          <p:spTgt spid="19">
                                            <p:txEl>
                                              <p:pRg st="17" end="17"/>
                                            </p:txEl>
                                          </p:spTgt>
                                        </p:tgtEl>
                                      </p:cBhvr>
                                    </p:animEffect>
                                  </p:childTnLst>
                                </p:cTn>
                              </p:par>
                              <p:par>
                                <p:cTn id="86" presetID="53" presetClass="entr" presetSubtype="16" fill="hold" nodeType="withEffect">
                                  <p:stCondLst>
                                    <p:cond delay="0"/>
                                  </p:stCondLst>
                                  <p:childTnLst>
                                    <p:set>
                                      <p:cBhvr>
                                        <p:cTn id="87" dur="1" fill="hold">
                                          <p:stCondLst>
                                            <p:cond delay="0"/>
                                          </p:stCondLst>
                                        </p:cTn>
                                        <p:tgtEl>
                                          <p:spTgt spid="19">
                                            <p:txEl>
                                              <p:pRg st="18" end="18"/>
                                            </p:txEl>
                                          </p:spTgt>
                                        </p:tgtEl>
                                        <p:attrNameLst>
                                          <p:attrName>style.visibility</p:attrName>
                                        </p:attrNameLst>
                                      </p:cBhvr>
                                      <p:to>
                                        <p:strVal val="visible"/>
                                      </p:to>
                                    </p:set>
                                    <p:anim calcmode="lin" valueType="num">
                                      <p:cBhvr>
                                        <p:cTn id="88" dur="500" fill="hold"/>
                                        <p:tgtEl>
                                          <p:spTgt spid="19">
                                            <p:txEl>
                                              <p:pRg st="18" end="18"/>
                                            </p:txEl>
                                          </p:spTgt>
                                        </p:tgtEl>
                                        <p:attrNameLst>
                                          <p:attrName>ppt_w</p:attrName>
                                        </p:attrNameLst>
                                      </p:cBhvr>
                                      <p:tavLst>
                                        <p:tav tm="0">
                                          <p:val>
                                            <p:fltVal val="0"/>
                                          </p:val>
                                        </p:tav>
                                        <p:tav tm="100000">
                                          <p:val>
                                            <p:strVal val="#ppt_w"/>
                                          </p:val>
                                        </p:tav>
                                      </p:tavLst>
                                    </p:anim>
                                    <p:anim calcmode="lin" valueType="num">
                                      <p:cBhvr>
                                        <p:cTn id="89" dur="500" fill="hold"/>
                                        <p:tgtEl>
                                          <p:spTgt spid="19">
                                            <p:txEl>
                                              <p:pRg st="18" end="18"/>
                                            </p:txEl>
                                          </p:spTgt>
                                        </p:tgtEl>
                                        <p:attrNameLst>
                                          <p:attrName>ppt_h</p:attrName>
                                        </p:attrNameLst>
                                      </p:cBhvr>
                                      <p:tavLst>
                                        <p:tav tm="0">
                                          <p:val>
                                            <p:fltVal val="0"/>
                                          </p:val>
                                        </p:tav>
                                        <p:tav tm="100000">
                                          <p:val>
                                            <p:strVal val="#ppt_h"/>
                                          </p:val>
                                        </p:tav>
                                      </p:tavLst>
                                    </p:anim>
                                    <p:animEffect transition="in" filter="fade">
                                      <p:cBhvr>
                                        <p:cTn id="90" dur="500"/>
                                        <p:tgtEl>
                                          <p:spTgt spid="1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30293" y="806392"/>
            <a:ext cx="8676640" cy="4137083"/>
          </a:xfrm>
          <a:prstGeom prst="rect">
            <a:avLst/>
          </a:prstGeom>
          <a:noFill/>
        </p:spPr>
        <p:txBody>
          <a:bodyPr wrap="square" lIns="0" tIns="0" rIns="0" bIns="0" rtlCol="0">
            <a:noAutofit/>
          </a:bodyPr>
          <a:lstStyle/>
          <a:p>
            <a:pPr marL="171450" lvl="0" indent="-171450" algn="just">
              <a:buClr>
                <a:schemeClr val="bg2"/>
              </a:buClr>
              <a:buFont typeface="Wingdings" panose="05000000000000000000" pitchFamily="2" charset="2"/>
              <a:buChar char="Ø"/>
            </a:pPr>
            <a:endParaRPr lang="fr-FR" altLang="ko-KR" sz="12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Un avis d’arrêt de travail délivré par un(e) infirmier(e) est-il valable ? </a:t>
            </a:r>
            <a:endParaRPr lang="fr-FR" sz="10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r>
              <a:rPr lang="fr-FR" sz="1100" b="1" i="1" dirty="0">
                <a:solidFill>
                  <a:schemeClr val="accent1"/>
                </a:solidFill>
                <a:latin typeface="Arial Rounded MT Bold" panose="020F0704030504030204" pitchFamily="34" charset="0"/>
                <a:cs typeface="Arial" panose="020B0604020202020204" pitchFamily="34" charset="0"/>
              </a:rPr>
              <a:t>NON</a:t>
            </a:r>
            <a:r>
              <a:rPr lang="fr-FR" sz="10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 </a:t>
            </a:r>
            <a:r>
              <a:rPr lang="fr-FR" sz="1000" i="1" dirty="0">
                <a:solidFill>
                  <a:schemeClr val="accent1">
                    <a:lumMod val="50000"/>
                  </a:schemeClr>
                </a:solidFill>
                <a:latin typeface="Arial Rounded MT Bold" panose="020F0704030504030204" pitchFamily="34" charset="0"/>
                <a:cs typeface="Arial" panose="020B0604020202020204" pitchFamily="34" charset="0"/>
              </a:rPr>
              <a:t>Seuls les médecins, chirurgiens-dentistes ou sage-femmes sont habilités à prescrire un avis d’arrêt de travail et à indiquer, le cas </a:t>
            </a: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échéant, la durée probable de l’incapacité de travail</a:t>
            </a: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Un agent public peut-il transmettre son avis d’arrêt de travail par courriel ? </a:t>
            </a:r>
            <a:endParaRPr lang="fr-FR" sz="10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r>
              <a:rPr lang="fr-FR" sz="1100" b="1" i="1" dirty="0">
                <a:solidFill>
                  <a:schemeClr val="accent1"/>
                </a:solidFill>
                <a:latin typeface="Arial Rounded MT Bold" panose="020F0704030504030204" pitchFamily="34" charset="0"/>
                <a:cs typeface="Arial" panose="020B0604020202020204" pitchFamily="34" charset="0"/>
              </a:rPr>
              <a:t>OUI</a:t>
            </a:r>
            <a:r>
              <a:rPr lang="fr-FR" sz="10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 </a:t>
            </a:r>
            <a:r>
              <a:rPr lang="fr-FR" sz="1000" i="1" dirty="0">
                <a:solidFill>
                  <a:schemeClr val="accent1">
                    <a:lumMod val="50000"/>
                  </a:schemeClr>
                </a:solidFill>
                <a:latin typeface="Arial Rounded MT Bold" panose="020F0704030504030204" pitchFamily="34" charset="0"/>
                <a:cs typeface="Arial" panose="020B0604020202020204" pitchFamily="34" charset="0"/>
              </a:rPr>
              <a:t>Si la réglementation prévoit que l’avis d’arrêt de travail doit être transmis par l’agent public dans les quarante-huit heures, aucune </a:t>
            </a: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précision n’est toutefois donnée quant aux modalités concrètes de cette transmission. En pratique, l’administration peut fixer les modalités matérielles d’envoi de l’avis d’arrêt de travail. Lorsque l’envoi par courriel est admis, l’agent public devra, en tout état de cause, transmettre en parallèle l’exemplaire original des volets n°2 et 3 de l’avis d’arrêt de travail</a:t>
            </a: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L’administration peut-elle placer d’office un fonctionnaire en CMO </a:t>
            </a:r>
            <a:r>
              <a:rPr lang="fr-FR" sz="1200" dirty="0">
                <a:solidFill>
                  <a:schemeClr val="accent1"/>
                </a:solidFill>
                <a:latin typeface="Arial Rounded MT Bold" panose="020F0704030504030204" pitchFamily="34" charset="0"/>
                <a:cs typeface="Arial" panose="020B0604020202020204" pitchFamily="34" charset="0"/>
              </a:rPr>
              <a:t>? </a:t>
            </a:r>
            <a:endParaRPr lang="fr-FR" sz="11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r>
              <a:rPr lang="fr-FR" sz="1100" b="1" i="1" dirty="0">
                <a:solidFill>
                  <a:schemeClr val="accent1"/>
                </a:solidFill>
                <a:latin typeface="Arial Rounded MT Bold" panose="020F0704030504030204" pitchFamily="34" charset="0"/>
                <a:cs typeface="Arial" panose="020B0604020202020204" pitchFamily="34" charset="0"/>
              </a:rPr>
              <a:t>OUI</a:t>
            </a:r>
            <a:r>
              <a:rPr lang="fr-FR" sz="10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 </a:t>
            </a:r>
            <a:r>
              <a:rPr lang="fr-FR" sz="1000" i="1" dirty="0">
                <a:solidFill>
                  <a:schemeClr val="accent1">
                    <a:lumMod val="50000"/>
                  </a:schemeClr>
                </a:solidFill>
                <a:latin typeface="Arial Rounded MT Bold" panose="020F0704030504030204" pitchFamily="34" charset="0"/>
                <a:cs typeface="Arial" panose="020B0604020202020204" pitchFamily="34" charset="0"/>
              </a:rPr>
              <a:t>A l’inverse de ce qui est prévu en matière de congés de longue maladie (CLM) et de congés de longue durée (CLD), les textes ne </a:t>
            </a: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prévoient pas expressément la possibilité d’un placement d’office en CMO. Toutefois, aucune disposition ne subordonne non plus la mise en CMO à une demande du fonctionnaire. Aussi, rien ne fait obstacle à ce qu’un fonctionnaire soit placé d’office en CMO dès lors que sa </a:t>
            </a: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maladie a été dûment constatée et qu’elle le met dans l’impossibilité d’exercer ses fonctions. Un tel constat peut en effet être effectué, sans demande de l’agent, par un médecin agréé. Cependant, si l’intéressé conteste ces conclusions médicales et se présente à son service afin </a:t>
            </a: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d’exercer ses fonctions, l’administration doit saisir le conseil médical et, en attendant sa réunion, accueillir l’agent dans le service</a:t>
            </a:r>
            <a:endParaRPr lang="fr-FR" sz="1400" i="1" dirty="0">
              <a:solidFill>
                <a:schemeClr val="accent1">
                  <a:lumMod val="50000"/>
                </a:schemeClr>
              </a:solidFill>
            </a:endParaRPr>
          </a:p>
          <a:p>
            <a:pPr lvl="0" algn="just">
              <a:buClr>
                <a:schemeClr val="bg2"/>
              </a:buClr>
            </a:pPr>
            <a:endParaRPr lang="pt-B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
        <p:nvSpPr>
          <p:cNvPr id="5" name="Title 10">
            <a:extLst>
              <a:ext uri="{FF2B5EF4-FFF2-40B4-BE49-F238E27FC236}">
                <a16:creationId xmlns:a16="http://schemas.microsoft.com/office/drawing/2014/main" id="{E0DFB797-6F8D-E8F4-016C-3CA4B44792B6}"/>
              </a:ext>
            </a:extLst>
          </p:cNvPr>
          <p:cNvSpPr>
            <a:spLocks noGrp="1"/>
          </p:cNvSpPr>
          <p:nvPr>
            <p:ph type="title"/>
          </p:nvPr>
        </p:nvSpPr>
        <p:spPr>
          <a:xfrm>
            <a:off x="720725" y="339725"/>
            <a:ext cx="8137414" cy="467469"/>
          </a:xfrm>
        </p:spPr>
        <p:txBody>
          <a:bodyPr/>
          <a:lstStyle/>
          <a:p>
            <a:r>
              <a:rPr lang="en-US" sz="2000" dirty="0">
                <a:gradFill>
                  <a:gsLst>
                    <a:gs pos="0">
                      <a:schemeClr val="accent1"/>
                    </a:gs>
                    <a:gs pos="100000">
                      <a:schemeClr val="accent1"/>
                    </a:gs>
                  </a:gsLst>
                  <a:lin ang="0" scaled="1"/>
                </a:gradFill>
                <a:latin typeface="Arial Rounded MT Bold" panose="020F0704030504030204" pitchFamily="34" charset="0"/>
              </a:rPr>
              <a:t>FAQ </a:t>
            </a:r>
            <a:r>
              <a:rPr lang="en-US" sz="800" dirty="0">
                <a:gradFill>
                  <a:gsLst>
                    <a:gs pos="0">
                      <a:schemeClr val="accent1"/>
                    </a:gs>
                    <a:gs pos="100000">
                      <a:schemeClr val="accent1"/>
                    </a:gs>
                  </a:gsLst>
                  <a:lin ang="0" scaled="1"/>
                </a:gradFill>
                <a:latin typeface="Arial Rounded MT Bold" panose="020F0704030504030204" pitchFamily="34" charset="0"/>
              </a:rPr>
              <a:t>(source CIG Petite Couronne)</a:t>
            </a:r>
          </a:p>
        </p:txBody>
      </p:sp>
    </p:spTree>
    <p:extLst>
      <p:ext uri="{BB962C8B-B14F-4D97-AF65-F5344CB8AC3E}">
        <p14:creationId xmlns:p14="http://schemas.microsoft.com/office/powerpoint/2010/main" val="1528448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30293" y="806392"/>
            <a:ext cx="8676640" cy="3799341"/>
          </a:xfrm>
          <a:prstGeom prst="rect">
            <a:avLst/>
          </a:prstGeom>
          <a:noFill/>
        </p:spPr>
        <p:txBody>
          <a:bodyPr wrap="square" lIns="0" tIns="0" rIns="0" bIns="0" rtlCol="0">
            <a:noAutofit/>
          </a:bodyPr>
          <a:lstStyle/>
          <a:p>
            <a:pPr lvl="0" algn="just">
              <a:buClr>
                <a:schemeClr val="bg2"/>
              </a:buClr>
            </a:pPr>
            <a:endParaRPr lang="fr-FR" altLang="ko-KR" sz="11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L’administration peut-elle cesser de rémunérer un fonctionnaire qui ne se soumet pas à une visite de contrôle </a:t>
            </a:r>
            <a:r>
              <a:rPr lang="fr-FR" sz="1200" dirty="0">
                <a:solidFill>
                  <a:schemeClr val="accent1"/>
                </a:solidFill>
                <a:latin typeface="Arial Rounded MT Bold" panose="020F0704030504030204" pitchFamily="34" charset="0"/>
                <a:cs typeface="Arial" panose="020B0604020202020204" pitchFamily="34" charset="0"/>
              </a:rPr>
              <a:t>? </a:t>
            </a:r>
          </a:p>
          <a:p>
            <a:pPr lvl="0" algn="just">
              <a:buClr>
                <a:schemeClr val="bg2"/>
              </a:buClr>
            </a:pPr>
            <a:endParaRPr lang="fr-FR" sz="10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r>
              <a:rPr lang="fr-FR" sz="1100" b="1" i="1" dirty="0">
                <a:solidFill>
                  <a:schemeClr val="accent1"/>
                </a:solidFill>
                <a:latin typeface="Arial Rounded MT Bold" panose="020F0704030504030204" pitchFamily="34" charset="0"/>
                <a:cs typeface="Arial" panose="020B0604020202020204" pitchFamily="34" charset="0"/>
              </a:rPr>
              <a:t>OUI</a:t>
            </a:r>
            <a:r>
              <a:rPr lang="fr-FR" sz="10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 </a:t>
            </a:r>
            <a:r>
              <a:rPr lang="fr-FR" sz="1000" i="1" dirty="0">
                <a:solidFill>
                  <a:schemeClr val="accent1">
                    <a:lumMod val="50000"/>
                  </a:schemeClr>
                </a:solidFill>
                <a:latin typeface="Arial Rounded MT Bold" panose="020F0704030504030204" pitchFamily="34" charset="0"/>
                <a:cs typeface="Arial" panose="020B0604020202020204" pitchFamily="34" charset="0"/>
              </a:rPr>
              <a:t>Au cours du CMO, l’autorité territoriale peut faire procéder à tout moment à une visite de contrôle par un médecin agréé du </a:t>
            </a: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fonctionnaire placé en CMO. Dans ce cadre, le fonctionnaire doit se soumettre à ces visites. A défaut, et sous réserve que celui-ci ait été </a:t>
            </a: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prévenu de façon certaine par courrier recommandé avec avis de réception</a:t>
            </a:r>
            <a:r>
              <a:rPr lang="fr-FR" sz="1400" i="1" dirty="0">
                <a:solidFill>
                  <a:schemeClr val="accent1">
                    <a:lumMod val="50000"/>
                  </a:schemeClr>
                </a:solidFill>
              </a:rPr>
              <a:t>, </a:t>
            </a:r>
            <a:r>
              <a:rPr lang="fr-FR" sz="1000" i="1" dirty="0">
                <a:solidFill>
                  <a:schemeClr val="accent1">
                    <a:lumMod val="50000"/>
                  </a:schemeClr>
                </a:solidFill>
                <a:latin typeface="Arial Rounded MT Bold" panose="020F0704030504030204" pitchFamily="34" charset="0"/>
                <a:cs typeface="Arial" panose="020B0604020202020204" pitchFamily="34" charset="0"/>
              </a:rPr>
              <a:t>l’administration peut interrompre le versement de sa                    rémunération et ce, jusqu’à ce que cette visite soit effectuée</a:t>
            </a: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A titre d’exemples, est considéré comme s’étant volontairement soustrait au contrôle : </a:t>
            </a:r>
          </a:p>
          <a:p>
            <a:pPr marL="171450" lvl="0" indent="-171450" algn="just">
              <a:buClr>
                <a:schemeClr val="bg2"/>
              </a:buClr>
              <a:buFont typeface="Wingdings" panose="05000000000000000000" pitchFamily="2" charset="2"/>
              <a:buChar char="Ø"/>
            </a:pPr>
            <a:r>
              <a:rPr lang="fr-FR" sz="1000" i="1" dirty="0">
                <a:solidFill>
                  <a:schemeClr val="accent1">
                    <a:lumMod val="50000"/>
                  </a:schemeClr>
                </a:solidFill>
                <a:latin typeface="Arial Rounded MT Bold" panose="020F0704030504030204" pitchFamily="34" charset="0"/>
                <a:cs typeface="Arial" panose="020B0604020202020204" pitchFamily="34" charset="0"/>
              </a:rPr>
              <a:t>L’agent auquel les convocations à une contre-visite ne sont pas parvenues parce qu’il n’a pas indiqué l’adresse à laquelle il se trouvait </a:t>
            </a:r>
          </a:p>
          <a:p>
            <a:pPr marL="171450" lvl="0" indent="-171450" algn="just">
              <a:buClr>
                <a:schemeClr val="bg2"/>
              </a:buClr>
              <a:buFont typeface="Wingdings" panose="05000000000000000000" pitchFamily="2" charset="2"/>
              <a:buChar char="Ø"/>
            </a:pPr>
            <a:r>
              <a:rPr lang="fr-FR" sz="1000" i="1" dirty="0">
                <a:solidFill>
                  <a:schemeClr val="accent1">
                    <a:lumMod val="50000"/>
                  </a:schemeClr>
                </a:solidFill>
                <a:latin typeface="Arial Rounded MT Bold" panose="020F0704030504030204" pitchFamily="34" charset="0"/>
                <a:cs typeface="Arial" panose="020B0604020202020204" pitchFamily="34" charset="0"/>
              </a:rPr>
              <a:t> pendant son congé de maladie ; </a:t>
            </a:r>
          </a:p>
          <a:p>
            <a:pPr lvl="0" algn="just">
              <a:buClr>
                <a:schemeClr val="bg2"/>
              </a:buClr>
            </a:pPr>
            <a:r>
              <a:rPr lang="fr-FR" sz="1000" i="1" dirty="0">
                <a:solidFill>
                  <a:schemeClr val="accent1">
                    <a:lumMod val="50000"/>
                  </a:schemeClr>
                </a:solidFill>
                <a:latin typeface="Arial Rounded MT Bold" panose="020F0704030504030204" pitchFamily="34" charset="0"/>
                <a:cs typeface="Arial" panose="020B0604020202020204" pitchFamily="34" charset="0"/>
              </a:rPr>
              <a:t>    L’agent qui, lorsque le médecin agréé s’est présenté à son appartement, a refusé de le laisser accéder à son domicile, sans invoquer de circonstances particulières, et lui a proposé de procéder à la contre-visite soit dans le hall de l’immeuble, soit à son cabinet médical</a:t>
            </a:r>
          </a:p>
          <a:p>
            <a:pPr marL="171450" lvl="0" indent="-171450" algn="just">
              <a:buClr>
                <a:schemeClr val="bg2"/>
              </a:buClr>
              <a:buFont typeface="Wingdings" panose="05000000000000000000" pitchFamily="2" charset="2"/>
              <a:buChar char="Ø"/>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rgbClr val="FFFFFF"/>
              </a:buClr>
              <a:defRPr/>
            </a:pPr>
            <a:r>
              <a:rPr lang="fr-FR" sz="1200" u="sng" dirty="0">
                <a:solidFill>
                  <a:schemeClr val="accent1"/>
                </a:solidFill>
                <a:latin typeface="Arial Rounded MT Bold" panose="020F0704030504030204" pitchFamily="34" charset="0"/>
                <a:cs typeface="Arial" panose="020B0604020202020204" pitchFamily="34" charset="0"/>
              </a:rPr>
              <a:t>Selon quelles modalités un agent contractuel a-t-il droit à un CMO </a:t>
            </a:r>
            <a:r>
              <a:rPr lang="fr-FR" sz="1200" dirty="0">
                <a:solidFill>
                  <a:schemeClr val="accent1"/>
                </a:solidFill>
                <a:latin typeface="Arial Rounded MT Bold" panose="020F0704030504030204" pitchFamily="34" charset="0"/>
                <a:cs typeface="Arial" panose="020B0604020202020204" pitchFamily="34" charset="0"/>
              </a:rPr>
              <a:t>? </a:t>
            </a:r>
          </a:p>
          <a:p>
            <a:pPr lvl="0" algn="just">
              <a:buClr>
                <a:srgbClr val="FFFFFF"/>
              </a:buClr>
              <a:defRP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rgbClr val="FFFFFF"/>
              </a:buClr>
              <a:defRPr/>
            </a:pPr>
            <a:r>
              <a:rPr lang="fr-FR" sz="1000" i="1" dirty="0">
                <a:solidFill>
                  <a:schemeClr val="accent1">
                    <a:lumMod val="50000"/>
                  </a:schemeClr>
                </a:solidFill>
                <a:latin typeface="Arial Rounded MT Bold" panose="020F0704030504030204" pitchFamily="34" charset="0"/>
                <a:cs typeface="Arial" panose="020B0604020202020204" pitchFamily="34" charset="0"/>
              </a:rPr>
              <a:t>L’agent contractuel en activité qui souffre d’une maladie dite « ordinaire » bénéficie, sur présentation d’un certificat médical, de congés de maladie. Ces droits à congés de maladie sont ouverts pendant une période de douze mois consécutifs ou, en cas de service discontinu, </a:t>
            </a:r>
          </a:p>
          <a:p>
            <a:pPr lvl="0" algn="just">
              <a:buClr>
                <a:srgbClr val="FFFFFF"/>
              </a:buClr>
              <a:defRPr/>
            </a:pPr>
            <a:r>
              <a:rPr lang="fr-FR" sz="1000" i="1" dirty="0">
                <a:solidFill>
                  <a:schemeClr val="accent1">
                    <a:lumMod val="50000"/>
                  </a:schemeClr>
                </a:solidFill>
                <a:latin typeface="Arial Rounded MT Bold" panose="020F0704030504030204" pitchFamily="34" charset="0"/>
                <a:cs typeface="Arial" panose="020B0604020202020204" pitchFamily="34" charset="0"/>
              </a:rPr>
              <a:t>au cours d’une période comprenant trois cents jours de services effectifs </a:t>
            </a:r>
          </a:p>
          <a:p>
            <a:pPr lvl="0" algn="just">
              <a:buClr>
                <a:srgbClr val="FFFFFF"/>
              </a:buClr>
              <a:defRPr/>
            </a:pPr>
            <a:r>
              <a:rPr lang="fr-FR" sz="1000" i="1" dirty="0">
                <a:solidFill>
                  <a:schemeClr val="accent1">
                    <a:lumMod val="50000"/>
                  </a:schemeClr>
                </a:solidFill>
                <a:latin typeface="Arial Rounded MT Bold" panose="020F0704030504030204" pitchFamily="34" charset="0"/>
                <a:cs typeface="Arial" panose="020B0604020202020204" pitchFamily="34" charset="0"/>
              </a:rPr>
              <a:t>Dans le cas d’un agent recruté en contrat à durée déterminée (CDD), le congé de maladie ne peut être accordé au-delà de la durée </a:t>
            </a:r>
          </a:p>
          <a:p>
            <a:pPr lvl="0" algn="just">
              <a:buClr>
                <a:srgbClr val="FFFFFF"/>
              </a:buClr>
              <a:defRPr/>
            </a:pPr>
            <a:r>
              <a:rPr lang="fr-FR" sz="1000" i="1" dirty="0">
                <a:solidFill>
                  <a:schemeClr val="accent1">
                    <a:lumMod val="50000"/>
                  </a:schemeClr>
                </a:solidFill>
                <a:latin typeface="Arial Rounded MT Bold" panose="020F0704030504030204" pitchFamily="34" charset="0"/>
                <a:cs typeface="Arial" panose="020B0604020202020204" pitchFamily="34" charset="0"/>
              </a:rPr>
              <a:t>d’engagement restant à courir </a:t>
            </a:r>
          </a:p>
          <a:p>
            <a:pPr lvl="0" algn="just">
              <a:buClr>
                <a:schemeClr val="bg2"/>
              </a:buClr>
            </a:pPr>
            <a:endParaRPr lang="pt-BR" altLang="ko-KR" sz="14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7460694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09" name="TextBox 108"/>
          <p:cNvSpPr txBox="1"/>
          <p:nvPr/>
        </p:nvSpPr>
        <p:spPr>
          <a:xfrm>
            <a:off x="912561" y="2463810"/>
            <a:ext cx="1921929" cy="426253"/>
          </a:xfrm>
          <a:prstGeom prst="rect">
            <a:avLst/>
          </a:prstGeom>
          <a:noFill/>
        </p:spPr>
        <p:txBody>
          <a:bodyPr wrap="square" lIns="72000" tIns="0" rIns="72000" bIns="0" rtlCol="0">
            <a:noAutofit/>
          </a:bodyPr>
          <a:lstStyle/>
          <a:p>
            <a:pPr>
              <a:buClr>
                <a:schemeClr val="bg2"/>
              </a:buClr>
            </a:pPr>
            <a:r>
              <a:rPr lang="fr-FR" altLang="ko-KR" sz="8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Les modèles d’arrêtés sont produits et mis à jour par les équipes du CDG</a:t>
            </a:r>
            <a:endParaRPr lang="en-US" altLang="ko-KR" sz="800" dirty="0">
              <a:solidFill>
                <a:schemeClr val="accent1">
                  <a:lumMod val="50000"/>
                </a:schemeClr>
              </a:solidFill>
              <a:ea typeface="Roboto Light" pitchFamily="2" charset="0"/>
              <a:cs typeface="Roboto Condensed Regular"/>
            </a:endParaRPr>
          </a:p>
        </p:txBody>
      </p:sp>
      <p:sp>
        <p:nvSpPr>
          <p:cNvPr id="121" name="TextBox 120"/>
          <p:cNvSpPr txBox="1"/>
          <p:nvPr/>
        </p:nvSpPr>
        <p:spPr>
          <a:xfrm>
            <a:off x="2413000" y="885432"/>
            <a:ext cx="4527550" cy="625701"/>
          </a:xfrm>
          <a:prstGeom prst="rect">
            <a:avLst/>
          </a:prstGeom>
          <a:noFill/>
        </p:spPr>
        <p:txBody>
          <a:bodyPr wrap="square" lIns="72000" tIns="0" rIns="72000" bIns="0" rtlCol="0">
            <a:noAutofit/>
          </a:bodyPr>
          <a:lstStyle/>
          <a:p>
            <a:pPr>
              <a:buClr>
                <a:schemeClr val="bg2"/>
              </a:buClr>
            </a:pPr>
            <a:r>
              <a:rPr lang="fr-FR" altLang="ko-KR" sz="800" dirty="0">
                <a:solidFill>
                  <a:schemeClr val="accent1">
                    <a:lumMod val="50000"/>
                  </a:schemeClr>
                </a:solidFill>
                <a:latin typeface="Arial Rounded MT Bold" panose="020F0704030504030204" pitchFamily="34" charset="0"/>
                <a:cs typeface="Arial" panose="020B0604020202020204" pitchFamily="34" charset="0"/>
              </a:rPr>
              <a:t>Afin de garantir les droits de l’agent en matière de rémunération, il convient de saisir l’arrêt initial dans AGIRHE et d’établir l’arrêté portant attribution d’un congé de maladie ordinaire</a:t>
            </a:r>
          </a:p>
          <a:p>
            <a:pPr>
              <a:buClr>
                <a:schemeClr val="bg2"/>
              </a:buClr>
            </a:pPr>
            <a:r>
              <a:rPr lang="fr-FR" altLang="ko-KR" sz="800" dirty="0">
                <a:solidFill>
                  <a:schemeClr val="accent1">
                    <a:lumMod val="50000"/>
                  </a:schemeClr>
                </a:solidFill>
                <a:latin typeface="Arial Rounded MT Bold" panose="020F0704030504030204" pitchFamily="34" charset="0"/>
                <a:cs typeface="Arial" panose="020B0604020202020204" pitchFamily="34" charset="0"/>
              </a:rPr>
              <a:t>L’établissement de cet acte permettra de connaître les droits à rémunération de l’agent et de lui notifier la déduction du jour de carence</a:t>
            </a:r>
          </a:p>
        </p:txBody>
      </p:sp>
      <p:sp>
        <p:nvSpPr>
          <p:cNvPr id="173" name="TextBox 172"/>
          <p:cNvSpPr txBox="1"/>
          <p:nvPr/>
        </p:nvSpPr>
        <p:spPr>
          <a:xfrm>
            <a:off x="2413000" y="4217639"/>
            <a:ext cx="4527550" cy="426253"/>
          </a:xfrm>
          <a:prstGeom prst="rect">
            <a:avLst/>
          </a:prstGeom>
          <a:noFill/>
        </p:spPr>
        <p:txBody>
          <a:bodyPr wrap="square" lIns="72000" tIns="0" rIns="72000" bIns="0" rtlCol="0">
            <a:noAutofit/>
          </a:bodyPr>
          <a:lstStyle/>
          <a:p>
            <a:pPr>
              <a:buClr>
                <a:schemeClr val="bg2"/>
              </a:buClr>
            </a:pPr>
            <a:r>
              <a:rPr lang="fr-FR" altLang="ko-KR" sz="800" dirty="0">
                <a:solidFill>
                  <a:schemeClr val="accent1">
                    <a:lumMod val="50000"/>
                  </a:schemeClr>
                </a:solidFill>
                <a:latin typeface="Arial Rounded MT Bold" panose="020F0704030504030204" pitchFamily="34" charset="0"/>
                <a:cs typeface="Arial" panose="020B0604020202020204" pitchFamily="34" charset="0"/>
              </a:rPr>
              <a:t>Dès le passage à ½ traitement, établissement de l’arrêté correspondant. </a:t>
            </a:r>
          </a:p>
          <a:p>
            <a:pPr>
              <a:buClr>
                <a:schemeClr val="bg2"/>
              </a:buClr>
            </a:pPr>
            <a:r>
              <a:rPr lang="fr-FR" altLang="ko-KR" sz="800" dirty="0">
                <a:solidFill>
                  <a:schemeClr val="accent1">
                    <a:lumMod val="50000"/>
                  </a:schemeClr>
                </a:solidFill>
                <a:latin typeface="Arial Rounded MT Bold" panose="020F0704030504030204" pitchFamily="34" charset="0"/>
                <a:cs typeface="Arial" panose="020B0604020202020204" pitchFamily="34" charset="0"/>
              </a:rPr>
              <a:t>Vous disposez d’une fonction dans AGIRHE pour prendre connaissance des jours à plein ou à ½ traitement</a:t>
            </a:r>
            <a:endParaRPr lang="en-US" altLang="ko-KR" sz="8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187" name="TextBox 186"/>
          <p:cNvSpPr txBox="1"/>
          <p:nvPr/>
        </p:nvSpPr>
        <p:spPr>
          <a:xfrm>
            <a:off x="6331203" y="2555817"/>
            <a:ext cx="2399320" cy="634779"/>
          </a:xfrm>
          <a:prstGeom prst="rect">
            <a:avLst/>
          </a:prstGeom>
          <a:noFill/>
        </p:spPr>
        <p:txBody>
          <a:bodyPr wrap="square" lIns="72000" tIns="0" rIns="72000" bIns="0" rtlCol="0">
            <a:noAutofit/>
          </a:bodyPr>
          <a:lstStyle/>
          <a:p>
            <a:pPr>
              <a:buClr>
                <a:schemeClr val="bg2"/>
              </a:buClr>
            </a:pPr>
            <a:r>
              <a:rPr lang="fr-FR" altLang="ko-KR" sz="800" dirty="0">
                <a:solidFill>
                  <a:schemeClr val="accent1">
                    <a:lumMod val="50000"/>
                  </a:schemeClr>
                </a:solidFill>
                <a:latin typeface="Arial Rounded MT Bold" panose="020F0704030504030204" pitchFamily="34" charset="0"/>
                <a:cs typeface="Arial" panose="020B0604020202020204" pitchFamily="34" charset="0"/>
              </a:rPr>
              <a:t>En cas de prolongation, saisie des périodes d’arrêt dans AGIRHE, sans établissement obligatoire d’un arrêté, tant que les droits à rémunération restent à plein traitement</a:t>
            </a:r>
            <a:endParaRPr lang="en-US" altLang="ko-KR" sz="8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11" name="Title 10"/>
          <p:cNvSpPr>
            <a:spLocks noGrp="1"/>
          </p:cNvSpPr>
          <p:nvPr>
            <p:ph type="title"/>
          </p:nvPr>
        </p:nvSpPr>
        <p:spPr/>
        <p:txBody>
          <a:bodyPr/>
          <a:lstStyle/>
          <a:p>
            <a:r>
              <a:rPr lang="en-US" altLang="ko-KR" sz="1800" dirty="0">
                <a:gradFill>
                  <a:gsLst>
                    <a:gs pos="0">
                      <a:schemeClr val="accent1"/>
                    </a:gs>
                    <a:gs pos="100000">
                      <a:schemeClr val="accent1"/>
                    </a:gs>
                  </a:gsLst>
                  <a:lin ang="0" scaled="1"/>
                </a:gradFill>
                <a:latin typeface="Arial Rounded MT Bold" panose="020F0704030504030204" pitchFamily="34" charset="0"/>
              </a:rPr>
              <a:t>AGIRHE</a:t>
            </a:r>
            <a:endParaRPr lang="en-US" sz="1800" dirty="0">
              <a:gradFill>
                <a:gsLst>
                  <a:gs pos="0">
                    <a:schemeClr val="accent1"/>
                  </a:gs>
                  <a:gs pos="100000">
                    <a:schemeClr val="accent1"/>
                  </a:gs>
                </a:gsLst>
                <a:lin ang="0" scaled="1"/>
              </a:gradFill>
              <a:latin typeface="Arial Rounded MT Bold" panose="020F0704030504030204" pitchFamily="34" charset="0"/>
            </a:endParaRPr>
          </a:p>
        </p:txBody>
      </p:sp>
      <p:sp>
        <p:nvSpPr>
          <p:cNvPr id="160" name="굽은 화살표 159"/>
          <p:cNvSpPr/>
          <p:nvPr/>
        </p:nvSpPr>
        <p:spPr>
          <a:xfrm rot="5400000">
            <a:off x="5130657" y="1500512"/>
            <a:ext cx="698696" cy="1227899"/>
          </a:xfrm>
          <a:prstGeom prst="bentArrow">
            <a:avLst>
              <a:gd name="adj1" fmla="val 15000"/>
              <a:gd name="adj2" fmla="val 15000"/>
              <a:gd name="adj3" fmla="val 20000"/>
              <a:gd name="adj4" fmla="val 30000"/>
            </a:avLst>
          </a:prstGeom>
          <a:pattFill prst="dkUpDiag">
            <a:fgClr>
              <a:schemeClr val="accent1"/>
            </a:fgClr>
            <a:bgClr>
              <a:schemeClr val="bg2"/>
            </a:bgClr>
          </a:patt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solidFill>
                <a:schemeClr val="tx1"/>
              </a:solidFill>
            </a:endParaRPr>
          </a:p>
        </p:txBody>
      </p:sp>
      <p:sp>
        <p:nvSpPr>
          <p:cNvPr id="103" name="TextBox 102"/>
          <p:cNvSpPr txBox="1"/>
          <p:nvPr/>
        </p:nvSpPr>
        <p:spPr>
          <a:xfrm>
            <a:off x="3410681" y="2375180"/>
            <a:ext cx="2386012" cy="769412"/>
          </a:xfrm>
          <a:prstGeom prst="rect">
            <a:avLst/>
          </a:prstGeom>
          <a:noFill/>
        </p:spPr>
        <p:txBody>
          <a:bodyPr wrap="square" lIns="0" tIns="0" rIns="0" bIns="0" rtlCol="0" anchor="ctr">
            <a:noAutofit/>
          </a:bodyPr>
          <a:lstStyle/>
          <a:p>
            <a:pPr lvl="0" algn="ctr"/>
            <a:endParaRPr lang="nb-NO" altLang="ko-KR" sz="2400" b="1" dirty="0">
              <a:gradFill>
                <a:gsLst>
                  <a:gs pos="0">
                    <a:schemeClr val="tx2"/>
                  </a:gs>
                  <a:gs pos="100000">
                    <a:schemeClr val="tx2"/>
                  </a:gs>
                </a:gsLst>
                <a:lin ang="0" scaled="1"/>
              </a:gradFill>
              <a:latin typeface="Bebas Neue" pitchFamily="34" charset="0"/>
              <a:ea typeface="Roboto Light" pitchFamily="2" charset="0"/>
              <a:cs typeface="Roboto Condensed Regular"/>
            </a:endParaRPr>
          </a:p>
        </p:txBody>
      </p:sp>
      <p:sp>
        <p:nvSpPr>
          <p:cNvPr id="106" name="굽은 화살표 105"/>
          <p:cNvSpPr/>
          <p:nvPr/>
        </p:nvSpPr>
        <p:spPr>
          <a:xfrm>
            <a:off x="3185100" y="1711195"/>
            <a:ext cx="1080000" cy="720000"/>
          </a:xfrm>
          <a:prstGeom prst="bentArrow">
            <a:avLst>
              <a:gd name="adj1" fmla="val 15000"/>
              <a:gd name="adj2" fmla="val 15000"/>
              <a:gd name="adj3" fmla="val 20000"/>
              <a:gd name="adj4" fmla="val 30000"/>
            </a:avLst>
          </a:prstGeom>
          <a:pattFill prst="dkUpDiag">
            <a:fgClr>
              <a:schemeClr val="accent1"/>
            </a:fgClr>
            <a:bgClr>
              <a:schemeClr val="bg2"/>
            </a:bgClr>
          </a:patt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solidFill>
                <a:schemeClr val="tx1"/>
              </a:solidFill>
            </a:endParaRPr>
          </a:p>
        </p:txBody>
      </p:sp>
      <p:sp>
        <p:nvSpPr>
          <p:cNvPr id="161" name="굽은 화살표 160"/>
          <p:cNvSpPr/>
          <p:nvPr/>
        </p:nvSpPr>
        <p:spPr>
          <a:xfrm rot="10800000">
            <a:off x="4964842" y="3121832"/>
            <a:ext cx="1080000" cy="720000"/>
          </a:xfrm>
          <a:prstGeom prst="bentArrow">
            <a:avLst>
              <a:gd name="adj1" fmla="val 15000"/>
              <a:gd name="adj2" fmla="val 15000"/>
              <a:gd name="adj3" fmla="val 20000"/>
              <a:gd name="adj4" fmla="val 30000"/>
            </a:avLst>
          </a:prstGeom>
          <a:pattFill prst="dkUpDiag">
            <a:fgClr>
              <a:schemeClr val="accent1"/>
            </a:fgClr>
            <a:bgClr>
              <a:schemeClr val="bg2"/>
            </a:bgClr>
          </a:patt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solidFill>
                <a:schemeClr val="tx1"/>
              </a:solidFill>
            </a:endParaRPr>
          </a:p>
        </p:txBody>
      </p:sp>
      <p:sp>
        <p:nvSpPr>
          <p:cNvPr id="162" name="굽은 화살표 161"/>
          <p:cNvSpPr/>
          <p:nvPr/>
        </p:nvSpPr>
        <p:spPr>
          <a:xfrm rot="16200000">
            <a:off x="3397320" y="2825340"/>
            <a:ext cx="698696" cy="1227899"/>
          </a:xfrm>
          <a:prstGeom prst="bentArrow">
            <a:avLst>
              <a:gd name="adj1" fmla="val 15000"/>
              <a:gd name="adj2" fmla="val 15000"/>
              <a:gd name="adj3" fmla="val 20000"/>
              <a:gd name="adj4" fmla="val 30000"/>
            </a:avLst>
          </a:prstGeom>
          <a:pattFill prst="dkUpDiag">
            <a:fgClr>
              <a:schemeClr val="accent1"/>
            </a:fgClr>
            <a:bgClr>
              <a:schemeClr val="bg2"/>
            </a:bgClr>
          </a:patt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solidFill>
                <a:schemeClr val="tx1"/>
              </a:solidFill>
            </a:endParaRPr>
          </a:p>
        </p:txBody>
      </p:sp>
      <p:grpSp>
        <p:nvGrpSpPr>
          <p:cNvPr id="33" name="그룹 32"/>
          <p:cNvGrpSpPr/>
          <p:nvPr/>
        </p:nvGrpSpPr>
        <p:grpSpPr>
          <a:xfrm>
            <a:off x="2958887" y="2362717"/>
            <a:ext cx="559888" cy="559887"/>
            <a:chOff x="1815887" y="2362717"/>
            <a:chExt cx="559888" cy="559887"/>
          </a:xfrm>
        </p:grpSpPr>
        <p:grpSp>
          <p:nvGrpSpPr>
            <p:cNvPr id="96" name="그룹 95"/>
            <p:cNvGrpSpPr/>
            <p:nvPr/>
          </p:nvGrpSpPr>
          <p:grpSpPr>
            <a:xfrm>
              <a:off x="1815887" y="2362717"/>
              <a:ext cx="559888" cy="559887"/>
              <a:chOff x="1385191" y="2138098"/>
              <a:chExt cx="805348" cy="805346"/>
            </a:xfrm>
          </p:grpSpPr>
          <p:sp>
            <p:nvSpPr>
              <p:cNvPr id="101" name="타원 100"/>
              <p:cNvSpPr/>
              <p:nvPr/>
            </p:nvSpPr>
            <p:spPr>
              <a:xfrm>
                <a:off x="1385191" y="2138098"/>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700"/>
                  </a:lnSpc>
                </a:pPr>
                <a:endParaRPr lang="en-US" altLang="ko-KR" sz="3000" dirty="0">
                  <a:solidFill>
                    <a:schemeClr val="bg2"/>
                  </a:solidFill>
                  <a:latin typeface="Heydings Icons" panose="02000509000000000000" pitchFamily="49" charset="0"/>
                  <a:ea typeface="Roboto Light" pitchFamily="2" charset="0"/>
                  <a:cs typeface="Roboto Condensed Regular"/>
                </a:endParaRPr>
              </a:p>
            </p:txBody>
          </p:sp>
          <p:sp>
            <p:nvSpPr>
              <p:cNvPr id="102" name="타원 111"/>
              <p:cNvSpPr/>
              <p:nvPr/>
            </p:nvSpPr>
            <p:spPr>
              <a:xfrm>
                <a:off x="1602581" y="2311445"/>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32" name="Freeform 55"/>
            <p:cNvSpPr>
              <a:spLocks noEditPoints="1"/>
            </p:cNvSpPr>
            <p:nvPr/>
          </p:nvSpPr>
          <p:spPr bwMode="auto">
            <a:xfrm>
              <a:off x="1970357" y="2449251"/>
              <a:ext cx="250947" cy="385677"/>
            </a:xfrm>
            <a:custGeom>
              <a:avLst/>
              <a:gdLst/>
              <a:ahLst/>
              <a:cxnLst>
                <a:cxn ang="0">
                  <a:pos x="148" y="0"/>
                </a:cxn>
                <a:cxn ang="0">
                  <a:pos x="13" y="0"/>
                </a:cxn>
                <a:cxn ang="0">
                  <a:pos x="0" y="12"/>
                </a:cxn>
                <a:cxn ang="0">
                  <a:pos x="0" y="232"/>
                </a:cxn>
                <a:cxn ang="0">
                  <a:pos x="13" y="245"/>
                </a:cxn>
                <a:cxn ang="0">
                  <a:pos x="148" y="245"/>
                </a:cxn>
                <a:cxn ang="0">
                  <a:pos x="160" y="232"/>
                </a:cxn>
                <a:cxn ang="0">
                  <a:pos x="160" y="12"/>
                </a:cxn>
                <a:cxn ang="0">
                  <a:pos x="148" y="0"/>
                </a:cxn>
                <a:cxn ang="0">
                  <a:pos x="80" y="235"/>
                </a:cxn>
                <a:cxn ang="0">
                  <a:pos x="68" y="222"/>
                </a:cxn>
                <a:cxn ang="0">
                  <a:pos x="80" y="210"/>
                </a:cxn>
                <a:cxn ang="0">
                  <a:pos x="93" y="222"/>
                </a:cxn>
                <a:cxn ang="0">
                  <a:pos x="80" y="235"/>
                </a:cxn>
                <a:cxn ang="0">
                  <a:pos x="145" y="188"/>
                </a:cxn>
                <a:cxn ang="0">
                  <a:pos x="133" y="200"/>
                </a:cxn>
                <a:cxn ang="0">
                  <a:pos x="28" y="200"/>
                </a:cxn>
                <a:cxn ang="0">
                  <a:pos x="15" y="188"/>
                </a:cxn>
                <a:cxn ang="0">
                  <a:pos x="15" y="29"/>
                </a:cxn>
                <a:cxn ang="0">
                  <a:pos x="28" y="16"/>
                </a:cxn>
                <a:cxn ang="0">
                  <a:pos x="133" y="16"/>
                </a:cxn>
                <a:cxn ang="0">
                  <a:pos x="145" y="29"/>
                </a:cxn>
                <a:cxn ang="0">
                  <a:pos x="145" y="188"/>
                </a:cxn>
              </a:cxnLst>
              <a:rect l="0" t="0" r="r" b="b"/>
              <a:pathLst>
                <a:path w="160" h="245">
                  <a:moveTo>
                    <a:pt x="148" y="0"/>
                  </a:moveTo>
                  <a:cubicBezTo>
                    <a:pt x="13" y="0"/>
                    <a:pt x="13" y="0"/>
                    <a:pt x="13" y="0"/>
                  </a:cubicBezTo>
                  <a:cubicBezTo>
                    <a:pt x="6" y="0"/>
                    <a:pt x="0" y="5"/>
                    <a:pt x="0" y="12"/>
                  </a:cubicBezTo>
                  <a:cubicBezTo>
                    <a:pt x="0" y="232"/>
                    <a:pt x="0" y="232"/>
                    <a:pt x="0" y="232"/>
                  </a:cubicBezTo>
                  <a:cubicBezTo>
                    <a:pt x="0" y="239"/>
                    <a:pt x="6" y="245"/>
                    <a:pt x="13" y="245"/>
                  </a:cubicBezTo>
                  <a:cubicBezTo>
                    <a:pt x="148" y="245"/>
                    <a:pt x="148" y="245"/>
                    <a:pt x="148" y="245"/>
                  </a:cubicBezTo>
                  <a:cubicBezTo>
                    <a:pt x="155" y="245"/>
                    <a:pt x="160" y="239"/>
                    <a:pt x="160" y="232"/>
                  </a:cubicBezTo>
                  <a:cubicBezTo>
                    <a:pt x="160" y="12"/>
                    <a:pt x="160" y="12"/>
                    <a:pt x="160" y="12"/>
                  </a:cubicBezTo>
                  <a:cubicBezTo>
                    <a:pt x="160" y="5"/>
                    <a:pt x="155" y="0"/>
                    <a:pt x="148" y="0"/>
                  </a:cubicBezTo>
                  <a:close/>
                  <a:moveTo>
                    <a:pt x="80" y="235"/>
                  </a:moveTo>
                  <a:cubicBezTo>
                    <a:pt x="73" y="235"/>
                    <a:pt x="68" y="229"/>
                    <a:pt x="68" y="222"/>
                  </a:cubicBezTo>
                  <a:cubicBezTo>
                    <a:pt x="68" y="216"/>
                    <a:pt x="73" y="210"/>
                    <a:pt x="80" y="210"/>
                  </a:cubicBezTo>
                  <a:cubicBezTo>
                    <a:pt x="87" y="210"/>
                    <a:pt x="93" y="216"/>
                    <a:pt x="93" y="222"/>
                  </a:cubicBezTo>
                  <a:cubicBezTo>
                    <a:pt x="93" y="229"/>
                    <a:pt x="87" y="235"/>
                    <a:pt x="80" y="235"/>
                  </a:cubicBezTo>
                  <a:close/>
                  <a:moveTo>
                    <a:pt x="145" y="188"/>
                  </a:moveTo>
                  <a:cubicBezTo>
                    <a:pt x="145" y="195"/>
                    <a:pt x="140" y="200"/>
                    <a:pt x="133" y="200"/>
                  </a:cubicBezTo>
                  <a:cubicBezTo>
                    <a:pt x="28" y="200"/>
                    <a:pt x="28" y="200"/>
                    <a:pt x="28" y="200"/>
                  </a:cubicBezTo>
                  <a:cubicBezTo>
                    <a:pt x="21" y="200"/>
                    <a:pt x="15" y="195"/>
                    <a:pt x="15" y="188"/>
                  </a:cubicBezTo>
                  <a:cubicBezTo>
                    <a:pt x="15" y="29"/>
                    <a:pt x="15" y="29"/>
                    <a:pt x="15" y="29"/>
                  </a:cubicBezTo>
                  <a:cubicBezTo>
                    <a:pt x="15" y="22"/>
                    <a:pt x="21" y="16"/>
                    <a:pt x="28" y="16"/>
                  </a:cubicBezTo>
                  <a:cubicBezTo>
                    <a:pt x="133" y="16"/>
                    <a:pt x="133" y="16"/>
                    <a:pt x="133" y="16"/>
                  </a:cubicBezTo>
                  <a:cubicBezTo>
                    <a:pt x="140" y="16"/>
                    <a:pt x="145" y="22"/>
                    <a:pt x="145" y="29"/>
                  </a:cubicBezTo>
                  <a:lnTo>
                    <a:pt x="145" y="188"/>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grpSp>
      <p:grpSp>
        <p:nvGrpSpPr>
          <p:cNvPr id="35" name="그룹 34"/>
          <p:cNvGrpSpPr/>
          <p:nvPr/>
        </p:nvGrpSpPr>
        <p:grpSpPr>
          <a:xfrm>
            <a:off x="4434374" y="1537216"/>
            <a:ext cx="559888" cy="559888"/>
            <a:chOff x="3291374" y="1537216"/>
            <a:chExt cx="559888" cy="559888"/>
          </a:xfrm>
        </p:grpSpPr>
        <p:grpSp>
          <p:nvGrpSpPr>
            <p:cNvPr id="113" name="그룹 112"/>
            <p:cNvGrpSpPr/>
            <p:nvPr/>
          </p:nvGrpSpPr>
          <p:grpSpPr>
            <a:xfrm>
              <a:off x="3291374" y="1537216"/>
              <a:ext cx="559888" cy="559888"/>
              <a:chOff x="1385191" y="2138097"/>
              <a:chExt cx="805348" cy="805347"/>
            </a:xfrm>
          </p:grpSpPr>
          <p:sp>
            <p:nvSpPr>
              <p:cNvPr id="118" name="타원 117"/>
              <p:cNvSpPr/>
              <p:nvPr/>
            </p:nvSpPr>
            <p:spPr>
              <a:xfrm>
                <a:off x="1385191" y="2138097"/>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700"/>
                  </a:lnSpc>
                </a:pPr>
                <a:endParaRPr lang="en-US" altLang="ko-KR" sz="3000" dirty="0">
                  <a:solidFill>
                    <a:schemeClr val="bg2"/>
                  </a:solidFill>
                  <a:latin typeface="Heydings Icons" panose="02000509000000000000" pitchFamily="49" charset="0"/>
                  <a:ea typeface="Roboto Light" pitchFamily="2" charset="0"/>
                  <a:cs typeface="Roboto Condensed Regular"/>
                </a:endParaRPr>
              </a:p>
            </p:txBody>
          </p:sp>
          <p:sp>
            <p:nvSpPr>
              <p:cNvPr id="119" name="타원 111"/>
              <p:cNvSpPr/>
              <p:nvPr/>
            </p:nvSpPr>
            <p:spPr>
              <a:xfrm>
                <a:off x="1602581" y="2311445"/>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34" name="Freeform 48"/>
            <p:cNvSpPr>
              <a:spLocks noEditPoints="1"/>
            </p:cNvSpPr>
            <p:nvPr/>
          </p:nvSpPr>
          <p:spPr bwMode="auto">
            <a:xfrm>
              <a:off x="3442635" y="1616134"/>
              <a:ext cx="257364" cy="376576"/>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grpSp>
      <p:grpSp>
        <p:nvGrpSpPr>
          <p:cNvPr id="37" name="그룹 36"/>
          <p:cNvGrpSpPr/>
          <p:nvPr/>
        </p:nvGrpSpPr>
        <p:grpSpPr>
          <a:xfrm>
            <a:off x="5708438" y="2631640"/>
            <a:ext cx="559888" cy="559887"/>
            <a:chOff x="4565438" y="2631640"/>
            <a:chExt cx="559888" cy="559887"/>
          </a:xfrm>
        </p:grpSpPr>
        <p:grpSp>
          <p:nvGrpSpPr>
            <p:cNvPr id="176" name="그룹 175"/>
            <p:cNvGrpSpPr/>
            <p:nvPr/>
          </p:nvGrpSpPr>
          <p:grpSpPr>
            <a:xfrm>
              <a:off x="4565438" y="2631640"/>
              <a:ext cx="559888" cy="559887"/>
              <a:chOff x="1385191" y="2138098"/>
              <a:chExt cx="805348" cy="805346"/>
            </a:xfrm>
          </p:grpSpPr>
          <p:sp>
            <p:nvSpPr>
              <p:cNvPr id="181" name="타원 180"/>
              <p:cNvSpPr/>
              <p:nvPr/>
            </p:nvSpPr>
            <p:spPr>
              <a:xfrm>
                <a:off x="1385191" y="2138098"/>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700"/>
                  </a:lnSpc>
                </a:pPr>
                <a:endParaRPr lang="en-US" altLang="ko-KR" sz="3000" dirty="0">
                  <a:solidFill>
                    <a:schemeClr val="bg2"/>
                  </a:solidFill>
                  <a:latin typeface="Heydings Icons" panose="02000509000000000000" pitchFamily="49" charset="0"/>
                  <a:ea typeface="Roboto Light" pitchFamily="2" charset="0"/>
                  <a:cs typeface="Roboto Condensed Regular"/>
                </a:endParaRPr>
              </a:p>
            </p:txBody>
          </p:sp>
          <p:sp>
            <p:nvSpPr>
              <p:cNvPr id="182" name="타원 111"/>
              <p:cNvSpPr/>
              <p:nvPr/>
            </p:nvSpPr>
            <p:spPr>
              <a:xfrm>
                <a:off x="1602581" y="2311445"/>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36" name="Freeform 53"/>
            <p:cNvSpPr>
              <a:spLocks noEditPoints="1"/>
            </p:cNvSpPr>
            <p:nvPr/>
          </p:nvSpPr>
          <p:spPr bwMode="auto">
            <a:xfrm>
              <a:off x="4687320" y="2734429"/>
              <a:ext cx="316124" cy="352449"/>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grpSp>
      <p:grpSp>
        <p:nvGrpSpPr>
          <p:cNvPr id="39" name="그룹 38"/>
          <p:cNvGrpSpPr/>
          <p:nvPr/>
        </p:nvGrpSpPr>
        <p:grpSpPr>
          <a:xfrm>
            <a:off x="4255214" y="3458713"/>
            <a:ext cx="559888" cy="559888"/>
            <a:chOff x="3112214" y="3458713"/>
            <a:chExt cx="559888" cy="559888"/>
          </a:xfrm>
        </p:grpSpPr>
        <p:grpSp>
          <p:nvGrpSpPr>
            <p:cNvPr id="165" name="그룹 164"/>
            <p:cNvGrpSpPr/>
            <p:nvPr/>
          </p:nvGrpSpPr>
          <p:grpSpPr>
            <a:xfrm>
              <a:off x="3112214" y="3458713"/>
              <a:ext cx="559888" cy="559888"/>
              <a:chOff x="1385191" y="2138097"/>
              <a:chExt cx="805348" cy="805347"/>
            </a:xfrm>
          </p:grpSpPr>
          <p:sp>
            <p:nvSpPr>
              <p:cNvPr id="170" name="타원 169"/>
              <p:cNvSpPr/>
              <p:nvPr/>
            </p:nvSpPr>
            <p:spPr>
              <a:xfrm>
                <a:off x="1385191" y="2138097"/>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700"/>
                  </a:lnSpc>
                </a:pPr>
                <a:endParaRPr lang="en-US" altLang="ko-KR" sz="3000" dirty="0">
                  <a:solidFill>
                    <a:schemeClr val="bg2"/>
                  </a:solidFill>
                  <a:latin typeface="Heydings Icons" panose="02000509000000000000" pitchFamily="49" charset="0"/>
                  <a:ea typeface="Roboto Light" pitchFamily="2" charset="0"/>
                  <a:cs typeface="Roboto Condensed Regular"/>
                </a:endParaRPr>
              </a:p>
            </p:txBody>
          </p:sp>
          <p:sp>
            <p:nvSpPr>
              <p:cNvPr id="171" name="타원 111"/>
              <p:cNvSpPr/>
              <p:nvPr/>
            </p:nvSpPr>
            <p:spPr>
              <a:xfrm>
                <a:off x="1602581" y="2311445"/>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38" name="Freeform 39"/>
            <p:cNvSpPr>
              <a:spLocks noEditPoints="1"/>
            </p:cNvSpPr>
            <p:nvPr/>
          </p:nvSpPr>
          <p:spPr bwMode="auto">
            <a:xfrm>
              <a:off x="3214652" y="3534508"/>
              <a:ext cx="364753" cy="363683"/>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grpSp>
      <p:pic>
        <p:nvPicPr>
          <p:cNvPr id="2" name="Image 1">
            <a:hlinkClick r:id="rId3"/>
            <a:extLst>
              <a:ext uri="{FF2B5EF4-FFF2-40B4-BE49-F238E27FC236}">
                <a16:creationId xmlns:a16="http://schemas.microsoft.com/office/drawing/2014/main" id="{326596F5-57B6-ED2F-BDB5-7A5BBEEFE444}"/>
              </a:ext>
            </a:extLst>
          </p:cNvPr>
          <p:cNvPicPr>
            <a:picLocks noChangeAspect="1"/>
          </p:cNvPicPr>
          <p:nvPr/>
        </p:nvPicPr>
        <p:blipFill>
          <a:blip r:embed="rId4"/>
          <a:stretch>
            <a:fillRect/>
          </a:stretch>
        </p:blipFill>
        <p:spPr>
          <a:xfrm>
            <a:off x="3999838" y="2195614"/>
            <a:ext cx="1227900" cy="1148913"/>
          </a:xfrm>
          <a:prstGeom prst="rect">
            <a:avLst/>
          </a:prstGeom>
        </p:spPr>
      </p:pic>
      <p:sp>
        <p:nvSpPr>
          <p:cNvPr id="5" name="ZoneTexte 4">
            <a:extLst>
              <a:ext uri="{FF2B5EF4-FFF2-40B4-BE49-F238E27FC236}">
                <a16:creationId xmlns:a16="http://schemas.microsoft.com/office/drawing/2014/main" id="{604D02D1-94FA-01BE-0F26-772E7F1003BE}"/>
              </a:ext>
            </a:extLst>
          </p:cNvPr>
          <p:cNvSpPr txBox="1"/>
          <p:nvPr/>
        </p:nvSpPr>
        <p:spPr>
          <a:xfrm>
            <a:off x="7530863" y="339725"/>
            <a:ext cx="1424894" cy="386197"/>
          </a:xfrm>
          <a:prstGeom prst="rect">
            <a:avLst/>
          </a:prstGeom>
          <a:solidFill>
            <a:schemeClr val="accent6">
              <a:lumMod val="85000"/>
            </a:schemeClr>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D0129130-5149-841F-81CB-2E2546176363}"/>
              </a:ext>
            </a:extLst>
          </p:cNvPr>
          <p:cNvSpPr txBox="1"/>
          <p:nvPr/>
        </p:nvSpPr>
        <p:spPr>
          <a:xfrm>
            <a:off x="600756" y="4709949"/>
            <a:ext cx="1424894" cy="386197"/>
          </a:xfrm>
          <a:prstGeom prst="rect">
            <a:avLst/>
          </a:prstGeom>
          <a:solidFill>
            <a:schemeClr val="accent6">
              <a:lumMod val="85000"/>
            </a:schemeClr>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D9576A42-50E5-5AB9-467D-B5DB8486DD7F}"/>
              </a:ext>
            </a:extLst>
          </p:cNvPr>
          <p:cNvSpPr txBox="1"/>
          <p:nvPr/>
        </p:nvSpPr>
        <p:spPr>
          <a:xfrm>
            <a:off x="7118350" y="4709949"/>
            <a:ext cx="1424894" cy="386197"/>
          </a:xfrm>
          <a:prstGeom prst="rect">
            <a:avLst/>
          </a:prstGeom>
          <a:solidFill>
            <a:schemeClr val="accent6">
              <a:lumMod val="85000"/>
            </a:schemeClr>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E7346445-2316-6089-CD60-A9EE63A894E0}"/>
              </a:ext>
            </a:extLst>
          </p:cNvPr>
          <p:cNvSpPr txBox="1"/>
          <p:nvPr/>
        </p:nvSpPr>
        <p:spPr>
          <a:xfrm>
            <a:off x="6334391" y="4578963"/>
            <a:ext cx="2722804" cy="215444"/>
          </a:xfrm>
          <a:prstGeom prst="rect">
            <a:avLst/>
          </a:prstGeom>
          <a:noFill/>
        </p:spPr>
        <p:txBody>
          <a:bodyPr wrap="square">
            <a:spAutoFit/>
          </a:bodyPr>
          <a:lstStyle/>
          <a:p>
            <a:pPr algn="l" fontAlgn="base"/>
            <a:r>
              <a:rPr lang="fr-FR" sz="800" i="0" u="none" strike="noStrike" dirty="0">
                <a:solidFill>
                  <a:schemeClr val="accent1">
                    <a:lumMod val="75000"/>
                  </a:schemeClr>
                </a:solidFill>
                <a:effectLst/>
                <a:latin typeface="Arial Rounded MT Bold" panose="020F0704030504030204" pitchFamily="34" charset="0"/>
                <a:hlinkClick r:id="rId5">
                  <a:extLst>
                    <a:ext uri="{A12FA001-AC4F-418D-AE19-62706E023703}">
                      <ahyp:hlinkClr xmlns:ahyp="http://schemas.microsoft.com/office/drawing/2018/hyperlinkcolor" val="tx"/>
                    </a:ext>
                  </a:extLst>
                </a:hlinkClick>
              </a:rPr>
              <a:t>Guide de saisie des arrêtés de maladie – AGIRHE</a:t>
            </a:r>
            <a:endParaRPr lang="fr-FR" sz="800" i="0" dirty="0">
              <a:solidFill>
                <a:schemeClr val="accent1">
                  <a:lumMod val="75000"/>
                </a:schemeClr>
              </a:solidFill>
              <a:effectLst/>
              <a:latin typeface="Arial Rounded MT Bold" panose="020F0704030504030204" pitchFamily="34" charset="0"/>
            </a:endParaRPr>
          </a:p>
        </p:txBody>
      </p:sp>
    </p:spTree>
    <p:extLst>
      <p:ext uri="{BB962C8B-B14F-4D97-AF65-F5344CB8AC3E}">
        <p14:creationId xmlns:p14="http://schemas.microsoft.com/office/powerpoint/2010/main" val="201792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childTnLst>
                                </p:cTn>
                              </p:par>
                              <p:par>
                                <p:cTn id="9" presetID="17" presetClass="entr" presetSubtype="8" fill="hold" grpId="0" nodeType="withEffect">
                                  <p:stCondLst>
                                    <p:cond delay="0"/>
                                  </p:stCondLst>
                                  <p:childTnLst>
                                    <p:set>
                                      <p:cBhvr>
                                        <p:cTn id="10" dur="1" fill="hold">
                                          <p:stCondLst>
                                            <p:cond delay="0"/>
                                          </p:stCondLst>
                                        </p:cTn>
                                        <p:tgtEl>
                                          <p:spTgt spid="160"/>
                                        </p:tgtEl>
                                        <p:attrNameLst>
                                          <p:attrName>style.visibility</p:attrName>
                                        </p:attrNameLst>
                                      </p:cBhvr>
                                      <p:to>
                                        <p:strVal val="visible"/>
                                      </p:to>
                                    </p:set>
                                    <p:anim calcmode="lin" valueType="num">
                                      <p:cBhvr>
                                        <p:cTn id="11" dur="500" fill="hold"/>
                                        <p:tgtEl>
                                          <p:spTgt spid="160"/>
                                        </p:tgtEl>
                                        <p:attrNameLst>
                                          <p:attrName>ppt_x</p:attrName>
                                        </p:attrNameLst>
                                      </p:cBhvr>
                                      <p:tavLst>
                                        <p:tav tm="0">
                                          <p:val>
                                            <p:strVal val="#ppt_x-#ppt_w/2"/>
                                          </p:val>
                                        </p:tav>
                                        <p:tav tm="100000">
                                          <p:val>
                                            <p:strVal val="#ppt_x"/>
                                          </p:val>
                                        </p:tav>
                                      </p:tavLst>
                                    </p:anim>
                                    <p:anim calcmode="lin" valueType="num">
                                      <p:cBhvr>
                                        <p:cTn id="12" dur="500" fill="hold"/>
                                        <p:tgtEl>
                                          <p:spTgt spid="160"/>
                                        </p:tgtEl>
                                        <p:attrNameLst>
                                          <p:attrName>ppt_y</p:attrName>
                                        </p:attrNameLst>
                                      </p:cBhvr>
                                      <p:tavLst>
                                        <p:tav tm="0">
                                          <p:val>
                                            <p:strVal val="#ppt_y"/>
                                          </p:val>
                                        </p:tav>
                                        <p:tav tm="100000">
                                          <p:val>
                                            <p:strVal val="#ppt_y"/>
                                          </p:val>
                                        </p:tav>
                                      </p:tavLst>
                                    </p:anim>
                                    <p:anim calcmode="lin" valueType="num">
                                      <p:cBhvr>
                                        <p:cTn id="13" dur="500" fill="hold"/>
                                        <p:tgtEl>
                                          <p:spTgt spid="160"/>
                                        </p:tgtEl>
                                        <p:attrNameLst>
                                          <p:attrName>ppt_w</p:attrName>
                                        </p:attrNameLst>
                                      </p:cBhvr>
                                      <p:tavLst>
                                        <p:tav tm="0">
                                          <p:val>
                                            <p:fltVal val="0"/>
                                          </p:val>
                                        </p:tav>
                                        <p:tav tm="100000">
                                          <p:val>
                                            <p:strVal val="#ppt_w"/>
                                          </p:val>
                                        </p:tav>
                                      </p:tavLst>
                                    </p:anim>
                                    <p:anim calcmode="lin" valueType="num">
                                      <p:cBhvr>
                                        <p:cTn id="14" dur="500" fill="hold"/>
                                        <p:tgtEl>
                                          <p:spTgt spid="16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strVal val="#ppt_h"/>
                                          </p:val>
                                        </p:tav>
                                        <p:tav tm="100000">
                                          <p:val>
                                            <p:strVal val="#ppt_h"/>
                                          </p:val>
                                        </p:tav>
                                      </p:tavLst>
                                    </p:anim>
                                  </p:childTnLst>
                                </p:cTn>
                              </p:par>
                              <p:par>
                                <p:cTn id="20" presetID="17" presetClass="entr" presetSubtype="2" fill="hold" grpId="0" nodeType="withEffect">
                                  <p:stCondLst>
                                    <p:cond delay="0"/>
                                  </p:stCondLst>
                                  <p:childTnLst>
                                    <p:set>
                                      <p:cBhvr>
                                        <p:cTn id="21" dur="1" fill="hold">
                                          <p:stCondLst>
                                            <p:cond delay="0"/>
                                          </p:stCondLst>
                                        </p:cTn>
                                        <p:tgtEl>
                                          <p:spTgt spid="161"/>
                                        </p:tgtEl>
                                        <p:attrNameLst>
                                          <p:attrName>style.visibility</p:attrName>
                                        </p:attrNameLst>
                                      </p:cBhvr>
                                      <p:to>
                                        <p:strVal val="visible"/>
                                      </p:to>
                                    </p:set>
                                    <p:anim calcmode="lin" valueType="num">
                                      <p:cBhvr>
                                        <p:cTn id="22" dur="500" fill="hold"/>
                                        <p:tgtEl>
                                          <p:spTgt spid="161"/>
                                        </p:tgtEl>
                                        <p:attrNameLst>
                                          <p:attrName>ppt_x</p:attrName>
                                        </p:attrNameLst>
                                      </p:cBhvr>
                                      <p:tavLst>
                                        <p:tav tm="0">
                                          <p:val>
                                            <p:strVal val="#ppt_x+#ppt_w/2"/>
                                          </p:val>
                                        </p:tav>
                                        <p:tav tm="100000">
                                          <p:val>
                                            <p:strVal val="#ppt_x"/>
                                          </p:val>
                                        </p:tav>
                                      </p:tavLst>
                                    </p:anim>
                                    <p:anim calcmode="lin" valueType="num">
                                      <p:cBhvr>
                                        <p:cTn id="23" dur="500" fill="hold"/>
                                        <p:tgtEl>
                                          <p:spTgt spid="161"/>
                                        </p:tgtEl>
                                        <p:attrNameLst>
                                          <p:attrName>ppt_y</p:attrName>
                                        </p:attrNameLst>
                                      </p:cBhvr>
                                      <p:tavLst>
                                        <p:tav tm="0">
                                          <p:val>
                                            <p:strVal val="#ppt_y"/>
                                          </p:val>
                                        </p:tav>
                                        <p:tav tm="100000">
                                          <p:val>
                                            <p:strVal val="#ppt_y"/>
                                          </p:val>
                                        </p:tav>
                                      </p:tavLst>
                                    </p:anim>
                                    <p:anim calcmode="lin" valueType="num">
                                      <p:cBhvr>
                                        <p:cTn id="24" dur="500" fill="hold"/>
                                        <p:tgtEl>
                                          <p:spTgt spid="161"/>
                                        </p:tgtEl>
                                        <p:attrNameLst>
                                          <p:attrName>ppt_w</p:attrName>
                                        </p:attrNameLst>
                                      </p:cBhvr>
                                      <p:tavLst>
                                        <p:tav tm="0">
                                          <p:val>
                                            <p:fltVal val="0"/>
                                          </p:val>
                                        </p:tav>
                                        <p:tav tm="100000">
                                          <p:val>
                                            <p:strVal val="#ppt_w"/>
                                          </p:val>
                                        </p:tav>
                                      </p:tavLst>
                                    </p:anim>
                                    <p:anim calcmode="lin" valueType="num">
                                      <p:cBhvr>
                                        <p:cTn id="25" dur="500" fill="hold"/>
                                        <p:tgtEl>
                                          <p:spTgt spid="161"/>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17" presetClass="entr" presetSubtype="1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strVal val="#ppt_h"/>
                                          </p:val>
                                        </p:tav>
                                        <p:tav tm="100000">
                                          <p:val>
                                            <p:strVal val="#ppt_h"/>
                                          </p:val>
                                        </p:tav>
                                      </p:tavLst>
                                    </p:anim>
                                  </p:childTnLst>
                                </p:cTn>
                              </p:par>
                              <p:par>
                                <p:cTn id="31" presetID="17" presetClass="entr" presetSubtype="2" fill="hold" grpId="0" nodeType="with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ppt_x</p:attrName>
                                        </p:attrNameLst>
                                      </p:cBhvr>
                                      <p:tavLst>
                                        <p:tav tm="0">
                                          <p:val>
                                            <p:strVal val="#ppt_x+#ppt_w/2"/>
                                          </p:val>
                                        </p:tav>
                                        <p:tav tm="100000">
                                          <p:val>
                                            <p:strVal val="#ppt_x"/>
                                          </p:val>
                                        </p:tav>
                                      </p:tavLst>
                                    </p:anim>
                                    <p:anim calcmode="lin" valueType="num">
                                      <p:cBhvr>
                                        <p:cTn id="34" dur="500" fill="hold"/>
                                        <p:tgtEl>
                                          <p:spTgt spid="162"/>
                                        </p:tgtEl>
                                        <p:attrNameLst>
                                          <p:attrName>ppt_y</p:attrName>
                                        </p:attrNameLst>
                                      </p:cBhvr>
                                      <p:tavLst>
                                        <p:tav tm="0">
                                          <p:val>
                                            <p:strVal val="#ppt_y"/>
                                          </p:val>
                                        </p:tav>
                                        <p:tav tm="100000">
                                          <p:val>
                                            <p:strVal val="#ppt_y"/>
                                          </p:val>
                                        </p:tav>
                                      </p:tavLst>
                                    </p:anim>
                                    <p:anim calcmode="lin" valueType="num">
                                      <p:cBhvr>
                                        <p:cTn id="35" dur="500" fill="hold"/>
                                        <p:tgtEl>
                                          <p:spTgt spid="162"/>
                                        </p:tgtEl>
                                        <p:attrNameLst>
                                          <p:attrName>ppt_w</p:attrName>
                                        </p:attrNameLst>
                                      </p:cBhvr>
                                      <p:tavLst>
                                        <p:tav tm="0">
                                          <p:val>
                                            <p:fltVal val="0"/>
                                          </p:val>
                                        </p:tav>
                                        <p:tav tm="100000">
                                          <p:val>
                                            <p:strVal val="#ppt_w"/>
                                          </p:val>
                                        </p:tav>
                                      </p:tavLst>
                                    </p:anim>
                                    <p:anim calcmode="lin" valueType="num">
                                      <p:cBhvr>
                                        <p:cTn id="36" dur="500" fill="hold"/>
                                        <p:tgtEl>
                                          <p:spTgt spid="162"/>
                                        </p:tgtEl>
                                        <p:attrNameLst>
                                          <p:attrName>ppt_h</p:attrName>
                                        </p:attrNameLst>
                                      </p:cBhvr>
                                      <p:tavLst>
                                        <p:tav tm="0">
                                          <p:val>
                                            <p:strVal val="#ppt_h"/>
                                          </p:val>
                                        </p:tav>
                                        <p:tav tm="100000">
                                          <p:val>
                                            <p:strVal val="#ppt_h"/>
                                          </p:val>
                                        </p:tav>
                                      </p:tavLst>
                                    </p:anim>
                                  </p:childTnLst>
                                </p:cTn>
                              </p:par>
                            </p:childTnLst>
                          </p:cTn>
                        </p:par>
                        <p:par>
                          <p:cTn id="37" fill="hold">
                            <p:stCondLst>
                              <p:cond delay="1500"/>
                            </p:stCondLst>
                            <p:childTnLst>
                              <p:par>
                                <p:cTn id="38" presetID="17" presetClass="entr" presetSubtype="1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strVal val="#ppt_h"/>
                                          </p:val>
                                        </p:tav>
                                        <p:tav tm="100000">
                                          <p:val>
                                            <p:strVal val="#ppt_h"/>
                                          </p:val>
                                        </p:tav>
                                      </p:tavLst>
                                    </p:anim>
                                  </p:childTnLst>
                                </p:cTn>
                              </p:par>
                              <p:par>
                                <p:cTn id="42" presetID="17" presetClass="entr" presetSubtype="8" fill="hold" grpId="0" nodeType="withEffect">
                                  <p:stCondLst>
                                    <p:cond delay="0"/>
                                  </p:stCondLst>
                                  <p:childTnLst>
                                    <p:set>
                                      <p:cBhvr>
                                        <p:cTn id="43" dur="1" fill="hold">
                                          <p:stCondLst>
                                            <p:cond delay="0"/>
                                          </p:stCondLst>
                                        </p:cTn>
                                        <p:tgtEl>
                                          <p:spTgt spid="106"/>
                                        </p:tgtEl>
                                        <p:attrNameLst>
                                          <p:attrName>style.visibility</p:attrName>
                                        </p:attrNameLst>
                                      </p:cBhvr>
                                      <p:to>
                                        <p:strVal val="visible"/>
                                      </p:to>
                                    </p:set>
                                    <p:anim calcmode="lin" valueType="num">
                                      <p:cBhvr>
                                        <p:cTn id="44" dur="500" fill="hold"/>
                                        <p:tgtEl>
                                          <p:spTgt spid="106"/>
                                        </p:tgtEl>
                                        <p:attrNameLst>
                                          <p:attrName>ppt_x</p:attrName>
                                        </p:attrNameLst>
                                      </p:cBhvr>
                                      <p:tavLst>
                                        <p:tav tm="0">
                                          <p:val>
                                            <p:strVal val="#ppt_x-#ppt_w/2"/>
                                          </p:val>
                                        </p:tav>
                                        <p:tav tm="100000">
                                          <p:val>
                                            <p:strVal val="#ppt_x"/>
                                          </p:val>
                                        </p:tav>
                                      </p:tavLst>
                                    </p:anim>
                                    <p:anim calcmode="lin" valueType="num">
                                      <p:cBhvr>
                                        <p:cTn id="45" dur="500" fill="hold"/>
                                        <p:tgtEl>
                                          <p:spTgt spid="106"/>
                                        </p:tgtEl>
                                        <p:attrNameLst>
                                          <p:attrName>ppt_y</p:attrName>
                                        </p:attrNameLst>
                                      </p:cBhvr>
                                      <p:tavLst>
                                        <p:tav tm="0">
                                          <p:val>
                                            <p:strVal val="#ppt_y"/>
                                          </p:val>
                                        </p:tav>
                                        <p:tav tm="100000">
                                          <p:val>
                                            <p:strVal val="#ppt_y"/>
                                          </p:val>
                                        </p:tav>
                                      </p:tavLst>
                                    </p:anim>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strVal val="#ppt_h"/>
                                          </p:val>
                                        </p:tav>
                                        <p:tav tm="100000">
                                          <p:val>
                                            <p:strVal val="#ppt_h"/>
                                          </p:val>
                                        </p:tav>
                                      </p:tavLst>
                                    </p:anim>
                                  </p:childTnLst>
                                </p:cTn>
                              </p:par>
                            </p:childTnLst>
                          </p:cTn>
                        </p:par>
                        <p:par>
                          <p:cTn id="48" fill="hold">
                            <p:stCondLst>
                              <p:cond delay="2000"/>
                            </p:stCondLst>
                            <p:childTnLst>
                              <p:par>
                                <p:cTn id="49" presetID="53" presetClass="entr" presetSubtype="0" fill="hold" grpId="0" nodeType="afterEffect" nodePh="1">
                                  <p:stCondLst>
                                    <p:cond delay="0"/>
                                  </p:stCondLst>
                                  <p:endCondLst>
                                    <p:cond evt="begin" delay="0">
                                      <p:tn val="49"/>
                                    </p:cond>
                                  </p:endCondLst>
                                  <p:childTnLst>
                                    <p:set>
                                      <p:cBhvr>
                                        <p:cTn id="50" dur="1" fill="hold">
                                          <p:stCondLst>
                                            <p:cond delay="0"/>
                                          </p:stCondLst>
                                        </p:cTn>
                                        <p:tgtEl>
                                          <p:spTgt spid="103"/>
                                        </p:tgtEl>
                                        <p:attrNameLst>
                                          <p:attrName>style.visibility</p:attrName>
                                        </p:attrNameLst>
                                      </p:cBhvr>
                                      <p:to>
                                        <p:strVal val="visible"/>
                                      </p:to>
                                    </p:set>
                                    <p:anim calcmode="lin" valueType="num">
                                      <p:cBhvr>
                                        <p:cTn id="51" dur="500" fill="hold"/>
                                        <p:tgtEl>
                                          <p:spTgt spid="103"/>
                                        </p:tgtEl>
                                        <p:attrNameLst>
                                          <p:attrName>ppt_w</p:attrName>
                                        </p:attrNameLst>
                                      </p:cBhvr>
                                      <p:tavLst>
                                        <p:tav tm="0">
                                          <p:val>
                                            <p:fltVal val="0"/>
                                          </p:val>
                                        </p:tav>
                                        <p:tav tm="100000">
                                          <p:val>
                                            <p:strVal val="#ppt_w"/>
                                          </p:val>
                                        </p:tav>
                                      </p:tavLst>
                                    </p:anim>
                                    <p:anim calcmode="lin" valueType="num">
                                      <p:cBhvr>
                                        <p:cTn id="52" dur="500" fill="hold"/>
                                        <p:tgtEl>
                                          <p:spTgt spid="103"/>
                                        </p:tgtEl>
                                        <p:attrNameLst>
                                          <p:attrName>ppt_h</p:attrName>
                                        </p:attrNameLst>
                                      </p:cBhvr>
                                      <p:tavLst>
                                        <p:tav tm="0">
                                          <p:val>
                                            <p:fltVal val="0"/>
                                          </p:val>
                                        </p:tav>
                                        <p:tav tm="100000">
                                          <p:val>
                                            <p:strVal val="#ppt_h"/>
                                          </p:val>
                                        </p:tav>
                                      </p:tavLst>
                                    </p:anim>
                                    <p:animEffect transition="in" filter="fade">
                                      <p:cBhvr>
                                        <p:cTn id="53" dur="500"/>
                                        <p:tgtEl>
                                          <p:spTgt spid="103"/>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1000" fill="hold"/>
                                        <p:tgtEl>
                                          <p:spTgt spid="121"/>
                                        </p:tgtEl>
                                        <p:attrNameLst>
                                          <p:attrName>ppt_w</p:attrName>
                                        </p:attrNameLst>
                                      </p:cBhvr>
                                      <p:tavLst>
                                        <p:tav tm="0">
                                          <p:val>
                                            <p:fltVal val="0"/>
                                          </p:val>
                                        </p:tav>
                                        <p:tav tm="100000">
                                          <p:val>
                                            <p:strVal val="#ppt_w"/>
                                          </p:val>
                                        </p:tav>
                                      </p:tavLst>
                                    </p:anim>
                                    <p:anim calcmode="lin" valueType="num">
                                      <p:cBhvr>
                                        <p:cTn id="59" dur="1000" fill="hold"/>
                                        <p:tgtEl>
                                          <p:spTgt spid="121"/>
                                        </p:tgtEl>
                                        <p:attrNameLst>
                                          <p:attrName>ppt_h</p:attrName>
                                        </p:attrNameLst>
                                      </p:cBhvr>
                                      <p:tavLst>
                                        <p:tav tm="0">
                                          <p:val>
                                            <p:fltVal val="0"/>
                                          </p:val>
                                        </p:tav>
                                        <p:tav tm="100000">
                                          <p:val>
                                            <p:strVal val="#ppt_h"/>
                                          </p:val>
                                        </p:tav>
                                      </p:tavLst>
                                    </p:anim>
                                    <p:anim calcmode="lin" valueType="num">
                                      <p:cBhvr>
                                        <p:cTn id="60" dur="1000" fill="hold"/>
                                        <p:tgtEl>
                                          <p:spTgt spid="121"/>
                                        </p:tgtEl>
                                        <p:attrNameLst>
                                          <p:attrName>style.rotation</p:attrName>
                                        </p:attrNameLst>
                                      </p:cBhvr>
                                      <p:tavLst>
                                        <p:tav tm="0">
                                          <p:val>
                                            <p:fltVal val="90"/>
                                          </p:val>
                                        </p:tav>
                                        <p:tav tm="100000">
                                          <p:val>
                                            <p:fltVal val="0"/>
                                          </p:val>
                                        </p:tav>
                                      </p:tavLst>
                                    </p:anim>
                                    <p:animEffect transition="in" filter="fade">
                                      <p:cBhvr>
                                        <p:cTn id="61" dur="1000"/>
                                        <p:tgtEl>
                                          <p:spTgt spid="12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87"/>
                                        </p:tgtEl>
                                        <p:attrNameLst>
                                          <p:attrName>style.visibility</p:attrName>
                                        </p:attrNameLst>
                                      </p:cBhvr>
                                      <p:to>
                                        <p:strVal val="visible"/>
                                      </p:to>
                                    </p:set>
                                    <p:anim calcmode="lin" valueType="num">
                                      <p:cBhvr>
                                        <p:cTn id="66" dur="1000" fill="hold"/>
                                        <p:tgtEl>
                                          <p:spTgt spid="187"/>
                                        </p:tgtEl>
                                        <p:attrNameLst>
                                          <p:attrName>ppt_w</p:attrName>
                                        </p:attrNameLst>
                                      </p:cBhvr>
                                      <p:tavLst>
                                        <p:tav tm="0">
                                          <p:val>
                                            <p:fltVal val="0"/>
                                          </p:val>
                                        </p:tav>
                                        <p:tav tm="100000">
                                          <p:val>
                                            <p:strVal val="#ppt_w"/>
                                          </p:val>
                                        </p:tav>
                                      </p:tavLst>
                                    </p:anim>
                                    <p:anim calcmode="lin" valueType="num">
                                      <p:cBhvr>
                                        <p:cTn id="67" dur="1000" fill="hold"/>
                                        <p:tgtEl>
                                          <p:spTgt spid="187"/>
                                        </p:tgtEl>
                                        <p:attrNameLst>
                                          <p:attrName>ppt_h</p:attrName>
                                        </p:attrNameLst>
                                      </p:cBhvr>
                                      <p:tavLst>
                                        <p:tav tm="0">
                                          <p:val>
                                            <p:fltVal val="0"/>
                                          </p:val>
                                        </p:tav>
                                        <p:tav tm="100000">
                                          <p:val>
                                            <p:strVal val="#ppt_h"/>
                                          </p:val>
                                        </p:tav>
                                      </p:tavLst>
                                    </p:anim>
                                    <p:anim calcmode="lin" valueType="num">
                                      <p:cBhvr>
                                        <p:cTn id="68" dur="1000" fill="hold"/>
                                        <p:tgtEl>
                                          <p:spTgt spid="187"/>
                                        </p:tgtEl>
                                        <p:attrNameLst>
                                          <p:attrName>style.rotation</p:attrName>
                                        </p:attrNameLst>
                                      </p:cBhvr>
                                      <p:tavLst>
                                        <p:tav tm="0">
                                          <p:val>
                                            <p:fltVal val="90"/>
                                          </p:val>
                                        </p:tav>
                                        <p:tav tm="100000">
                                          <p:val>
                                            <p:fltVal val="0"/>
                                          </p:val>
                                        </p:tav>
                                      </p:tavLst>
                                    </p:anim>
                                    <p:animEffect transition="in" filter="fade">
                                      <p:cBhvr>
                                        <p:cTn id="69" dur="1000"/>
                                        <p:tgtEl>
                                          <p:spTgt spid="187"/>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173"/>
                                        </p:tgtEl>
                                        <p:attrNameLst>
                                          <p:attrName>style.visibility</p:attrName>
                                        </p:attrNameLst>
                                      </p:cBhvr>
                                      <p:to>
                                        <p:strVal val="visible"/>
                                      </p:to>
                                    </p:set>
                                    <p:anim calcmode="lin" valueType="num">
                                      <p:cBhvr>
                                        <p:cTn id="74" dur="1000" fill="hold"/>
                                        <p:tgtEl>
                                          <p:spTgt spid="173"/>
                                        </p:tgtEl>
                                        <p:attrNameLst>
                                          <p:attrName>ppt_w</p:attrName>
                                        </p:attrNameLst>
                                      </p:cBhvr>
                                      <p:tavLst>
                                        <p:tav tm="0">
                                          <p:val>
                                            <p:fltVal val="0"/>
                                          </p:val>
                                        </p:tav>
                                        <p:tav tm="100000">
                                          <p:val>
                                            <p:strVal val="#ppt_w"/>
                                          </p:val>
                                        </p:tav>
                                      </p:tavLst>
                                    </p:anim>
                                    <p:anim calcmode="lin" valueType="num">
                                      <p:cBhvr>
                                        <p:cTn id="75" dur="1000" fill="hold"/>
                                        <p:tgtEl>
                                          <p:spTgt spid="173"/>
                                        </p:tgtEl>
                                        <p:attrNameLst>
                                          <p:attrName>ppt_h</p:attrName>
                                        </p:attrNameLst>
                                      </p:cBhvr>
                                      <p:tavLst>
                                        <p:tav tm="0">
                                          <p:val>
                                            <p:fltVal val="0"/>
                                          </p:val>
                                        </p:tav>
                                        <p:tav tm="100000">
                                          <p:val>
                                            <p:strVal val="#ppt_h"/>
                                          </p:val>
                                        </p:tav>
                                      </p:tavLst>
                                    </p:anim>
                                    <p:anim calcmode="lin" valueType="num">
                                      <p:cBhvr>
                                        <p:cTn id="76" dur="1000" fill="hold"/>
                                        <p:tgtEl>
                                          <p:spTgt spid="173"/>
                                        </p:tgtEl>
                                        <p:attrNameLst>
                                          <p:attrName>style.rotation</p:attrName>
                                        </p:attrNameLst>
                                      </p:cBhvr>
                                      <p:tavLst>
                                        <p:tav tm="0">
                                          <p:val>
                                            <p:fltVal val="90"/>
                                          </p:val>
                                        </p:tav>
                                        <p:tav tm="100000">
                                          <p:val>
                                            <p:fltVal val="0"/>
                                          </p:val>
                                        </p:tav>
                                      </p:tavLst>
                                    </p:anim>
                                    <p:animEffect transition="in" filter="fade">
                                      <p:cBhvr>
                                        <p:cTn id="77" dur="1000"/>
                                        <p:tgtEl>
                                          <p:spTgt spid="17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p:cTn id="82" dur="1000" fill="hold"/>
                                        <p:tgtEl>
                                          <p:spTgt spid="109"/>
                                        </p:tgtEl>
                                        <p:attrNameLst>
                                          <p:attrName>ppt_w</p:attrName>
                                        </p:attrNameLst>
                                      </p:cBhvr>
                                      <p:tavLst>
                                        <p:tav tm="0">
                                          <p:val>
                                            <p:fltVal val="0"/>
                                          </p:val>
                                        </p:tav>
                                        <p:tav tm="100000">
                                          <p:val>
                                            <p:strVal val="#ppt_w"/>
                                          </p:val>
                                        </p:tav>
                                      </p:tavLst>
                                    </p:anim>
                                    <p:anim calcmode="lin" valueType="num">
                                      <p:cBhvr>
                                        <p:cTn id="83" dur="1000" fill="hold"/>
                                        <p:tgtEl>
                                          <p:spTgt spid="109"/>
                                        </p:tgtEl>
                                        <p:attrNameLst>
                                          <p:attrName>ppt_h</p:attrName>
                                        </p:attrNameLst>
                                      </p:cBhvr>
                                      <p:tavLst>
                                        <p:tav tm="0">
                                          <p:val>
                                            <p:fltVal val="0"/>
                                          </p:val>
                                        </p:tav>
                                        <p:tav tm="100000">
                                          <p:val>
                                            <p:strVal val="#ppt_h"/>
                                          </p:val>
                                        </p:tav>
                                      </p:tavLst>
                                    </p:anim>
                                    <p:anim calcmode="lin" valueType="num">
                                      <p:cBhvr>
                                        <p:cTn id="84" dur="1000" fill="hold"/>
                                        <p:tgtEl>
                                          <p:spTgt spid="109"/>
                                        </p:tgtEl>
                                        <p:attrNameLst>
                                          <p:attrName>style.rotation</p:attrName>
                                        </p:attrNameLst>
                                      </p:cBhvr>
                                      <p:tavLst>
                                        <p:tav tm="0">
                                          <p:val>
                                            <p:fltVal val="90"/>
                                          </p:val>
                                        </p:tav>
                                        <p:tav tm="100000">
                                          <p:val>
                                            <p:fltVal val="0"/>
                                          </p:val>
                                        </p:tav>
                                      </p:tavLst>
                                    </p:anim>
                                    <p:animEffect transition="in" filter="fade">
                                      <p:cBhvr>
                                        <p:cTn id="85"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21" grpId="0"/>
      <p:bldP spid="173" grpId="0"/>
      <p:bldP spid="187" grpId="0"/>
      <p:bldP spid="160" grpId="0" animBg="1"/>
      <p:bldP spid="103" grpId="0"/>
      <p:bldP spid="106" grpId="0" animBg="1"/>
      <p:bldP spid="161" grpId="0" animBg="1"/>
      <p:bldP spid="1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26" name="오른쪽 화살표 125"/>
          <p:cNvSpPr/>
          <p:nvPr/>
        </p:nvSpPr>
        <p:spPr>
          <a:xfrm rot="5400000" flipV="1">
            <a:off x="4120244" y="2300619"/>
            <a:ext cx="699608" cy="560741"/>
          </a:xfrm>
          <a:prstGeom prst="rightArrow">
            <a:avLst>
              <a:gd name="adj1" fmla="val 59527"/>
              <a:gd name="adj2" fmla="val 49460"/>
            </a:avLst>
          </a:prstGeom>
          <a:pattFill prst="ltUpDiag">
            <a:fgClr>
              <a:schemeClr val="accent6">
                <a:lumMod val="50000"/>
              </a:schemeClr>
            </a:fgClr>
            <a:bgClr>
              <a:schemeClr val="accent6"/>
            </a:bgClr>
          </a:patt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1" name="Title 10"/>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LONGUE MALADIE</a:t>
            </a:r>
            <a:endParaRPr lang="en-US" sz="2000" dirty="0"/>
          </a:p>
        </p:txBody>
      </p:sp>
      <p:grpSp>
        <p:nvGrpSpPr>
          <p:cNvPr id="37" name="그룹 36"/>
          <p:cNvGrpSpPr/>
          <p:nvPr/>
        </p:nvGrpSpPr>
        <p:grpSpPr>
          <a:xfrm>
            <a:off x="1269663" y="3021892"/>
            <a:ext cx="6354715" cy="1595422"/>
            <a:chOff x="3346450" y="2866054"/>
            <a:chExt cx="4649411" cy="1261446"/>
          </a:xfrm>
        </p:grpSpPr>
        <p:grpSp>
          <p:nvGrpSpPr>
            <p:cNvPr id="131" name="그룹 130"/>
            <p:cNvGrpSpPr/>
            <p:nvPr/>
          </p:nvGrpSpPr>
          <p:grpSpPr>
            <a:xfrm>
              <a:off x="3346450" y="2989316"/>
              <a:ext cx="4649411" cy="1138184"/>
              <a:chOff x="3346450" y="2989316"/>
              <a:chExt cx="4649411" cy="1138184"/>
            </a:xfrm>
          </p:grpSpPr>
          <p:sp>
            <p:nvSpPr>
              <p:cNvPr id="121" name="모서리가 둥근 직사각형 120"/>
              <p:cNvSpPr/>
              <p:nvPr/>
            </p:nvSpPr>
            <p:spPr>
              <a:xfrm>
                <a:off x="3346450" y="2989316"/>
                <a:ext cx="4597400" cy="1138184"/>
              </a:xfrm>
              <a:prstGeom prst="roundRect">
                <a:avLst>
                  <a:gd name="adj" fmla="val 11472"/>
                </a:avLst>
              </a:prstGeom>
              <a:solidFill>
                <a:schemeClr val="accent6">
                  <a:lumMod val="85000"/>
                </a:schemeClr>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2" name="TextBox 121"/>
              <p:cNvSpPr txBox="1"/>
              <p:nvPr/>
            </p:nvSpPr>
            <p:spPr>
              <a:xfrm>
                <a:off x="3346450" y="3248877"/>
                <a:ext cx="4649411" cy="834174"/>
              </a:xfrm>
              <a:prstGeom prst="rect">
                <a:avLst/>
              </a:prstGeom>
              <a:noFill/>
            </p:spPr>
            <p:txBody>
              <a:bodyPr wrap="square" lIns="180000" tIns="0" rIns="180000" bIns="0" rtlCol="0">
                <a:noAutofit/>
              </a:bodyPr>
              <a:lstStyle/>
              <a:p>
                <a:pPr algn="just"/>
                <a:r>
                  <a:rPr lang="fr-FR" altLang="ko-KR" sz="900" dirty="0">
                    <a:solidFill>
                      <a:schemeClr val="accent1">
                        <a:lumMod val="50000"/>
                      </a:schemeClr>
                    </a:solidFill>
                    <a:latin typeface="Arial Rounded MT Bold" panose="020F0704030504030204" pitchFamily="34" charset="0"/>
                    <a:cs typeface="Arial" panose="020B0604020202020204" pitchFamily="34" charset="0"/>
                  </a:rPr>
                  <a:t>Les dispositions statutaires ne prévoient pas de saisine du CMFR pour apprécier l’aptitude physique de l’agent à la reprise de ses fonctions en cours de CLM</a:t>
                </a: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900" dirty="0">
                    <a:solidFill>
                      <a:schemeClr val="accent1">
                        <a:lumMod val="50000"/>
                      </a:schemeClr>
                    </a:solidFill>
                    <a:latin typeface="Arial Rounded MT Bold" panose="020F0704030504030204" pitchFamily="34" charset="0"/>
                    <a:cs typeface="Arial" panose="020B0604020202020204" pitchFamily="34" charset="0"/>
                  </a:rPr>
                  <a:t>Cependant le CMFR doit être obligatoirement saisi pour avis sur la demande de renouvellement à l’issue des droits à rémunération à plein traitement, soit au bout d’un an, et pour avis sur la réintégration à l’issue des  droits</a:t>
                </a:r>
              </a:p>
            </p:txBody>
          </p:sp>
        </p:grpSp>
        <p:grpSp>
          <p:nvGrpSpPr>
            <p:cNvPr id="123" name="그룹 122"/>
            <p:cNvGrpSpPr/>
            <p:nvPr/>
          </p:nvGrpSpPr>
          <p:grpSpPr>
            <a:xfrm>
              <a:off x="3766338" y="2866054"/>
              <a:ext cx="3748752" cy="285099"/>
              <a:chOff x="2974358" y="1239602"/>
              <a:chExt cx="1057582" cy="285099"/>
            </a:xfrm>
          </p:grpSpPr>
          <p:sp>
            <p:nvSpPr>
              <p:cNvPr id="124" name="모서리가 둥근 직사각형 123"/>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125" name="모서리가 둥근 직사각형 124"/>
              <p:cNvSpPr/>
              <p:nvPr/>
            </p:nvSpPr>
            <p:spPr>
              <a:xfrm>
                <a:off x="2974358" y="1239602"/>
                <a:ext cx="1057582" cy="246525"/>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altLang="ko-KR" sz="1200" b="1" dirty="0">
                    <a:solidFill>
                      <a:schemeClr val="accent6">
                        <a:lumMod val="85000"/>
                      </a:schemeClr>
                    </a:solidFill>
                    <a:latin typeface="+mj-lt"/>
                  </a:rPr>
                  <a:t>Renouvellement/Reprise des fonctions</a:t>
                </a:r>
                <a:endParaRPr lang="ko-KR" altLang="en-US" sz="1200" b="1" dirty="0">
                  <a:solidFill>
                    <a:schemeClr val="accent6">
                      <a:lumMod val="85000"/>
                    </a:schemeClr>
                  </a:solidFill>
                  <a:latin typeface="+mj-lt"/>
                </a:endParaRPr>
              </a:p>
            </p:txBody>
          </p:sp>
        </p:grpSp>
      </p:grpSp>
      <p:grpSp>
        <p:nvGrpSpPr>
          <p:cNvPr id="36" name="그룹 35"/>
          <p:cNvGrpSpPr/>
          <p:nvPr/>
        </p:nvGrpSpPr>
        <p:grpSpPr>
          <a:xfrm>
            <a:off x="561372" y="1240455"/>
            <a:ext cx="7772400" cy="1177040"/>
            <a:chOff x="2700340" y="1112569"/>
            <a:chExt cx="5716586" cy="1177040"/>
          </a:xfrm>
        </p:grpSpPr>
        <p:grpSp>
          <p:nvGrpSpPr>
            <p:cNvPr id="35" name="그룹 34"/>
            <p:cNvGrpSpPr/>
            <p:nvPr/>
          </p:nvGrpSpPr>
          <p:grpSpPr>
            <a:xfrm>
              <a:off x="2700340" y="1112569"/>
              <a:ext cx="3022423" cy="410331"/>
              <a:chOff x="2700340" y="1112569"/>
              <a:chExt cx="3022423" cy="410331"/>
            </a:xfrm>
          </p:grpSpPr>
          <p:grpSp>
            <p:nvGrpSpPr>
              <p:cNvPr id="34" name="그룹 33"/>
              <p:cNvGrpSpPr/>
              <p:nvPr/>
            </p:nvGrpSpPr>
            <p:grpSpPr>
              <a:xfrm>
                <a:off x="2700340" y="1112569"/>
                <a:ext cx="3022423" cy="410330"/>
                <a:chOff x="2700340" y="1112569"/>
                <a:chExt cx="3022423" cy="410330"/>
              </a:xfrm>
            </p:grpSpPr>
            <p:grpSp>
              <p:nvGrpSpPr>
                <p:cNvPr id="109" name="그룹 108"/>
                <p:cNvGrpSpPr/>
                <p:nvPr/>
              </p:nvGrpSpPr>
              <p:grpSpPr>
                <a:xfrm>
                  <a:off x="2700340" y="1112569"/>
                  <a:ext cx="3022423" cy="410330"/>
                  <a:chOff x="2700339" y="1091284"/>
                  <a:chExt cx="3022423" cy="410330"/>
                </a:xfrm>
              </p:grpSpPr>
              <p:sp>
                <p:nvSpPr>
                  <p:cNvPr id="95" name="직사각형 3"/>
                  <p:cNvSpPr/>
                  <p:nvPr/>
                </p:nvSpPr>
                <p:spPr>
                  <a:xfrm rot="5400000">
                    <a:off x="5312432"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3">
                      <a:lumMod val="65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nvGrpSpPr>
                  <p:cNvPr id="96" name="그룹 95"/>
                  <p:cNvGrpSpPr/>
                  <p:nvPr/>
                </p:nvGrpSpPr>
                <p:grpSpPr>
                  <a:xfrm flipH="1">
                    <a:off x="2700339" y="1091284"/>
                    <a:ext cx="2612096" cy="328264"/>
                    <a:chOff x="5929264" y="1078256"/>
                    <a:chExt cx="2641822" cy="331999"/>
                  </a:xfrm>
                </p:grpSpPr>
                <p:sp>
                  <p:nvSpPr>
                    <p:cNvPr id="98" name="직사각형 97"/>
                    <p:cNvSpPr>
                      <a:spLocks/>
                    </p:cNvSpPr>
                    <p:nvPr/>
                  </p:nvSpPr>
                  <p:spPr>
                    <a:xfrm rot="10800000" flipH="1" flipV="1">
                      <a:off x="5929264" y="1078256"/>
                      <a:ext cx="2487661" cy="331999"/>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9" name="타원 98"/>
                    <p:cNvSpPr/>
                    <p:nvPr/>
                  </p:nvSpPr>
                  <p:spPr>
                    <a:xfrm>
                      <a:off x="8239886" y="1078256"/>
                      <a:ext cx="331200" cy="3312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grpSp>
            <p:sp>
              <p:nvSpPr>
                <p:cNvPr id="118" name="TextBox 117"/>
                <p:cNvSpPr txBox="1"/>
                <p:nvPr/>
              </p:nvSpPr>
              <p:spPr>
                <a:xfrm>
                  <a:off x="2737990" y="1178208"/>
                  <a:ext cx="2587992"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200" dirty="0">
                      <a:solidFill>
                        <a:schemeClr val="accent6">
                          <a:lumMod val="85000"/>
                        </a:schemeClr>
                      </a:solidFill>
                      <a:latin typeface="+mj-lt"/>
                    </a:rPr>
                    <a:t>Durée</a:t>
                  </a:r>
                  <a:endParaRPr lang="ko-KR" altLang="en-US" sz="1200" dirty="0">
                    <a:solidFill>
                      <a:schemeClr val="accent6">
                        <a:lumMod val="85000"/>
                      </a:schemeClr>
                    </a:solidFill>
                    <a:latin typeface="+mj-lt"/>
                  </a:endParaRPr>
                </a:p>
              </p:txBody>
            </p:sp>
            <p:sp>
              <p:nvSpPr>
                <p:cNvPr id="127" name="타원 126"/>
                <p:cNvSpPr/>
                <p:nvPr/>
              </p:nvSpPr>
              <p:spPr>
                <a:xfrm flipH="1">
                  <a:off x="2740328" y="1152557"/>
                  <a:ext cx="247496" cy="247498"/>
                </a:xfrm>
                <a:prstGeom prst="ellipse">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gradFill>
                        <a:gsLst>
                          <a:gs pos="0">
                            <a:schemeClr val="accent3">
                              <a:lumMod val="65000"/>
                            </a:schemeClr>
                          </a:gs>
                          <a:gs pos="100000">
                            <a:schemeClr val="accent3">
                              <a:lumMod val="65000"/>
                            </a:schemeClr>
                          </a:gs>
                        </a:gsLst>
                        <a:lin ang="5400000" scaled="0"/>
                      </a:gradFill>
                      <a:latin typeface="Bebas Neue" pitchFamily="34" charset="0"/>
                    </a:rPr>
                    <a:t>01</a:t>
                  </a:r>
                  <a:endParaRPr lang="ko-KR" altLang="en-US" sz="1200" dirty="0">
                    <a:gradFill>
                      <a:gsLst>
                        <a:gs pos="0">
                          <a:schemeClr val="accent3">
                            <a:lumMod val="65000"/>
                          </a:schemeClr>
                        </a:gs>
                        <a:gs pos="100000">
                          <a:schemeClr val="accent3">
                            <a:lumMod val="65000"/>
                          </a:schemeClr>
                        </a:gs>
                      </a:gsLst>
                      <a:lin ang="5400000" scaled="0"/>
                    </a:gradFill>
                    <a:latin typeface="Bebas Neue" pitchFamily="34" charset="0"/>
                  </a:endParaRPr>
                </a:p>
              </p:txBody>
            </p:sp>
          </p:grpSp>
          <p:sp>
            <p:nvSpPr>
              <p:cNvPr id="115" name="직사각형 3"/>
              <p:cNvSpPr/>
              <p:nvPr/>
            </p:nvSpPr>
            <p:spPr>
              <a:xfrm rot="16200000" flipH="1">
                <a:off x="5267798" y="1229174"/>
                <a:ext cx="351910" cy="235541"/>
              </a:xfrm>
              <a:custGeom>
                <a:avLst/>
                <a:gdLst/>
                <a:ahLst/>
                <a:cxnLst/>
                <a:rect l="l" t="t" r="r" b="b"/>
                <a:pathLst>
                  <a:path w="351910" h="235541">
                    <a:moveTo>
                      <a:pt x="0" y="194392"/>
                    </a:moveTo>
                    <a:cubicBezTo>
                      <a:pt x="7092" y="209588"/>
                      <a:pt x="16446" y="223384"/>
                      <a:pt x="27888" y="235541"/>
                    </a:cubicBezTo>
                    <a:cubicBezTo>
                      <a:pt x="101888" y="137505"/>
                      <a:pt x="219584" y="74868"/>
                      <a:pt x="351910" y="74868"/>
                    </a:cubicBezTo>
                    <a:lnTo>
                      <a:pt x="351910" y="68517"/>
                    </a:lnTo>
                    <a:cubicBezTo>
                      <a:pt x="311294" y="68517"/>
                      <a:pt x="277571" y="39013"/>
                      <a:pt x="272579" y="0"/>
                    </a:cubicBezTo>
                    <a:cubicBezTo>
                      <a:pt x="155986" y="22524"/>
                      <a:pt x="57132" y="94695"/>
                      <a:pt x="0" y="194392"/>
                    </a:cubicBezTo>
                    <a:close/>
                  </a:path>
                </a:pathLst>
              </a:custGeom>
              <a:pattFill prst="narHorz">
                <a:fgClr>
                  <a:schemeClr val="accent3">
                    <a:lumMod val="50000"/>
                  </a:schemeClr>
                </a:fgClr>
                <a:bgClr>
                  <a:schemeClr val="accent3">
                    <a:lumMod val="6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grpSp>
          <p:nvGrpSpPr>
            <p:cNvPr id="110" name="그룹 109"/>
            <p:cNvGrpSpPr/>
            <p:nvPr/>
          </p:nvGrpSpPr>
          <p:grpSpPr>
            <a:xfrm>
              <a:off x="5271400" y="1112569"/>
              <a:ext cx="3145526" cy="1144873"/>
              <a:chOff x="5271399" y="1091284"/>
              <a:chExt cx="3145526" cy="1144873"/>
            </a:xfrm>
          </p:grpSpPr>
          <p:sp>
            <p:nvSpPr>
              <p:cNvPr id="93" name="이등변 삼각형 92"/>
              <p:cNvSpPr/>
              <p:nvPr/>
            </p:nvSpPr>
            <p:spPr>
              <a:xfrm flipV="1">
                <a:off x="5271399" y="1944330"/>
                <a:ext cx="574463" cy="291827"/>
              </a:xfrm>
              <a:prstGeom prst="triangle">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4" name="직사각형 93"/>
              <p:cNvSpPr>
                <a:spLocks/>
              </p:cNvSpPr>
              <p:nvPr/>
            </p:nvSpPr>
            <p:spPr>
              <a:xfrm rot="5400000" flipV="1">
                <a:off x="5337277" y="1558841"/>
                <a:ext cx="442714" cy="328264"/>
              </a:xfrm>
              <a:prstGeom prst="rect">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7" name="직각 삼각형 96"/>
              <p:cNvSpPr>
                <a:spLocks/>
              </p:cNvSpPr>
              <p:nvPr/>
            </p:nvSpPr>
            <p:spPr>
              <a:xfrm rot="5400000" flipH="1">
                <a:off x="5395297"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84" name="이등변 삼각형 83"/>
              <p:cNvSpPr/>
              <p:nvPr/>
            </p:nvSpPr>
            <p:spPr>
              <a:xfrm flipH="1" flipV="1">
                <a:off x="5271400" y="1944331"/>
                <a:ext cx="574463" cy="291826"/>
              </a:xfrm>
              <a:prstGeom prst="triangl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67" name="직사각형 66"/>
              <p:cNvSpPr>
                <a:spLocks/>
              </p:cNvSpPr>
              <p:nvPr/>
            </p:nvSpPr>
            <p:spPr>
              <a:xfrm rot="16200000" flipH="1" flipV="1">
                <a:off x="5337273" y="1558841"/>
                <a:ext cx="442714" cy="328264"/>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68" name="직사각형 3"/>
              <p:cNvSpPr/>
              <p:nvPr/>
            </p:nvSpPr>
            <p:spPr>
              <a:xfrm rot="16200000" flipH="1">
                <a:off x="5394499"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nvGrpSpPr>
              <p:cNvPr id="89" name="그룹 88"/>
              <p:cNvGrpSpPr/>
              <p:nvPr/>
            </p:nvGrpSpPr>
            <p:grpSpPr>
              <a:xfrm>
                <a:off x="5804828" y="1091285"/>
                <a:ext cx="2612097" cy="328264"/>
                <a:chOff x="5929264" y="1078256"/>
                <a:chExt cx="2641822" cy="331999"/>
              </a:xfrm>
            </p:grpSpPr>
            <p:sp>
              <p:nvSpPr>
                <p:cNvPr id="85" name="직사각형 84"/>
                <p:cNvSpPr>
                  <a:spLocks/>
                </p:cNvSpPr>
                <p:nvPr/>
              </p:nvSpPr>
              <p:spPr>
                <a:xfrm rot="10800000" flipH="1" flipV="1">
                  <a:off x="5929264" y="1078256"/>
                  <a:ext cx="2487661" cy="331999"/>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88" name="타원 87"/>
                <p:cNvSpPr/>
                <p:nvPr/>
              </p:nvSpPr>
              <p:spPr>
                <a:xfrm>
                  <a:off x="8239886" y="1078256"/>
                  <a:ext cx="331200" cy="3312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sp>
            <p:nvSpPr>
              <p:cNvPr id="86" name="직각 삼각형 85"/>
              <p:cNvSpPr>
                <a:spLocks/>
              </p:cNvSpPr>
              <p:nvPr/>
            </p:nvSpPr>
            <p:spPr>
              <a:xfrm rot="16200000">
                <a:off x="5394490"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sp>
          <p:nvSpPr>
            <p:cNvPr id="116" name="TextBox 115"/>
            <p:cNvSpPr txBox="1"/>
            <p:nvPr/>
          </p:nvSpPr>
          <p:spPr>
            <a:xfrm>
              <a:off x="2700340" y="1540021"/>
              <a:ext cx="2436811" cy="749588"/>
            </a:xfrm>
            <a:prstGeom prst="rect">
              <a:avLst/>
            </a:prstGeom>
            <a:noFill/>
          </p:spPr>
          <p:txBody>
            <a:bodyPr wrap="square" lIns="108000" tIns="0" rIns="108000" bIns="0" rtlCol="0">
              <a:noAutofit/>
            </a:bodyPr>
            <a:lstStyle/>
            <a:p>
              <a:pPr lvl="0">
                <a:buClr>
                  <a:srgbClr val="4AB38B"/>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 </a:t>
              </a:r>
            </a:p>
            <a:p>
              <a:pPr lvl="0" algn="just">
                <a:buClr>
                  <a:srgbClr val="4AB38B"/>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La durée d’un  congé de longue maladie est de 3 ans maximum et peut être accordé par période de trois à six mois</a:t>
              </a:r>
            </a:p>
            <a:p>
              <a:pPr lvl="0" algn="just">
                <a:buClr>
                  <a:srgbClr val="4AB38B"/>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Il est rémunéré 1 an à plein traitement et 2 ans à ½ traitement</a:t>
              </a:r>
            </a:p>
          </p:txBody>
        </p:sp>
        <p:sp>
          <p:nvSpPr>
            <p:cNvPr id="117" name="TextBox 116"/>
            <p:cNvSpPr txBox="1"/>
            <p:nvPr/>
          </p:nvSpPr>
          <p:spPr>
            <a:xfrm>
              <a:off x="5904467" y="1540021"/>
              <a:ext cx="2348722" cy="749588"/>
            </a:xfrm>
            <a:prstGeom prst="rect">
              <a:avLst/>
            </a:prstGeom>
            <a:noFill/>
          </p:spPr>
          <p:txBody>
            <a:bodyPr wrap="square" lIns="108000" tIns="0" rIns="108000" bIns="0" rtlCol="0">
              <a:noAutofit/>
            </a:bodyPr>
            <a:lstStyle/>
            <a:p>
              <a:pPr lvl="0" algn="just">
                <a:buClr>
                  <a:schemeClr val="bg2"/>
                </a:buClr>
              </a:pPr>
              <a:r>
                <a:rPr lang="pt-BR" altLang="ko-KR" sz="900" dirty="0">
                  <a:solidFill>
                    <a:schemeClr val="accent1">
                      <a:lumMod val="50000"/>
                    </a:schemeClr>
                  </a:solidFill>
                  <a:latin typeface="Arial Rounded MT Bold" panose="020F0704030504030204" pitchFamily="34" charset="0"/>
                  <a:cs typeface="Arial" panose="020B0604020202020204" pitchFamily="34" charset="0"/>
                </a:rPr>
                <a:t>L’agent adresse à l’autorité territoriale une demande accompagnée d’un certificat médical </a:t>
              </a:r>
              <a:r>
                <a:rPr lang="fr-FR" altLang="ko-KR" sz="900" dirty="0">
                  <a:solidFill>
                    <a:schemeClr val="accent1">
                      <a:lumMod val="50000"/>
                    </a:schemeClr>
                  </a:solidFill>
                  <a:latin typeface="Arial Rounded MT Bold" panose="020F0704030504030204" pitchFamily="34" charset="0"/>
                  <a:cs typeface="Arial" panose="020B0604020202020204" pitchFamily="34" charset="0"/>
                </a:rPr>
                <a:t>attestant qu’il est susceptible de pouvoir bénéficier d’un CLM</a:t>
              </a:r>
            </a:p>
            <a:p>
              <a:pPr algn="just">
                <a:buClr>
                  <a:schemeClr val="bg2"/>
                </a:buClr>
              </a:pPr>
              <a:r>
                <a:rPr lang="pt-BR" altLang="ko-KR" sz="900" dirty="0">
                  <a:solidFill>
                    <a:schemeClr val="accent1">
                      <a:lumMod val="50000"/>
                    </a:schemeClr>
                  </a:solidFill>
                  <a:latin typeface="Arial Rounded MT Bold" panose="020F0704030504030204" pitchFamily="34" charset="0"/>
                  <a:cs typeface="Arial" panose="020B0604020202020204" pitchFamily="34" charset="0"/>
                </a:rPr>
                <a:t>L’autorité territoriale </a:t>
              </a:r>
              <a:r>
                <a:rPr lang="fr-FR" altLang="ko-KR" sz="900" dirty="0">
                  <a:solidFill>
                    <a:schemeClr val="accent1">
                      <a:lumMod val="50000"/>
                    </a:schemeClr>
                  </a:solidFill>
                  <a:latin typeface="Arial Rounded MT Bold" panose="020F0704030504030204" pitchFamily="34" charset="0"/>
                  <a:cs typeface="Arial" panose="020B0604020202020204" pitchFamily="34" charset="0"/>
                </a:rPr>
                <a:t>saisit obligatoirement le conseil médical réuni en formation restreinte</a:t>
              </a: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119" name="TextBox 118"/>
            <p:cNvSpPr txBox="1"/>
            <p:nvPr/>
          </p:nvSpPr>
          <p:spPr>
            <a:xfrm>
              <a:off x="5740668" y="1178208"/>
              <a:ext cx="2587992"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200" dirty="0">
                  <a:solidFill>
                    <a:schemeClr val="accent6">
                      <a:lumMod val="85000"/>
                    </a:schemeClr>
                  </a:solidFill>
                  <a:latin typeface="+mj-lt"/>
                </a:rPr>
                <a:t>Attribution d’un CLM</a:t>
              </a:r>
              <a:endParaRPr lang="ko-KR" altLang="en-US" sz="1200" dirty="0">
                <a:solidFill>
                  <a:schemeClr val="accent6">
                    <a:lumMod val="85000"/>
                  </a:schemeClr>
                </a:solidFill>
                <a:latin typeface="+mj-lt"/>
              </a:endParaRPr>
            </a:p>
          </p:txBody>
        </p:sp>
        <p:sp>
          <p:nvSpPr>
            <p:cNvPr id="128" name="타원 127"/>
            <p:cNvSpPr/>
            <p:nvPr/>
          </p:nvSpPr>
          <p:spPr>
            <a:xfrm flipH="1">
              <a:off x="8129441" y="1152557"/>
              <a:ext cx="247496" cy="247498"/>
            </a:xfrm>
            <a:prstGeom prst="ellipse">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gradFill>
                    <a:gsLst>
                      <a:gs pos="0">
                        <a:schemeClr val="accent1"/>
                      </a:gs>
                      <a:gs pos="100000">
                        <a:schemeClr val="accent1"/>
                      </a:gs>
                    </a:gsLst>
                    <a:lin ang="5400000" scaled="0"/>
                  </a:gradFill>
                  <a:latin typeface="Bebas Neue" pitchFamily="34" charset="0"/>
                </a:rPr>
                <a:t>02</a:t>
              </a:r>
              <a:endParaRPr lang="ko-KR" altLang="en-US" sz="1200" dirty="0">
                <a:gradFill>
                  <a:gsLst>
                    <a:gs pos="0">
                      <a:schemeClr val="accent1"/>
                    </a:gs>
                    <a:gs pos="100000">
                      <a:schemeClr val="accent1"/>
                    </a:gs>
                  </a:gsLst>
                  <a:lin ang="5400000" scaled="0"/>
                </a:gradFill>
                <a:latin typeface="Bebas Neue" pitchFamily="34" charset="0"/>
              </a:endParaRPr>
            </a:p>
          </p:txBody>
        </p:sp>
      </p:grpSp>
      <p:sp>
        <p:nvSpPr>
          <p:cNvPr id="2" name="ZoneTexte 1">
            <a:extLst>
              <a:ext uri="{FF2B5EF4-FFF2-40B4-BE49-F238E27FC236}">
                <a16:creationId xmlns:a16="http://schemas.microsoft.com/office/drawing/2014/main" id="{60B67B85-34C4-0B72-A915-137825C9487E}"/>
              </a:ext>
            </a:extLst>
          </p:cNvPr>
          <p:cNvSpPr txBox="1"/>
          <p:nvPr/>
        </p:nvSpPr>
        <p:spPr>
          <a:xfrm>
            <a:off x="311150" y="4727685"/>
            <a:ext cx="1727200" cy="369332"/>
          </a:xfrm>
          <a:prstGeom prst="rect">
            <a:avLst/>
          </a:prstGeom>
          <a:solidFill>
            <a:schemeClr val="accent6">
              <a:lumMod val="85000"/>
            </a:schemeClr>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38400E69-47AC-985A-CD8C-400BD243FE59}"/>
              </a:ext>
            </a:extLst>
          </p:cNvPr>
          <p:cNvSpPr txBox="1"/>
          <p:nvPr/>
        </p:nvSpPr>
        <p:spPr>
          <a:xfrm>
            <a:off x="6852775" y="4727401"/>
            <a:ext cx="1727200" cy="369332"/>
          </a:xfrm>
          <a:prstGeom prst="rect">
            <a:avLst/>
          </a:prstGeom>
          <a:solidFill>
            <a:schemeClr val="accent6">
              <a:lumMod val="85000"/>
            </a:schemeClr>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C3A75543-A4B4-5D08-C442-CAC9E4FF7400}"/>
              </a:ext>
            </a:extLst>
          </p:cNvPr>
          <p:cNvSpPr txBox="1"/>
          <p:nvPr/>
        </p:nvSpPr>
        <p:spPr>
          <a:xfrm>
            <a:off x="7309413" y="231433"/>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1260399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400"/>
                                  </p:stCondLst>
                                  <p:childTnLst>
                                    <p:set>
                                      <p:cBhvr>
                                        <p:cTn id="11" dur="1" fill="hold">
                                          <p:stCondLst>
                                            <p:cond delay="0"/>
                                          </p:stCondLst>
                                        </p:cTn>
                                        <p:tgtEl>
                                          <p:spTgt spid="126"/>
                                        </p:tgtEl>
                                        <p:attrNameLst>
                                          <p:attrName>style.visibility</p:attrName>
                                        </p:attrNameLst>
                                      </p:cBhvr>
                                      <p:to>
                                        <p:strVal val="visible"/>
                                      </p:to>
                                    </p:set>
                                    <p:animEffect transition="in" filter="slide(fromTop)">
                                      <p:cBhvr>
                                        <p:cTn id="12" dur="500"/>
                                        <p:tgtEl>
                                          <p:spTgt spid="126"/>
                                        </p:tgtEl>
                                      </p:cBhvr>
                                    </p:animEffect>
                                  </p:childTnLst>
                                </p:cTn>
                              </p:par>
                              <p:par>
                                <p:cTn id="13" presetID="42" presetClass="entr" presetSubtype="0" fill="hold" nodeType="withEffect">
                                  <p:stCondLst>
                                    <p:cond delay="4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anim calcmode="lin" valueType="num">
                                      <p:cBhvr>
                                        <p:cTn id="16" dur="500" fill="hold"/>
                                        <p:tgtEl>
                                          <p:spTgt spid="37"/>
                                        </p:tgtEl>
                                        <p:attrNameLst>
                                          <p:attrName>ppt_x</p:attrName>
                                        </p:attrNameLst>
                                      </p:cBhvr>
                                      <p:tavLst>
                                        <p:tav tm="0">
                                          <p:val>
                                            <p:strVal val="#ppt_x"/>
                                          </p:val>
                                        </p:tav>
                                        <p:tav tm="100000">
                                          <p:val>
                                            <p:strVal val="#ppt_x"/>
                                          </p:val>
                                        </p:tav>
                                      </p:tavLst>
                                    </p:anim>
                                    <p:anim calcmode="lin" valueType="num">
                                      <p:cBhvr>
                                        <p:cTn id="1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AF4F2073-2528-2EA5-9970-4B6A78FCE1AD}"/>
            </a:ext>
          </a:extLst>
        </p:cNvPr>
        <p:cNvGrpSpPr/>
        <p:nvPr/>
      </p:nvGrpSpPr>
      <p:grpSpPr>
        <a:xfrm>
          <a:off x="0" y="0"/>
          <a:ext cx="0" cy="0"/>
          <a:chOff x="0" y="0"/>
          <a:chExt cx="0" cy="0"/>
        </a:xfrm>
      </p:grpSpPr>
      <p:sp>
        <p:nvSpPr>
          <p:cNvPr id="78" name="TextBox 77">
            <a:extLst>
              <a:ext uri="{FF2B5EF4-FFF2-40B4-BE49-F238E27FC236}">
                <a16:creationId xmlns:a16="http://schemas.microsoft.com/office/drawing/2014/main" id="{5E423D61-652E-2D56-3661-58CA30DC23BB}"/>
              </a:ext>
            </a:extLst>
          </p:cNvPr>
          <p:cNvSpPr txBox="1"/>
          <p:nvPr/>
        </p:nvSpPr>
        <p:spPr>
          <a:xfrm>
            <a:off x="3355082" y="3047958"/>
            <a:ext cx="4601468" cy="749830"/>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L’agent adresse à l’autorité territoriale une demande accompagnée d’un certificat médical </a:t>
            </a:r>
            <a:r>
              <a:rPr lang="fr-FR" altLang="ko-KR" sz="800" dirty="0">
                <a:solidFill>
                  <a:schemeClr val="accent1">
                    <a:lumMod val="50000"/>
                  </a:schemeClr>
                </a:solidFill>
                <a:latin typeface="Arial Rounded MT Bold" panose="020F0704030504030204" pitchFamily="34" charset="0"/>
                <a:cs typeface="Arial" panose="020B0604020202020204" pitchFamily="34" charset="0"/>
              </a:rPr>
              <a:t>attestant qu’il est susceptible de pouvoir bénéficier d’un CLM. Le certificat ne doit comporter aucune indication sur la pathologie dont souffre l’agent</a:t>
            </a:r>
            <a:endParaRPr lang="fr-FR" sz="800" dirty="0">
              <a:solidFill>
                <a:schemeClr val="accent1">
                  <a:lumMod val="50000"/>
                </a:schemeClr>
              </a:solidFill>
              <a:latin typeface="Arial Rounded MT Bold" panose="020F0704030504030204" pitchFamily="34" charset="0"/>
              <a:cs typeface="Arial" panose="020B0604020202020204" pitchFamily="34" charset="0"/>
            </a:endParaRPr>
          </a:p>
          <a:p>
            <a:pPr lvl="0">
              <a:buClr>
                <a:schemeClr val="bg2"/>
              </a:buClr>
            </a:pPr>
            <a:endParaRPr lang="pt-BR" altLang="ko-KR" sz="900" dirty="0"/>
          </a:p>
          <a:p>
            <a:pPr lvl="0">
              <a:buClr>
                <a:schemeClr val="bg2"/>
              </a:buClr>
            </a:pPr>
            <a:endParaRPr lang="pt-BR" altLang="ko-KR" sz="900" dirty="0"/>
          </a:p>
        </p:txBody>
      </p:sp>
      <p:grpSp>
        <p:nvGrpSpPr>
          <p:cNvPr id="51" name="그룹 50">
            <a:extLst>
              <a:ext uri="{FF2B5EF4-FFF2-40B4-BE49-F238E27FC236}">
                <a16:creationId xmlns:a16="http://schemas.microsoft.com/office/drawing/2014/main" id="{EEE33E42-17BC-BF1B-EFB3-E3F40753F6A2}"/>
              </a:ext>
            </a:extLst>
          </p:cNvPr>
          <p:cNvGrpSpPr/>
          <p:nvPr/>
        </p:nvGrpSpPr>
        <p:grpSpPr>
          <a:xfrm>
            <a:off x="2921542" y="806866"/>
            <a:ext cx="5533482" cy="2055867"/>
            <a:chOff x="2889792" y="1554980"/>
            <a:chExt cx="5533482" cy="2055867"/>
          </a:xfrm>
        </p:grpSpPr>
        <p:sp>
          <p:nvSpPr>
            <p:cNvPr id="74" name="사다리꼴 73">
              <a:extLst>
                <a:ext uri="{FF2B5EF4-FFF2-40B4-BE49-F238E27FC236}">
                  <a16:creationId xmlns:a16="http://schemas.microsoft.com/office/drawing/2014/main" id="{E204384F-D31F-46F3-547C-445E98A2DF72}"/>
                </a:ext>
              </a:extLst>
            </p:cNvPr>
            <p:cNvSpPr>
              <a:spLocks/>
            </p:cNvSpPr>
            <p:nvPr/>
          </p:nvSpPr>
          <p:spPr>
            <a:xfrm rot="16200000">
              <a:off x="6317160" y="2530805"/>
              <a:ext cx="2055867"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a:extLst>
                <a:ext uri="{FF2B5EF4-FFF2-40B4-BE49-F238E27FC236}">
                  <a16:creationId xmlns:a16="http://schemas.microsoft.com/office/drawing/2014/main" id="{F7F96BB7-F4B8-4FEF-A7DC-C13320E37168}"/>
                </a:ext>
              </a:extLst>
            </p:cNvPr>
            <p:cNvGrpSpPr/>
            <p:nvPr/>
          </p:nvGrpSpPr>
          <p:grpSpPr>
            <a:xfrm>
              <a:off x="2889792" y="1554980"/>
              <a:ext cx="5533482" cy="2055867"/>
              <a:chOff x="2889792" y="1554980"/>
              <a:chExt cx="5533482" cy="2055867"/>
            </a:xfrm>
          </p:grpSpPr>
          <p:sp>
            <p:nvSpPr>
              <p:cNvPr id="76" name="위쪽 화살표 75">
                <a:extLst>
                  <a:ext uri="{FF2B5EF4-FFF2-40B4-BE49-F238E27FC236}">
                    <a16:creationId xmlns:a16="http://schemas.microsoft.com/office/drawing/2014/main" id="{61EE69C7-34B2-49F2-4ADE-7DAFAF5B321B}"/>
                  </a:ext>
                </a:extLst>
              </p:cNvPr>
              <p:cNvSpPr/>
              <p:nvPr/>
            </p:nvSpPr>
            <p:spPr>
              <a:xfrm rot="5400000">
                <a:off x="4680708" y="-131719"/>
                <a:ext cx="2055867" cy="5429265"/>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5" name="사다리꼴 74">
                <a:extLst>
                  <a:ext uri="{FF2B5EF4-FFF2-40B4-BE49-F238E27FC236}">
                    <a16:creationId xmlns:a16="http://schemas.microsoft.com/office/drawing/2014/main" id="{C38AE070-3918-25EF-6F4F-F3DCE6CDC5EE}"/>
                  </a:ext>
                </a:extLst>
              </p:cNvPr>
              <p:cNvSpPr>
                <a:spLocks/>
              </p:cNvSpPr>
              <p:nvPr/>
            </p:nvSpPr>
            <p:spPr>
              <a:xfrm rot="16200000">
                <a:off x="2291461" y="2530805"/>
                <a:ext cx="1300880"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grpSp>
      <p:sp>
        <p:nvSpPr>
          <p:cNvPr id="11" name="Title 10">
            <a:extLst>
              <a:ext uri="{FF2B5EF4-FFF2-40B4-BE49-F238E27FC236}">
                <a16:creationId xmlns:a16="http://schemas.microsoft.com/office/drawing/2014/main" id="{E0432E5D-50B2-858D-45E9-7101711D811E}"/>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LONGUE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9" name="그룹 48">
            <a:extLst>
              <a:ext uri="{FF2B5EF4-FFF2-40B4-BE49-F238E27FC236}">
                <a16:creationId xmlns:a16="http://schemas.microsoft.com/office/drawing/2014/main" id="{6BA1ABE2-F88A-0606-00A5-81F8BFD51236}"/>
              </a:ext>
            </a:extLst>
          </p:cNvPr>
          <p:cNvGrpSpPr/>
          <p:nvPr/>
        </p:nvGrpSpPr>
        <p:grpSpPr>
          <a:xfrm>
            <a:off x="3239083" y="1065942"/>
            <a:ext cx="3732615" cy="1528734"/>
            <a:chOff x="3097606" y="1818547"/>
            <a:chExt cx="1165113" cy="1528734"/>
          </a:xfrm>
        </p:grpSpPr>
        <p:grpSp>
          <p:nvGrpSpPr>
            <p:cNvPr id="3" name="그룹 2">
              <a:extLst>
                <a:ext uri="{FF2B5EF4-FFF2-40B4-BE49-F238E27FC236}">
                  <a16:creationId xmlns:a16="http://schemas.microsoft.com/office/drawing/2014/main" id="{0BE511D6-0052-6094-E081-2423CE50C82C}"/>
                </a:ext>
              </a:extLst>
            </p:cNvPr>
            <p:cNvGrpSpPr/>
            <p:nvPr/>
          </p:nvGrpSpPr>
          <p:grpSpPr>
            <a:xfrm>
              <a:off x="3097606" y="1818547"/>
              <a:ext cx="281363" cy="1528734"/>
              <a:chOff x="3097606" y="1820083"/>
              <a:chExt cx="281363" cy="1528734"/>
            </a:xfrm>
          </p:grpSpPr>
          <p:sp>
            <p:nvSpPr>
              <p:cNvPr id="59" name="직사각형 3">
                <a:extLst>
                  <a:ext uri="{FF2B5EF4-FFF2-40B4-BE49-F238E27FC236}">
                    <a16:creationId xmlns:a16="http://schemas.microsoft.com/office/drawing/2014/main" id="{DCFC163B-FEA6-8366-3D5E-86C9F2B44386}"/>
                  </a:ext>
                </a:extLst>
              </p:cNvPr>
              <p:cNvSpPr/>
              <p:nvPr/>
            </p:nvSpPr>
            <p:spPr>
              <a:xfrm flipH="1">
                <a:off x="3097606" y="1820083"/>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68" name="직사각형 3">
                <a:extLst>
                  <a:ext uri="{FF2B5EF4-FFF2-40B4-BE49-F238E27FC236}">
                    <a16:creationId xmlns:a16="http://schemas.microsoft.com/office/drawing/2014/main" id="{25049843-F6B5-7DCB-9E88-096C724D1FD6}"/>
                  </a:ext>
                </a:extLst>
              </p:cNvPr>
              <p:cNvSpPr/>
              <p:nvPr/>
            </p:nvSpPr>
            <p:spPr>
              <a:xfrm flipH="1" flipV="1">
                <a:off x="3097606" y="3238500"/>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13" name="그룹 12">
              <a:extLst>
                <a:ext uri="{FF2B5EF4-FFF2-40B4-BE49-F238E27FC236}">
                  <a16:creationId xmlns:a16="http://schemas.microsoft.com/office/drawing/2014/main" id="{C27F3F39-51CC-7B28-E221-313C8010BF1A}"/>
                </a:ext>
              </a:extLst>
            </p:cNvPr>
            <p:cNvGrpSpPr/>
            <p:nvPr/>
          </p:nvGrpSpPr>
          <p:grpSpPr>
            <a:xfrm>
              <a:off x="3114733" y="1818547"/>
              <a:ext cx="1147986" cy="1528734"/>
              <a:chOff x="3114733" y="1818547"/>
              <a:chExt cx="1147986" cy="1528734"/>
            </a:xfrm>
          </p:grpSpPr>
          <p:sp>
            <p:nvSpPr>
              <p:cNvPr id="88" name="직사각형 87">
                <a:extLst>
                  <a:ext uri="{FF2B5EF4-FFF2-40B4-BE49-F238E27FC236}">
                    <a16:creationId xmlns:a16="http://schemas.microsoft.com/office/drawing/2014/main" id="{7ED3AF0E-8849-8885-2891-2CA2FC0C8773}"/>
                  </a:ext>
                </a:extLst>
              </p:cNvPr>
              <p:cNvSpPr/>
              <p:nvPr/>
            </p:nvSpPr>
            <p:spPr>
              <a:xfrm flipH="1">
                <a:off x="3323810"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4" name="그룹 3">
                <a:extLst>
                  <a:ext uri="{FF2B5EF4-FFF2-40B4-BE49-F238E27FC236}">
                    <a16:creationId xmlns:a16="http://schemas.microsoft.com/office/drawing/2014/main" id="{3079F6FF-16BB-EAF9-F29B-FA6C98B5C65D}"/>
                  </a:ext>
                </a:extLst>
              </p:cNvPr>
              <p:cNvGrpSpPr/>
              <p:nvPr/>
            </p:nvGrpSpPr>
            <p:grpSpPr>
              <a:xfrm>
                <a:off x="3114733" y="1818547"/>
                <a:ext cx="1147986" cy="1528734"/>
                <a:chOff x="3114733" y="1820083"/>
                <a:chExt cx="1147986" cy="1528734"/>
              </a:xfrm>
            </p:grpSpPr>
            <p:sp>
              <p:nvSpPr>
                <p:cNvPr id="2" name="직사각형 1">
                  <a:extLst>
                    <a:ext uri="{FF2B5EF4-FFF2-40B4-BE49-F238E27FC236}">
                      <a16:creationId xmlns:a16="http://schemas.microsoft.com/office/drawing/2014/main" id="{8E07CA63-06E6-FAB4-57C9-579E9B7D13FA}"/>
                    </a:ext>
                  </a:extLst>
                </p:cNvPr>
                <p:cNvSpPr/>
                <p:nvPr/>
              </p:nvSpPr>
              <p:spPr>
                <a:xfrm flipH="1">
                  <a:off x="3268653" y="1820083"/>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24" name="그룹 23">
                  <a:extLst>
                    <a:ext uri="{FF2B5EF4-FFF2-40B4-BE49-F238E27FC236}">
                      <a16:creationId xmlns:a16="http://schemas.microsoft.com/office/drawing/2014/main" id="{614615E2-6C21-6854-D351-93E7D3C96CA0}"/>
                    </a:ext>
                  </a:extLst>
                </p:cNvPr>
                <p:cNvGrpSpPr/>
                <p:nvPr/>
              </p:nvGrpSpPr>
              <p:grpSpPr>
                <a:xfrm>
                  <a:off x="3114733" y="2291923"/>
                  <a:ext cx="1142911" cy="649849"/>
                  <a:chOff x="3114733" y="2291923"/>
                  <a:chExt cx="1142911" cy="649849"/>
                </a:xfrm>
              </p:grpSpPr>
              <p:sp>
                <p:nvSpPr>
                  <p:cNvPr id="183" name="타원 182">
                    <a:extLst>
                      <a:ext uri="{FF2B5EF4-FFF2-40B4-BE49-F238E27FC236}">
                        <a16:creationId xmlns:a16="http://schemas.microsoft.com/office/drawing/2014/main" id="{168EBC1F-8821-E8D0-740C-D67ABF0E7FA8}"/>
                      </a:ext>
                    </a:extLst>
                  </p:cNvPr>
                  <p:cNvSpPr/>
                  <p:nvPr/>
                </p:nvSpPr>
                <p:spPr>
                  <a:xfrm>
                    <a:off x="3114733" y="2435948"/>
                    <a:ext cx="144855"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1</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4" name="TextBox 183">
                    <a:extLst>
                      <a:ext uri="{FF2B5EF4-FFF2-40B4-BE49-F238E27FC236}">
                        <a16:creationId xmlns:a16="http://schemas.microsoft.com/office/drawing/2014/main" id="{D8899E5C-4E45-0DBC-2110-69C7702BD43E}"/>
                      </a:ext>
                    </a:extLst>
                  </p:cNvPr>
                  <p:cNvSpPr txBox="1"/>
                  <p:nvPr/>
                </p:nvSpPr>
                <p:spPr>
                  <a:xfrm>
                    <a:off x="3373895" y="2291923"/>
                    <a:ext cx="883749" cy="539529"/>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600" dirty="0">
                        <a:solidFill>
                          <a:schemeClr val="accent6">
                            <a:lumMod val="85000"/>
                          </a:schemeClr>
                        </a:solidFill>
                        <a:latin typeface="Arial Rounded MT Bold" panose="020F0704030504030204" pitchFamily="34" charset="0"/>
                      </a:rPr>
                      <a:t>Procédure d’attribution</a:t>
                    </a:r>
                    <a:endParaRPr lang="ko-KR" altLang="en-US" sz="1600" dirty="0">
                      <a:solidFill>
                        <a:schemeClr val="accent6">
                          <a:lumMod val="85000"/>
                        </a:schemeClr>
                      </a:solidFill>
                      <a:latin typeface="Arial Rounded MT Bold" panose="020F0704030504030204" pitchFamily="34" charset="0"/>
                    </a:endParaRPr>
                  </a:p>
                </p:txBody>
              </p:sp>
              <p:cxnSp>
                <p:nvCxnSpPr>
                  <p:cNvPr id="22" name="직선 연결선 21">
                    <a:extLst>
                      <a:ext uri="{FF2B5EF4-FFF2-40B4-BE49-F238E27FC236}">
                        <a16:creationId xmlns:a16="http://schemas.microsoft.com/office/drawing/2014/main" id="{EF5D57D3-DC85-B95A-DACB-1AA0DB3FECD8}"/>
                      </a:ext>
                    </a:extLst>
                  </p:cNvPr>
                  <p:cNvCxnSpPr/>
                  <p:nvPr/>
                </p:nvCxnSpPr>
                <p:spPr>
                  <a:xfrm>
                    <a:off x="3451762" y="2941772"/>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sp>
        <p:nvSpPr>
          <p:cNvPr id="181" name="오른쪽 화살표 180">
            <a:extLst>
              <a:ext uri="{FF2B5EF4-FFF2-40B4-BE49-F238E27FC236}">
                <a16:creationId xmlns:a16="http://schemas.microsoft.com/office/drawing/2014/main" id="{40830EB6-E4FA-CCD7-D0B4-59CB5256C703}"/>
              </a:ext>
            </a:extLst>
          </p:cNvPr>
          <p:cNvSpPr/>
          <p:nvPr/>
        </p:nvSpPr>
        <p:spPr>
          <a:xfrm>
            <a:off x="6971162" y="1703783"/>
            <a:ext cx="308913" cy="221271"/>
          </a:xfrm>
          <a:prstGeom prst="rightArrow">
            <a:avLst>
              <a:gd name="adj1" fmla="val 50000"/>
              <a:gd name="adj2" fmla="val 60784"/>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201" name="TextBox 200">
            <a:extLst>
              <a:ext uri="{FF2B5EF4-FFF2-40B4-BE49-F238E27FC236}">
                <a16:creationId xmlns:a16="http://schemas.microsoft.com/office/drawing/2014/main" id="{CE50A41C-DB58-5F87-035F-4FBF6A9A68D9}"/>
              </a:ext>
            </a:extLst>
          </p:cNvPr>
          <p:cNvSpPr txBox="1"/>
          <p:nvPr/>
        </p:nvSpPr>
        <p:spPr>
          <a:xfrm>
            <a:off x="7280075" y="1660336"/>
            <a:ext cx="943971" cy="339945"/>
          </a:xfrm>
          <a:prstGeom prst="rect">
            <a:avLst/>
          </a:prstGeom>
          <a:noFill/>
        </p:spPr>
        <p:txBody>
          <a:bodyPr wrap="square" lIns="0" tIns="0" rIns="0" bIns="0" rtlCol="0" anchor="ctr">
            <a:noAutofit/>
          </a:bodyPr>
          <a:lstStyle/>
          <a:p>
            <a:pPr lvl="0" algn="ctr"/>
            <a:r>
              <a:rPr lang="en-US" altLang="ko-KR" sz="1200" b="1" dirty="0">
                <a:gradFill>
                  <a:gsLst>
                    <a:gs pos="0">
                      <a:schemeClr val="accent1"/>
                    </a:gs>
                    <a:gs pos="100000">
                      <a:schemeClr val="accent1"/>
                    </a:gs>
                  </a:gsLst>
                  <a:lin ang="0" scaled="1"/>
                </a:gradFill>
                <a:latin typeface="Bebas Neue"/>
                <a:ea typeface="Roboto Condensed Regular"/>
                <a:cs typeface="+mj-cs"/>
              </a:rPr>
              <a:t>AVIS OBLIGATOIRE</a:t>
            </a:r>
          </a:p>
          <a:p>
            <a:pPr lvl="0" algn="ctr"/>
            <a:r>
              <a:rPr lang="en-US" altLang="ko-KR" sz="1200" b="1" dirty="0">
                <a:gradFill>
                  <a:gsLst>
                    <a:gs pos="0">
                      <a:schemeClr val="accent1"/>
                    </a:gs>
                    <a:gs pos="100000">
                      <a:schemeClr val="accent1"/>
                    </a:gs>
                  </a:gsLst>
                  <a:lin ang="0" scaled="1"/>
                </a:gradFill>
                <a:latin typeface="Bebas Neue"/>
                <a:ea typeface="Roboto Condensed Regular"/>
                <a:cs typeface="+mj-cs"/>
              </a:rPr>
              <a:t>du CMFR</a:t>
            </a:r>
            <a:endParaRPr lang="nb-NO" altLang="ko-KR" sz="12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sp>
        <p:nvSpPr>
          <p:cNvPr id="5" name="텍스트 개체 틀 4">
            <a:extLst>
              <a:ext uri="{FF2B5EF4-FFF2-40B4-BE49-F238E27FC236}">
                <a16:creationId xmlns:a16="http://schemas.microsoft.com/office/drawing/2014/main" id="{A8ED8C5F-6086-EE2D-AEA0-660ABCF020A7}"/>
              </a:ext>
            </a:extLst>
          </p:cNvPr>
          <p:cNvSpPr>
            <a:spLocks noGrp="1"/>
          </p:cNvSpPr>
          <p:nvPr>
            <p:ph type="body" sz="quarter" idx="10"/>
          </p:nvPr>
        </p:nvSpPr>
        <p:spPr>
          <a:xfrm>
            <a:off x="185668" y="1453883"/>
            <a:ext cx="2344738" cy="3641725"/>
          </a:xfrm>
        </p:spPr>
        <p:txBody>
          <a:bodyPr/>
          <a:lstStyle/>
          <a:p>
            <a:r>
              <a:rPr lang="en-US" altLang="ko-KR" dirty="0"/>
              <a:t>. </a:t>
            </a:r>
          </a:p>
          <a:p>
            <a:r>
              <a:rPr lang="fr-FR" altLang="ko-KR" sz="900" dirty="0">
                <a:solidFill>
                  <a:schemeClr val="accent1">
                    <a:lumMod val="50000"/>
                  </a:schemeClr>
                </a:solidFill>
                <a:latin typeface="Arial Rounded MT Bold" panose="020F0704030504030204" pitchFamily="34" charset="0"/>
                <a:cs typeface="Arial" panose="020B0604020202020204" pitchFamily="34" charset="0"/>
              </a:rPr>
              <a:t>Les articles L 822-6 à L 822-11 du Code Général de la Fonction Publique prévoient que le fonctionnaire en activité a droit à des congés de longue maladie, dans les cas où il est constaté que la maladie met l'intéressé dans l'impossibilité d'exercer ses fonctions, rend nécessaire un traitement et des soins prolongés et présente un caractère invalidant et de gravité confirmée (</a:t>
            </a:r>
            <a:r>
              <a:rPr lang="fr-FR" altLang="ko-KR" sz="9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arrêté du 14 mars 1986</a:t>
            </a:r>
            <a:r>
              <a:rPr lang="fr-FR" altLang="ko-KR" sz="900" dirty="0">
                <a:solidFill>
                  <a:schemeClr val="accent1">
                    <a:lumMod val="50000"/>
                  </a:schemeClr>
                </a:solidFill>
                <a:latin typeface="Arial Rounded MT Bold" panose="020F0704030504030204" pitchFamily="34" charset="0"/>
                <a:cs typeface="Arial" panose="020B0604020202020204" pitchFamily="34" charset="0"/>
              </a:rPr>
              <a:t>).</a:t>
            </a:r>
          </a:p>
          <a:p>
            <a:endParaRPr lang="en-US" altLang="ko-KR" sz="900"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sz="900" dirty="0">
                <a:solidFill>
                  <a:schemeClr val="accent1">
                    <a:lumMod val="50000"/>
                  </a:schemeClr>
                </a:solidFill>
                <a:latin typeface="Arial Rounded MT Bold" panose="020F0704030504030204" pitchFamily="34" charset="0"/>
                <a:cs typeface="Arial" panose="020B0604020202020204" pitchFamily="34" charset="0"/>
              </a:rPr>
              <a:t>La durée d’un  congé de longue maladie est de 3 ans maximum et peut être accordé par période de trois à six mois.</a:t>
            </a:r>
          </a:p>
          <a:p>
            <a:endParaRPr lang="fr-FR" altLang="ko-KR" sz="900"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sz="900" dirty="0">
                <a:solidFill>
                  <a:schemeClr val="accent1">
                    <a:lumMod val="50000"/>
                  </a:schemeClr>
                </a:solidFill>
                <a:latin typeface="Arial Rounded MT Bold" panose="020F0704030504030204" pitchFamily="34" charset="0"/>
                <a:cs typeface="Arial" panose="020B0604020202020204" pitchFamily="34" charset="0"/>
              </a:rPr>
              <a:t>Droits à rémunération</a:t>
            </a:r>
          </a:p>
          <a:p>
            <a:r>
              <a:rPr lang="fr-FR" altLang="ko-KR" sz="900" dirty="0">
                <a:solidFill>
                  <a:schemeClr val="accent1">
                    <a:lumMod val="50000"/>
                  </a:schemeClr>
                </a:solidFill>
                <a:latin typeface="Arial Rounded MT Bold" panose="020F0704030504030204" pitchFamily="34" charset="0"/>
                <a:cs typeface="Arial" panose="020B0604020202020204" pitchFamily="34" charset="0"/>
              </a:rPr>
              <a:t>1 an à plein traitement</a:t>
            </a:r>
          </a:p>
          <a:p>
            <a:r>
              <a:rPr lang="fr-FR" altLang="ko-KR" sz="900" dirty="0">
                <a:solidFill>
                  <a:schemeClr val="accent1">
                    <a:lumMod val="50000"/>
                  </a:schemeClr>
                </a:solidFill>
                <a:latin typeface="Arial Rounded MT Bold" panose="020F0704030504030204" pitchFamily="34" charset="0"/>
                <a:cs typeface="Arial" panose="020B0604020202020204" pitchFamily="34" charset="0"/>
              </a:rPr>
              <a:t>2 ans à ½ traitement</a:t>
            </a:r>
            <a:endParaRPr lang="en-US" altLang="ko-KR" sz="900" dirty="0">
              <a:solidFill>
                <a:schemeClr val="accent1">
                  <a:lumMod val="50000"/>
                </a:schemeClr>
              </a:solidFill>
              <a:latin typeface="Arial Rounded MT Bold" panose="020F0704030504030204" pitchFamily="34" charset="0"/>
              <a:cs typeface="Arial" panose="020B0604020202020204" pitchFamily="34" charset="0"/>
            </a:endParaRPr>
          </a:p>
          <a:p>
            <a:endParaRPr lang="ko-KR" altLang="en-US" dirty="0"/>
          </a:p>
        </p:txBody>
      </p:sp>
      <p:sp>
        <p:nvSpPr>
          <p:cNvPr id="6" name="오른쪽 화살표 151">
            <a:extLst>
              <a:ext uri="{FF2B5EF4-FFF2-40B4-BE49-F238E27FC236}">
                <a16:creationId xmlns:a16="http://schemas.microsoft.com/office/drawing/2014/main" id="{664453D9-9C2C-93F3-FB3F-4DE1EED7F45F}"/>
              </a:ext>
            </a:extLst>
          </p:cNvPr>
          <p:cNvSpPr/>
          <p:nvPr/>
        </p:nvSpPr>
        <p:spPr>
          <a:xfrm>
            <a:off x="2973649" y="3129262"/>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highlight>
                <a:srgbClr val="FF5050"/>
              </a:highlight>
              <a:latin typeface="Bebas Neue" pitchFamily="34" charset="0"/>
              <a:ea typeface="+mj-ea"/>
            </a:endParaRPr>
          </a:p>
        </p:txBody>
      </p:sp>
      <p:sp>
        <p:nvSpPr>
          <p:cNvPr id="7" name="오른쪽 화살표 151">
            <a:extLst>
              <a:ext uri="{FF2B5EF4-FFF2-40B4-BE49-F238E27FC236}">
                <a16:creationId xmlns:a16="http://schemas.microsoft.com/office/drawing/2014/main" id="{353824E0-F5B5-5F02-2D47-AF153550B785}"/>
              </a:ext>
            </a:extLst>
          </p:cNvPr>
          <p:cNvSpPr/>
          <p:nvPr/>
        </p:nvSpPr>
        <p:spPr>
          <a:xfrm>
            <a:off x="2973648" y="3769660"/>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 name="오른쪽 화살표 151">
            <a:extLst>
              <a:ext uri="{FF2B5EF4-FFF2-40B4-BE49-F238E27FC236}">
                <a16:creationId xmlns:a16="http://schemas.microsoft.com/office/drawing/2014/main" id="{F499B166-C29D-636C-0403-41807DD6CE24}"/>
              </a:ext>
            </a:extLst>
          </p:cNvPr>
          <p:cNvSpPr/>
          <p:nvPr/>
        </p:nvSpPr>
        <p:spPr>
          <a:xfrm>
            <a:off x="2930170" y="4419047"/>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ZoneTexte 15">
            <a:extLst>
              <a:ext uri="{FF2B5EF4-FFF2-40B4-BE49-F238E27FC236}">
                <a16:creationId xmlns:a16="http://schemas.microsoft.com/office/drawing/2014/main" id="{E26F396C-43B3-0F95-EF8C-BB2F8A757FAC}"/>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0700884C-27F3-5511-4E06-94E99EE8A0E2}"/>
              </a:ext>
            </a:extLst>
          </p:cNvPr>
          <p:cNvSpPr txBox="1"/>
          <p:nvPr/>
        </p:nvSpPr>
        <p:spPr>
          <a:xfrm>
            <a:off x="6971162"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C07C866C-C6B1-0C54-4F79-BA18340214E2}"/>
              </a:ext>
            </a:extLst>
          </p:cNvPr>
          <p:cNvSpPr txBox="1"/>
          <p:nvPr/>
        </p:nvSpPr>
        <p:spPr>
          <a:xfrm>
            <a:off x="508000" y="4774168"/>
            <a:ext cx="1727200" cy="369332"/>
          </a:xfrm>
          <a:prstGeom prst="rect">
            <a:avLst/>
          </a:prstGeom>
          <a:solidFill>
            <a:schemeClr val="accent6">
              <a:lumMod val="85000"/>
            </a:schemeClr>
          </a:solidFill>
        </p:spPr>
        <p:txBody>
          <a:bodyPr wrap="square" rtlCol="0">
            <a:spAutoFit/>
          </a:bodyPr>
          <a:lstStyle/>
          <a:p>
            <a:endParaRPr lang="fr-FR" dirty="0"/>
          </a:p>
        </p:txBody>
      </p:sp>
      <p:sp>
        <p:nvSpPr>
          <p:cNvPr id="21" name="TextBox 77">
            <a:extLst>
              <a:ext uri="{FF2B5EF4-FFF2-40B4-BE49-F238E27FC236}">
                <a16:creationId xmlns:a16="http://schemas.microsoft.com/office/drawing/2014/main" id="{726EA1C0-7FBA-6370-2EDB-9853929E0BB9}"/>
              </a:ext>
            </a:extLst>
          </p:cNvPr>
          <p:cNvSpPr txBox="1"/>
          <p:nvPr/>
        </p:nvSpPr>
        <p:spPr>
          <a:xfrm>
            <a:off x="3366599" y="3805255"/>
            <a:ext cx="4550668" cy="410451"/>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L’autorité territoriale </a:t>
            </a:r>
            <a:r>
              <a:rPr lang="fr-FR" altLang="ko-KR" sz="800" dirty="0">
                <a:solidFill>
                  <a:schemeClr val="accent1">
                    <a:lumMod val="50000"/>
                  </a:schemeClr>
                </a:solidFill>
                <a:latin typeface="Arial Rounded MT Bold" panose="020F0704030504030204" pitchFamily="34" charset="0"/>
                <a:cs typeface="Arial" panose="020B0604020202020204" pitchFamily="34" charset="0"/>
              </a:rPr>
              <a:t>saisit obligatoirement le conseil médical réuni en formation restreinte</a:t>
            </a:r>
            <a:endParaRPr lang="fr-FR" sz="800" dirty="0">
              <a:solidFill>
                <a:schemeClr val="accent1">
                  <a:lumMod val="50000"/>
                </a:schemeClr>
              </a:solidFill>
              <a:latin typeface="Arial Rounded MT Bold" panose="020F0704030504030204" pitchFamily="34" charset="0"/>
              <a:cs typeface="Arial" panose="020B0604020202020204" pitchFamily="34" charset="0"/>
            </a:endParaRPr>
          </a:p>
          <a:p>
            <a:pPr lvl="0">
              <a:buClr>
                <a:schemeClr val="bg2"/>
              </a:buClr>
            </a:pPr>
            <a:endParaRPr lang="pt-BR" altLang="ko-KR" sz="900" dirty="0"/>
          </a:p>
        </p:txBody>
      </p:sp>
      <p:sp>
        <p:nvSpPr>
          <p:cNvPr id="23" name="TextBox 77">
            <a:extLst>
              <a:ext uri="{FF2B5EF4-FFF2-40B4-BE49-F238E27FC236}">
                <a16:creationId xmlns:a16="http://schemas.microsoft.com/office/drawing/2014/main" id="{65F2CC75-444F-D323-CFEF-BA976672B0F0}"/>
              </a:ext>
            </a:extLst>
          </p:cNvPr>
          <p:cNvSpPr txBox="1"/>
          <p:nvPr/>
        </p:nvSpPr>
        <p:spPr>
          <a:xfrm>
            <a:off x="3345834" y="4376688"/>
            <a:ext cx="4619963" cy="305987"/>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Le conseil médical peut recourir à l’expertise d’un médecin agréé,</a:t>
            </a:r>
          </a:p>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Le conseil médical rend son avis qui est notifié à l’autorité territoriale et à l’agent</a:t>
            </a:r>
          </a:p>
        </p:txBody>
      </p:sp>
    </p:spTree>
    <p:extLst>
      <p:ext uri="{BB962C8B-B14F-4D97-AF65-F5344CB8AC3E}">
        <p14:creationId xmlns:p14="http://schemas.microsoft.com/office/powerpoint/2010/main" val="9149251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Effect transition="in" filter="fade">
                                      <p:cBhvr>
                                        <p:cTn id="21" dur="500"/>
                                        <p:tgtEl>
                                          <p:spTgt spid="78"/>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slide(fromLeft)">
                                      <p:cBhvr>
                                        <p:cTn id="25" dur="500"/>
                                        <p:tgtEl>
                                          <p:spTgt spid="181"/>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201"/>
                                        </p:tgtEl>
                                        <p:attrNameLst>
                                          <p:attrName>style.visibility</p:attrName>
                                        </p:attrNameLst>
                                      </p:cBhvr>
                                      <p:to>
                                        <p:strVal val="visible"/>
                                      </p:to>
                                    </p:set>
                                    <p:anim calcmode="lin" valueType="num">
                                      <p:cBhvr>
                                        <p:cTn id="29" dur="500" fill="hold"/>
                                        <p:tgtEl>
                                          <p:spTgt spid="201"/>
                                        </p:tgtEl>
                                        <p:attrNameLst>
                                          <p:attrName>ppt_w</p:attrName>
                                        </p:attrNameLst>
                                      </p:cBhvr>
                                      <p:tavLst>
                                        <p:tav tm="0">
                                          <p:val>
                                            <p:fltVal val="0"/>
                                          </p:val>
                                        </p:tav>
                                        <p:tav tm="100000">
                                          <p:val>
                                            <p:strVal val="#ppt_w"/>
                                          </p:val>
                                        </p:tav>
                                      </p:tavLst>
                                    </p:anim>
                                    <p:anim calcmode="lin" valueType="num">
                                      <p:cBhvr>
                                        <p:cTn id="30" dur="500" fill="hold"/>
                                        <p:tgtEl>
                                          <p:spTgt spid="201"/>
                                        </p:tgtEl>
                                        <p:attrNameLst>
                                          <p:attrName>ppt_h</p:attrName>
                                        </p:attrNameLst>
                                      </p:cBhvr>
                                      <p:tavLst>
                                        <p:tav tm="0">
                                          <p:val>
                                            <p:fltVal val="0"/>
                                          </p:val>
                                        </p:tav>
                                        <p:tav tm="100000">
                                          <p:val>
                                            <p:strVal val="#ppt_h"/>
                                          </p:val>
                                        </p:tav>
                                      </p:tavLst>
                                    </p:anim>
                                    <p:animEffect transition="in" filter="fade">
                                      <p:cBhvr>
                                        <p:cTn id="31" dur="500"/>
                                        <p:tgtEl>
                                          <p:spTgt spid="201"/>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500"/>
                                        <p:tgtEl>
                                          <p:spTgt spid="6"/>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Left)">
                                      <p:cBhvr>
                                        <p:cTn id="39" dur="500"/>
                                        <p:tgtEl>
                                          <p:spTgt spid="7"/>
                                        </p:tgtEl>
                                      </p:cBhvr>
                                    </p:animEffect>
                                  </p:childTnLst>
                                </p:cTn>
                              </p:par>
                            </p:childTnLst>
                          </p:cTn>
                        </p:par>
                        <p:par>
                          <p:cTn id="40" fill="hold">
                            <p:stCondLst>
                              <p:cond delay="2500"/>
                            </p:stCondLst>
                            <p:childTnLst>
                              <p:par>
                                <p:cTn id="41" presetID="1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81" grpId="0" animBg="1"/>
      <p:bldP spid="201" grpId="0"/>
      <p:bldP spid="6" grpId="0" animBg="1"/>
      <p:bldP spid="7" grpId="0" animBg="1"/>
      <p:bldP spid="15" grpId="0" animBg="1"/>
      <p:bldP spid="21"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4731D135-B5B9-D459-684F-3AD5EA9071C6}"/>
            </a:ext>
          </a:extLst>
        </p:cNvPr>
        <p:cNvGrpSpPr/>
        <p:nvPr/>
      </p:nvGrpSpPr>
      <p:grpSpPr>
        <a:xfrm>
          <a:off x="0" y="0"/>
          <a:ext cx="0" cy="0"/>
          <a:chOff x="0" y="0"/>
          <a:chExt cx="0" cy="0"/>
        </a:xfrm>
      </p:grpSpPr>
      <p:sp>
        <p:nvSpPr>
          <p:cNvPr id="78" name="TextBox 77">
            <a:extLst>
              <a:ext uri="{FF2B5EF4-FFF2-40B4-BE49-F238E27FC236}">
                <a16:creationId xmlns:a16="http://schemas.microsoft.com/office/drawing/2014/main" id="{B7D9C5E3-DB96-F589-1279-81D92B01902A}"/>
              </a:ext>
            </a:extLst>
          </p:cNvPr>
          <p:cNvSpPr txBox="1"/>
          <p:nvPr/>
        </p:nvSpPr>
        <p:spPr>
          <a:xfrm>
            <a:off x="3364328" y="2832065"/>
            <a:ext cx="5021530" cy="749830"/>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L’agent adresse à l’autorité territoriale une demande accompagnée d’un certificat médical indiquant que le congé initialement accordé doit être prolongé ainsi que la durée de prolongation dans la limite d’une durée de 3 à 6 mois</a:t>
            </a:r>
          </a:p>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Lorsque la période de congé vient à expiration, le fonctionnaire ne continue à percevoir le traitement ou le demi-traitement que s'il a présenté la demande de renouvellement de son congé</a:t>
            </a:r>
            <a:r>
              <a:rPr lang="fr-FR" sz="8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a:t>
            </a:r>
          </a:p>
          <a:p>
            <a:pPr lvl="0">
              <a:buClr>
                <a:schemeClr val="bg2"/>
              </a:buClr>
            </a:pPr>
            <a:endParaRPr lang="pt-BR" altLang="ko-KR" sz="900" dirty="0"/>
          </a:p>
          <a:p>
            <a:pPr lvl="0">
              <a:buClr>
                <a:schemeClr val="bg2"/>
              </a:buClr>
            </a:pPr>
            <a:endParaRPr lang="pt-BR" altLang="ko-KR" sz="900" dirty="0"/>
          </a:p>
        </p:txBody>
      </p:sp>
      <p:grpSp>
        <p:nvGrpSpPr>
          <p:cNvPr id="51" name="그룹 50">
            <a:extLst>
              <a:ext uri="{FF2B5EF4-FFF2-40B4-BE49-F238E27FC236}">
                <a16:creationId xmlns:a16="http://schemas.microsoft.com/office/drawing/2014/main" id="{B94D8E31-3469-16BF-6A74-50BECD2ACA30}"/>
              </a:ext>
            </a:extLst>
          </p:cNvPr>
          <p:cNvGrpSpPr/>
          <p:nvPr/>
        </p:nvGrpSpPr>
        <p:grpSpPr>
          <a:xfrm>
            <a:off x="2921542" y="806866"/>
            <a:ext cx="5533482" cy="2055867"/>
            <a:chOff x="2889792" y="1554980"/>
            <a:chExt cx="5533482" cy="2055867"/>
          </a:xfrm>
        </p:grpSpPr>
        <p:sp>
          <p:nvSpPr>
            <p:cNvPr id="74" name="사다리꼴 73">
              <a:extLst>
                <a:ext uri="{FF2B5EF4-FFF2-40B4-BE49-F238E27FC236}">
                  <a16:creationId xmlns:a16="http://schemas.microsoft.com/office/drawing/2014/main" id="{DC23E55D-6C18-4FA8-8DF2-C058537715D7}"/>
                </a:ext>
              </a:extLst>
            </p:cNvPr>
            <p:cNvSpPr>
              <a:spLocks/>
            </p:cNvSpPr>
            <p:nvPr/>
          </p:nvSpPr>
          <p:spPr>
            <a:xfrm rot="16200000">
              <a:off x="6317160" y="2530805"/>
              <a:ext cx="2055867"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a:extLst>
                <a:ext uri="{FF2B5EF4-FFF2-40B4-BE49-F238E27FC236}">
                  <a16:creationId xmlns:a16="http://schemas.microsoft.com/office/drawing/2014/main" id="{0395A02C-A8AB-AF12-1ED5-3C11EDF9072A}"/>
                </a:ext>
              </a:extLst>
            </p:cNvPr>
            <p:cNvGrpSpPr/>
            <p:nvPr/>
          </p:nvGrpSpPr>
          <p:grpSpPr>
            <a:xfrm>
              <a:off x="2889792" y="1554980"/>
              <a:ext cx="5533482" cy="2055867"/>
              <a:chOff x="2889792" y="1554980"/>
              <a:chExt cx="5533482" cy="2055867"/>
            </a:xfrm>
          </p:grpSpPr>
          <p:sp>
            <p:nvSpPr>
              <p:cNvPr id="76" name="위쪽 화살표 75">
                <a:extLst>
                  <a:ext uri="{FF2B5EF4-FFF2-40B4-BE49-F238E27FC236}">
                    <a16:creationId xmlns:a16="http://schemas.microsoft.com/office/drawing/2014/main" id="{51BDFF90-0406-70DE-9AE9-4B06506D964F}"/>
                  </a:ext>
                </a:extLst>
              </p:cNvPr>
              <p:cNvSpPr/>
              <p:nvPr/>
            </p:nvSpPr>
            <p:spPr>
              <a:xfrm rot="5400000">
                <a:off x="4680708" y="-131719"/>
                <a:ext cx="2055867" cy="5429265"/>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5" name="사다리꼴 74">
                <a:extLst>
                  <a:ext uri="{FF2B5EF4-FFF2-40B4-BE49-F238E27FC236}">
                    <a16:creationId xmlns:a16="http://schemas.microsoft.com/office/drawing/2014/main" id="{1A6E7ACF-C432-4E6F-D394-A9A67D356894}"/>
                  </a:ext>
                </a:extLst>
              </p:cNvPr>
              <p:cNvSpPr>
                <a:spLocks/>
              </p:cNvSpPr>
              <p:nvPr/>
            </p:nvSpPr>
            <p:spPr>
              <a:xfrm rot="16200000">
                <a:off x="2291461" y="2530805"/>
                <a:ext cx="1300880"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grpSp>
      <p:sp>
        <p:nvSpPr>
          <p:cNvPr id="11" name="Title 10">
            <a:extLst>
              <a:ext uri="{FF2B5EF4-FFF2-40B4-BE49-F238E27FC236}">
                <a16:creationId xmlns:a16="http://schemas.microsoft.com/office/drawing/2014/main" id="{A659BA5D-3499-8C6F-004A-E8E9918C49A3}"/>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LONGUE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9" name="그룹 48">
            <a:extLst>
              <a:ext uri="{FF2B5EF4-FFF2-40B4-BE49-F238E27FC236}">
                <a16:creationId xmlns:a16="http://schemas.microsoft.com/office/drawing/2014/main" id="{10C17C87-CA16-EB0B-506F-E0292C23B1AF}"/>
              </a:ext>
            </a:extLst>
          </p:cNvPr>
          <p:cNvGrpSpPr/>
          <p:nvPr/>
        </p:nvGrpSpPr>
        <p:grpSpPr>
          <a:xfrm>
            <a:off x="3239083" y="1065942"/>
            <a:ext cx="3732615" cy="1528734"/>
            <a:chOff x="3097606" y="1818547"/>
            <a:chExt cx="1165113" cy="1528734"/>
          </a:xfrm>
        </p:grpSpPr>
        <p:grpSp>
          <p:nvGrpSpPr>
            <p:cNvPr id="3" name="그룹 2">
              <a:extLst>
                <a:ext uri="{FF2B5EF4-FFF2-40B4-BE49-F238E27FC236}">
                  <a16:creationId xmlns:a16="http://schemas.microsoft.com/office/drawing/2014/main" id="{276BBB24-A509-9922-F429-A1BDB8BF68EF}"/>
                </a:ext>
              </a:extLst>
            </p:cNvPr>
            <p:cNvGrpSpPr/>
            <p:nvPr/>
          </p:nvGrpSpPr>
          <p:grpSpPr>
            <a:xfrm>
              <a:off x="3097606" y="1818547"/>
              <a:ext cx="281363" cy="1528734"/>
              <a:chOff x="3097606" y="1820083"/>
              <a:chExt cx="281363" cy="1528734"/>
            </a:xfrm>
          </p:grpSpPr>
          <p:sp>
            <p:nvSpPr>
              <p:cNvPr id="59" name="직사각형 3">
                <a:extLst>
                  <a:ext uri="{FF2B5EF4-FFF2-40B4-BE49-F238E27FC236}">
                    <a16:creationId xmlns:a16="http://schemas.microsoft.com/office/drawing/2014/main" id="{6586B8F1-BF33-1F05-0229-9381540FCD55}"/>
                  </a:ext>
                </a:extLst>
              </p:cNvPr>
              <p:cNvSpPr/>
              <p:nvPr/>
            </p:nvSpPr>
            <p:spPr>
              <a:xfrm flipH="1">
                <a:off x="3097606" y="1820083"/>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68" name="직사각형 3">
                <a:extLst>
                  <a:ext uri="{FF2B5EF4-FFF2-40B4-BE49-F238E27FC236}">
                    <a16:creationId xmlns:a16="http://schemas.microsoft.com/office/drawing/2014/main" id="{DBA6B8EF-8B3A-961C-B145-A820F5056C50}"/>
                  </a:ext>
                </a:extLst>
              </p:cNvPr>
              <p:cNvSpPr/>
              <p:nvPr/>
            </p:nvSpPr>
            <p:spPr>
              <a:xfrm flipH="1" flipV="1">
                <a:off x="3097606" y="3238500"/>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13" name="그룹 12">
              <a:extLst>
                <a:ext uri="{FF2B5EF4-FFF2-40B4-BE49-F238E27FC236}">
                  <a16:creationId xmlns:a16="http://schemas.microsoft.com/office/drawing/2014/main" id="{D32DC564-620D-8FD0-2C81-960CFF30E390}"/>
                </a:ext>
              </a:extLst>
            </p:cNvPr>
            <p:cNvGrpSpPr/>
            <p:nvPr/>
          </p:nvGrpSpPr>
          <p:grpSpPr>
            <a:xfrm>
              <a:off x="3114733" y="1818547"/>
              <a:ext cx="1147986" cy="1528734"/>
              <a:chOff x="3114733" y="1818547"/>
              <a:chExt cx="1147986" cy="1528734"/>
            </a:xfrm>
          </p:grpSpPr>
          <p:sp>
            <p:nvSpPr>
              <p:cNvPr id="88" name="직사각형 87">
                <a:extLst>
                  <a:ext uri="{FF2B5EF4-FFF2-40B4-BE49-F238E27FC236}">
                    <a16:creationId xmlns:a16="http://schemas.microsoft.com/office/drawing/2014/main" id="{F982DC1F-AF99-8388-4B9F-CD2F9539E113}"/>
                  </a:ext>
                </a:extLst>
              </p:cNvPr>
              <p:cNvSpPr/>
              <p:nvPr/>
            </p:nvSpPr>
            <p:spPr>
              <a:xfrm flipH="1">
                <a:off x="3323810"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4" name="그룹 3">
                <a:extLst>
                  <a:ext uri="{FF2B5EF4-FFF2-40B4-BE49-F238E27FC236}">
                    <a16:creationId xmlns:a16="http://schemas.microsoft.com/office/drawing/2014/main" id="{085DAE03-C701-D8D9-325B-35776E9FC284}"/>
                  </a:ext>
                </a:extLst>
              </p:cNvPr>
              <p:cNvGrpSpPr/>
              <p:nvPr/>
            </p:nvGrpSpPr>
            <p:grpSpPr>
              <a:xfrm>
                <a:off x="3114733" y="1818547"/>
                <a:ext cx="1147986" cy="1528734"/>
                <a:chOff x="3114733" y="1820083"/>
                <a:chExt cx="1147986" cy="1528734"/>
              </a:xfrm>
            </p:grpSpPr>
            <p:sp>
              <p:nvSpPr>
                <p:cNvPr id="2" name="직사각형 1">
                  <a:extLst>
                    <a:ext uri="{FF2B5EF4-FFF2-40B4-BE49-F238E27FC236}">
                      <a16:creationId xmlns:a16="http://schemas.microsoft.com/office/drawing/2014/main" id="{5C03434C-05B6-1319-A36C-4AB108237E3B}"/>
                    </a:ext>
                  </a:extLst>
                </p:cNvPr>
                <p:cNvSpPr/>
                <p:nvPr/>
              </p:nvSpPr>
              <p:spPr>
                <a:xfrm flipH="1">
                  <a:off x="3268653" y="1820083"/>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24" name="그룹 23">
                  <a:extLst>
                    <a:ext uri="{FF2B5EF4-FFF2-40B4-BE49-F238E27FC236}">
                      <a16:creationId xmlns:a16="http://schemas.microsoft.com/office/drawing/2014/main" id="{F31243B8-F285-C511-13E7-D67DDEEA3CF6}"/>
                    </a:ext>
                  </a:extLst>
                </p:cNvPr>
                <p:cNvGrpSpPr/>
                <p:nvPr/>
              </p:nvGrpSpPr>
              <p:grpSpPr>
                <a:xfrm>
                  <a:off x="3114733" y="2291923"/>
                  <a:ext cx="1142911" cy="649849"/>
                  <a:chOff x="3114733" y="2291923"/>
                  <a:chExt cx="1142911" cy="649849"/>
                </a:xfrm>
              </p:grpSpPr>
              <p:sp>
                <p:nvSpPr>
                  <p:cNvPr id="183" name="타원 182">
                    <a:extLst>
                      <a:ext uri="{FF2B5EF4-FFF2-40B4-BE49-F238E27FC236}">
                        <a16:creationId xmlns:a16="http://schemas.microsoft.com/office/drawing/2014/main" id="{38826D66-2639-100F-D737-CC088CA416DB}"/>
                      </a:ext>
                    </a:extLst>
                  </p:cNvPr>
                  <p:cNvSpPr/>
                  <p:nvPr/>
                </p:nvSpPr>
                <p:spPr>
                  <a:xfrm>
                    <a:off x="3114733" y="2435948"/>
                    <a:ext cx="144855"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2</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4" name="TextBox 183">
                    <a:extLst>
                      <a:ext uri="{FF2B5EF4-FFF2-40B4-BE49-F238E27FC236}">
                        <a16:creationId xmlns:a16="http://schemas.microsoft.com/office/drawing/2014/main" id="{2CD52487-66AC-9531-4EF9-D7C07FEA33D6}"/>
                      </a:ext>
                    </a:extLst>
                  </p:cNvPr>
                  <p:cNvSpPr txBox="1"/>
                  <p:nvPr/>
                </p:nvSpPr>
                <p:spPr>
                  <a:xfrm>
                    <a:off x="3373895" y="2291923"/>
                    <a:ext cx="883749" cy="539529"/>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600" dirty="0">
                        <a:solidFill>
                          <a:schemeClr val="accent6">
                            <a:lumMod val="85000"/>
                          </a:schemeClr>
                        </a:solidFill>
                        <a:latin typeface="Arial Rounded MT Bold" panose="020F0704030504030204" pitchFamily="34" charset="0"/>
                      </a:rPr>
                      <a:t>Renouvellement au cours de la 1ère année de CLM</a:t>
                    </a:r>
                    <a:endParaRPr lang="ko-KR" altLang="en-US" sz="1600" dirty="0">
                      <a:solidFill>
                        <a:schemeClr val="accent6">
                          <a:lumMod val="85000"/>
                        </a:schemeClr>
                      </a:solidFill>
                      <a:latin typeface="Arial Rounded MT Bold" panose="020F0704030504030204" pitchFamily="34" charset="0"/>
                    </a:endParaRPr>
                  </a:p>
                </p:txBody>
              </p:sp>
              <p:cxnSp>
                <p:nvCxnSpPr>
                  <p:cNvPr id="22" name="직선 연결선 21">
                    <a:extLst>
                      <a:ext uri="{FF2B5EF4-FFF2-40B4-BE49-F238E27FC236}">
                        <a16:creationId xmlns:a16="http://schemas.microsoft.com/office/drawing/2014/main" id="{382D4019-7FDC-5FDF-9B2D-F542A19B3E07}"/>
                      </a:ext>
                    </a:extLst>
                  </p:cNvPr>
                  <p:cNvCxnSpPr/>
                  <p:nvPr/>
                </p:nvCxnSpPr>
                <p:spPr>
                  <a:xfrm>
                    <a:off x="3451762" y="2941772"/>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sp>
        <p:nvSpPr>
          <p:cNvPr id="181" name="오른쪽 화살표 180">
            <a:extLst>
              <a:ext uri="{FF2B5EF4-FFF2-40B4-BE49-F238E27FC236}">
                <a16:creationId xmlns:a16="http://schemas.microsoft.com/office/drawing/2014/main" id="{AACD7458-784F-934E-260D-9BE1C19D0FBD}"/>
              </a:ext>
            </a:extLst>
          </p:cNvPr>
          <p:cNvSpPr/>
          <p:nvPr/>
        </p:nvSpPr>
        <p:spPr>
          <a:xfrm>
            <a:off x="6971162" y="1703783"/>
            <a:ext cx="308913" cy="221271"/>
          </a:xfrm>
          <a:prstGeom prst="rightArrow">
            <a:avLst>
              <a:gd name="adj1" fmla="val 50000"/>
              <a:gd name="adj2" fmla="val 60784"/>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201" name="TextBox 200">
            <a:extLst>
              <a:ext uri="{FF2B5EF4-FFF2-40B4-BE49-F238E27FC236}">
                <a16:creationId xmlns:a16="http://schemas.microsoft.com/office/drawing/2014/main" id="{BCF2EAD0-F7C8-8754-A4CF-A3A854CF47C4}"/>
              </a:ext>
            </a:extLst>
          </p:cNvPr>
          <p:cNvSpPr txBox="1"/>
          <p:nvPr/>
        </p:nvSpPr>
        <p:spPr>
          <a:xfrm>
            <a:off x="7280075" y="1660336"/>
            <a:ext cx="943971" cy="339945"/>
          </a:xfrm>
          <a:prstGeom prst="rect">
            <a:avLst/>
          </a:prstGeom>
          <a:noFill/>
        </p:spPr>
        <p:txBody>
          <a:bodyPr wrap="square" lIns="0" tIns="0" rIns="0" bIns="0" rtlCol="0" anchor="ctr">
            <a:noAutofit/>
          </a:bodyPr>
          <a:lstStyle/>
          <a:p>
            <a:pPr lvl="0" algn="ctr"/>
            <a:r>
              <a:rPr lang="en-US" altLang="ko-KR" sz="1200" b="1" dirty="0">
                <a:gradFill>
                  <a:gsLst>
                    <a:gs pos="0">
                      <a:schemeClr val="accent1"/>
                    </a:gs>
                    <a:gs pos="100000">
                      <a:schemeClr val="accent1"/>
                    </a:gs>
                  </a:gsLst>
                  <a:lin ang="0" scaled="1"/>
                </a:gradFill>
                <a:latin typeface="Bebas Neue"/>
                <a:ea typeface="Roboto Condensed Regular"/>
                <a:cs typeface="+mj-cs"/>
              </a:rPr>
              <a:t>PAS D’Avis du CMFR</a:t>
            </a:r>
            <a:endParaRPr lang="nb-NO" altLang="ko-KR" sz="12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sp>
        <p:nvSpPr>
          <p:cNvPr id="5" name="텍스트 개체 틀 4">
            <a:extLst>
              <a:ext uri="{FF2B5EF4-FFF2-40B4-BE49-F238E27FC236}">
                <a16:creationId xmlns:a16="http://schemas.microsoft.com/office/drawing/2014/main" id="{5699E258-A27A-26A1-6B3C-6C6AC0C8CAD6}"/>
              </a:ext>
            </a:extLst>
          </p:cNvPr>
          <p:cNvSpPr>
            <a:spLocks noGrp="1"/>
          </p:cNvSpPr>
          <p:nvPr>
            <p:ph type="body" sz="quarter" idx="10"/>
          </p:nvPr>
        </p:nvSpPr>
        <p:spPr>
          <a:xfrm>
            <a:off x="185668" y="1453883"/>
            <a:ext cx="2344738" cy="3641725"/>
          </a:xfrm>
        </p:spPr>
        <p:txBody>
          <a:bodyPr/>
          <a:lstStyle/>
          <a:p>
            <a:r>
              <a:rPr lang="en-US" altLang="ko-KR" dirty="0"/>
              <a:t>. </a:t>
            </a:r>
          </a:p>
          <a:p>
            <a:pPr algn="ctr"/>
            <a:r>
              <a:rPr lang="fr-FR" sz="1200" b="1" dirty="0">
                <a:gradFill>
                  <a:gsLst>
                    <a:gs pos="0">
                      <a:schemeClr val="accent1"/>
                    </a:gs>
                    <a:gs pos="100000">
                      <a:schemeClr val="accent1"/>
                    </a:gs>
                  </a:gsLst>
                  <a:lin ang="0" scaled="1"/>
                </a:gradFill>
                <a:latin typeface="Bebas Neue"/>
                <a:ea typeface="+mj-ea"/>
                <a:cs typeface="+mj-cs"/>
              </a:rPr>
              <a:t>REPRISE DES FONCTIONS AU COURS D’UN CLM</a:t>
            </a:r>
          </a:p>
          <a:p>
            <a:pPr algn="just"/>
            <a:r>
              <a:rPr lang="fr-FR" sz="900" dirty="0">
                <a:solidFill>
                  <a:schemeClr val="tx1"/>
                </a:solidFill>
                <a:cs typeface="+mn-cs"/>
              </a:rPr>
              <a:t> </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Les dispositions statutaires ne prévoient pas de saisine du CMFR pour apprécier l’aptitude physique de l’agent à la reprise de ses fonctions en cours de CLM</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 </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Cependant l’autorité territoriale peut en cas de doute :</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 faire examiner l’agent par un médecin agréé qui statuera sur l’aptitude ou l’inaptitude à la reprise de ses fonctions,</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 demander à l’agent de lui fournir un certificat de reprise délivré par son médecin traitant</a:t>
            </a:r>
          </a:p>
          <a:p>
            <a:endParaRPr lang="ko-KR" altLang="en-US" dirty="0"/>
          </a:p>
        </p:txBody>
      </p:sp>
      <p:sp>
        <p:nvSpPr>
          <p:cNvPr id="6" name="오른쪽 화살표 151">
            <a:extLst>
              <a:ext uri="{FF2B5EF4-FFF2-40B4-BE49-F238E27FC236}">
                <a16:creationId xmlns:a16="http://schemas.microsoft.com/office/drawing/2014/main" id="{536DBDA8-9CAD-1315-A38D-50FB112F16D4}"/>
              </a:ext>
            </a:extLst>
          </p:cNvPr>
          <p:cNvSpPr/>
          <p:nvPr/>
        </p:nvSpPr>
        <p:spPr>
          <a:xfrm>
            <a:off x="2973649" y="3129262"/>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highlight>
                <a:srgbClr val="FF5050"/>
              </a:highlight>
              <a:latin typeface="Bebas Neue" pitchFamily="34" charset="0"/>
              <a:ea typeface="+mj-ea"/>
            </a:endParaRPr>
          </a:p>
        </p:txBody>
      </p:sp>
      <p:sp>
        <p:nvSpPr>
          <p:cNvPr id="7" name="오른쪽 화살표 151">
            <a:extLst>
              <a:ext uri="{FF2B5EF4-FFF2-40B4-BE49-F238E27FC236}">
                <a16:creationId xmlns:a16="http://schemas.microsoft.com/office/drawing/2014/main" id="{670D6FD8-F903-374A-4C64-44534E418B3E}"/>
              </a:ext>
            </a:extLst>
          </p:cNvPr>
          <p:cNvSpPr/>
          <p:nvPr/>
        </p:nvSpPr>
        <p:spPr>
          <a:xfrm>
            <a:off x="2973649" y="3997980"/>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 name="오른쪽 화살표 151">
            <a:extLst>
              <a:ext uri="{FF2B5EF4-FFF2-40B4-BE49-F238E27FC236}">
                <a16:creationId xmlns:a16="http://schemas.microsoft.com/office/drawing/2014/main" id="{0D076F63-1755-9AEF-E060-3CD35F098D1A}"/>
              </a:ext>
            </a:extLst>
          </p:cNvPr>
          <p:cNvSpPr/>
          <p:nvPr/>
        </p:nvSpPr>
        <p:spPr>
          <a:xfrm>
            <a:off x="2985039" y="4579329"/>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ZoneTexte 15">
            <a:extLst>
              <a:ext uri="{FF2B5EF4-FFF2-40B4-BE49-F238E27FC236}">
                <a16:creationId xmlns:a16="http://schemas.microsoft.com/office/drawing/2014/main" id="{401E9A69-5483-4304-606B-9AC44E717E2C}"/>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3CAB82DF-B2DD-7FAE-1792-4B53BB101A80}"/>
              </a:ext>
            </a:extLst>
          </p:cNvPr>
          <p:cNvSpPr txBox="1"/>
          <p:nvPr/>
        </p:nvSpPr>
        <p:spPr>
          <a:xfrm>
            <a:off x="6971162"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DB2B7BC1-E409-1B76-F559-6F7A1959B3D6}"/>
              </a:ext>
            </a:extLst>
          </p:cNvPr>
          <p:cNvSpPr txBox="1"/>
          <p:nvPr/>
        </p:nvSpPr>
        <p:spPr>
          <a:xfrm>
            <a:off x="508000" y="4774168"/>
            <a:ext cx="1727200" cy="369332"/>
          </a:xfrm>
          <a:prstGeom prst="rect">
            <a:avLst/>
          </a:prstGeom>
          <a:solidFill>
            <a:schemeClr val="accent6">
              <a:lumMod val="85000"/>
            </a:schemeClr>
          </a:solidFill>
        </p:spPr>
        <p:txBody>
          <a:bodyPr wrap="square" rtlCol="0">
            <a:spAutoFit/>
          </a:bodyPr>
          <a:lstStyle/>
          <a:p>
            <a:endParaRPr lang="fr-FR" dirty="0"/>
          </a:p>
        </p:txBody>
      </p:sp>
      <p:sp>
        <p:nvSpPr>
          <p:cNvPr id="21" name="TextBox 77">
            <a:extLst>
              <a:ext uri="{FF2B5EF4-FFF2-40B4-BE49-F238E27FC236}">
                <a16:creationId xmlns:a16="http://schemas.microsoft.com/office/drawing/2014/main" id="{BD97F086-1F33-8CF0-899E-5CC8182875CF}"/>
              </a:ext>
            </a:extLst>
          </p:cNvPr>
          <p:cNvSpPr txBox="1"/>
          <p:nvPr/>
        </p:nvSpPr>
        <p:spPr>
          <a:xfrm>
            <a:off x="3364328" y="3603596"/>
            <a:ext cx="5160426" cy="840351"/>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L’autorité territoriale fait procéder à l’examen médical de l’agent par un médecin agréé et informe l’agent de cet examen de façon certaine par courrier recommandé avec AR </a:t>
            </a:r>
          </a:p>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L’agent est informé qu’il doit se soumettre à cet examen sous peine d’interruption du versement de sa rémunération jusqu’à ce que ce dernier soit effectué</a:t>
            </a:r>
          </a:p>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Le refus répété et sans motif valable de se soumettre au contrôle peut entraîner, après mise en </a:t>
            </a:r>
            <a:r>
              <a:rPr lang="fr-FR" sz="800" dirty="0" err="1">
                <a:solidFill>
                  <a:schemeClr val="accent1">
                    <a:lumMod val="50000"/>
                  </a:schemeClr>
                </a:solidFill>
                <a:latin typeface="Arial Rounded MT Bold" panose="020F0704030504030204" pitchFamily="34" charset="0"/>
                <a:cs typeface="Arial" panose="020B0604020202020204" pitchFamily="34" charset="0"/>
              </a:rPr>
              <a:t>demeurela</a:t>
            </a:r>
            <a:r>
              <a:rPr lang="fr-FR" sz="800" dirty="0">
                <a:solidFill>
                  <a:schemeClr val="accent1">
                    <a:lumMod val="50000"/>
                  </a:schemeClr>
                </a:solidFill>
                <a:latin typeface="Arial Rounded MT Bold" panose="020F0704030504030204" pitchFamily="34" charset="0"/>
                <a:cs typeface="Arial" panose="020B0604020202020204" pitchFamily="34" charset="0"/>
              </a:rPr>
              <a:t> perte du bénéfice du congé de longue maladie.</a:t>
            </a:r>
          </a:p>
          <a:p>
            <a:pPr lvl="0">
              <a:buClr>
                <a:schemeClr val="bg2"/>
              </a:buClr>
            </a:pPr>
            <a:endParaRPr lang="pt-BR" altLang="ko-KR" sz="900" dirty="0"/>
          </a:p>
        </p:txBody>
      </p:sp>
      <p:sp>
        <p:nvSpPr>
          <p:cNvPr id="23" name="TextBox 77">
            <a:extLst>
              <a:ext uri="{FF2B5EF4-FFF2-40B4-BE49-F238E27FC236}">
                <a16:creationId xmlns:a16="http://schemas.microsoft.com/office/drawing/2014/main" id="{2E3D3E4C-37D9-EDB2-69E2-1DA6B9618F40}"/>
              </a:ext>
            </a:extLst>
          </p:cNvPr>
          <p:cNvSpPr txBox="1"/>
          <p:nvPr/>
        </p:nvSpPr>
        <p:spPr>
          <a:xfrm>
            <a:off x="3364328" y="4536970"/>
            <a:ext cx="4619963" cy="305987"/>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Le conseil médical est saisi en cas de contestation des conclusions du médecin agréé à la demande de l’autorité territoriale ou de l’agent</a:t>
            </a:r>
          </a:p>
        </p:txBody>
      </p:sp>
    </p:spTree>
    <p:extLst>
      <p:ext uri="{BB962C8B-B14F-4D97-AF65-F5344CB8AC3E}">
        <p14:creationId xmlns:p14="http://schemas.microsoft.com/office/powerpoint/2010/main" val="757711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Effect transition="in" filter="fade">
                                      <p:cBhvr>
                                        <p:cTn id="21" dur="500"/>
                                        <p:tgtEl>
                                          <p:spTgt spid="78"/>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slide(fromLeft)">
                                      <p:cBhvr>
                                        <p:cTn id="25" dur="500"/>
                                        <p:tgtEl>
                                          <p:spTgt spid="181"/>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201"/>
                                        </p:tgtEl>
                                        <p:attrNameLst>
                                          <p:attrName>style.visibility</p:attrName>
                                        </p:attrNameLst>
                                      </p:cBhvr>
                                      <p:to>
                                        <p:strVal val="visible"/>
                                      </p:to>
                                    </p:set>
                                    <p:anim calcmode="lin" valueType="num">
                                      <p:cBhvr>
                                        <p:cTn id="29" dur="500" fill="hold"/>
                                        <p:tgtEl>
                                          <p:spTgt spid="201"/>
                                        </p:tgtEl>
                                        <p:attrNameLst>
                                          <p:attrName>ppt_w</p:attrName>
                                        </p:attrNameLst>
                                      </p:cBhvr>
                                      <p:tavLst>
                                        <p:tav tm="0">
                                          <p:val>
                                            <p:fltVal val="0"/>
                                          </p:val>
                                        </p:tav>
                                        <p:tav tm="100000">
                                          <p:val>
                                            <p:strVal val="#ppt_w"/>
                                          </p:val>
                                        </p:tav>
                                      </p:tavLst>
                                    </p:anim>
                                    <p:anim calcmode="lin" valueType="num">
                                      <p:cBhvr>
                                        <p:cTn id="30" dur="500" fill="hold"/>
                                        <p:tgtEl>
                                          <p:spTgt spid="201"/>
                                        </p:tgtEl>
                                        <p:attrNameLst>
                                          <p:attrName>ppt_h</p:attrName>
                                        </p:attrNameLst>
                                      </p:cBhvr>
                                      <p:tavLst>
                                        <p:tav tm="0">
                                          <p:val>
                                            <p:fltVal val="0"/>
                                          </p:val>
                                        </p:tav>
                                        <p:tav tm="100000">
                                          <p:val>
                                            <p:strVal val="#ppt_h"/>
                                          </p:val>
                                        </p:tav>
                                      </p:tavLst>
                                    </p:anim>
                                    <p:animEffect transition="in" filter="fade">
                                      <p:cBhvr>
                                        <p:cTn id="31" dur="500"/>
                                        <p:tgtEl>
                                          <p:spTgt spid="201"/>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500"/>
                                        <p:tgtEl>
                                          <p:spTgt spid="6"/>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Left)">
                                      <p:cBhvr>
                                        <p:cTn id="39" dur="500"/>
                                        <p:tgtEl>
                                          <p:spTgt spid="7"/>
                                        </p:tgtEl>
                                      </p:cBhvr>
                                    </p:animEffect>
                                  </p:childTnLst>
                                </p:cTn>
                              </p:par>
                            </p:childTnLst>
                          </p:cTn>
                        </p:par>
                        <p:par>
                          <p:cTn id="40" fill="hold">
                            <p:stCondLst>
                              <p:cond delay="2500"/>
                            </p:stCondLst>
                            <p:childTnLst>
                              <p:par>
                                <p:cTn id="41" presetID="1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81" grpId="0" animBg="1"/>
      <p:bldP spid="201" grpId="0"/>
      <p:bldP spid="6" grpId="0" animBg="1"/>
      <p:bldP spid="7" grpId="0" animBg="1"/>
      <p:bldP spid="15" grpId="0" animBg="1"/>
      <p:bldP spid="21"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191A8291-EF71-E8FD-9053-54FA0500D4F9}"/>
            </a:ext>
          </a:extLst>
        </p:cNvPr>
        <p:cNvGrpSpPr/>
        <p:nvPr/>
      </p:nvGrpSpPr>
      <p:grpSpPr>
        <a:xfrm>
          <a:off x="0" y="0"/>
          <a:ext cx="0" cy="0"/>
          <a:chOff x="0" y="0"/>
          <a:chExt cx="0" cy="0"/>
        </a:xfrm>
      </p:grpSpPr>
      <p:sp>
        <p:nvSpPr>
          <p:cNvPr id="78" name="TextBox 77">
            <a:extLst>
              <a:ext uri="{FF2B5EF4-FFF2-40B4-BE49-F238E27FC236}">
                <a16:creationId xmlns:a16="http://schemas.microsoft.com/office/drawing/2014/main" id="{C688E2E8-6F29-C72E-0B48-C1D69AF5E4C5}"/>
              </a:ext>
            </a:extLst>
          </p:cNvPr>
          <p:cNvSpPr txBox="1"/>
          <p:nvPr/>
        </p:nvSpPr>
        <p:spPr>
          <a:xfrm>
            <a:off x="3355082" y="2874086"/>
            <a:ext cx="5668268" cy="749830"/>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L’agent adresse à l’autorité territoriale une demande accompagnée d’un certificat médical indiquant que le congé accordé doit être prolongé ainsi que la durée de prolongation dans la limite d’une durée de 3 à 6 mois</a:t>
            </a:r>
          </a:p>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Lorsque la période de congé vient à expiration, le fonctionnaire ne continue à percevoir le traitement ou le </a:t>
            </a:r>
          </a:p>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demi-traitement que s'il a présenté la demande de renouvellement de son congé</a:t>
            </a:r>
          </a:p>
          <a:p>
            <a:pPr lvl="0">
              <a:buClr>
                <a:schemeClr val="bg2"/>
              </a:buClr>
            </a:pPr>
            <a:endParaRPr lang="pt-BR" altLang="ko-KR" sz="900" dirty="0"/>
          </a:p>
          <a:p>
            <a:pPr lvl="0">
              <a:buClr>
                <a:schemeClr val="bg2"/>
              </a:buClr>
            </a:pPr>
            <a:endParaRPr lang="pt-BR" altLang="ko-KR" sz="900" dirty="0"/>
          </a:p>
        </p:txBody>
      </p:sp>
      <p:grpSp>
        <p:nvGrpSpPr>
          <p:cNvPr id="51" name="그룹 50">
            <a:extLst>
              <a:ext uri="{FF2B5EF4-FFF2-40B4-BE49-F238E27FC236}">
                <a16:creationId xmlns:a16="http://schemas.microsoft.com/office/drawing/2014/main" id="{8AAE1814-500A-5751-8579-8E5A2A9F7759}"/>
              </a:ext>
            </a:extLst>
          </p:cNvPr>
          <p:cNvGrpSpPr/>
          <p:nvPr/>
        </p:nvGrpSpPr>
        <p:grpSpPr>
          <a:xfrm>
            <a:off x="2921542" y="806866"/>
            <a:ext cx="5533482" cy="2055867"/>
            <a:chOff x="2889792" y="1554980"/>
            <a:chExt cx="5533482" cy="2055867"/>
          </a:xfrm>
        </p:grpSpPr>
        <p:sp>
          <p:nvSpPr>
            <p:cNvPr id="74" name="사다리꼴 73">
              <a:extLst>
                <a:ext uri="{FF2B5EF4-FFF2-40B4-BE49-F238E27FC236}">
                  <a16:creationId xmlns:a16="http://schemas.microsoft.com/office/drawing/2014/main" id="{9E626C6F-BB92-7C04-2A1C-7EEDEF4CEB97}"/>
                </a:ext>
              </a:extLst>
            </p:cNvPr>
            <p:cNvSpPr>
              <a:spLocks/>
            </p:cNvSpPr>
            <p:nvPr/>
          </p:nvSpPr>
          <p:spPr>
            <a:xfrm rot="16200000">
              <a:off x="6317160" y="2530805"/>
              <a:ext cx="2055867"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a:extLst>
                <a:ext uri="{FF2B5EF4-FFF2-40B4-BE49-F238E27FC236}">
                  <a16:creationId xmlns:a16="http://schemas.microsoft.com/office/drawing/2014/main" id="{82137A9B-F3DC-1E0F-A83E-C31E9F005E2D}"/>
                </a:ext>
              </a:extLst>
            </p:cNvPr>
            <p:cNvGrpSpPr/>
            <p:nvPr/>
          </p:nvGrpSpPr>
          <p:grpSpPr>
            <a:xfrm>
              <a:off x="2889792" y="1554980"/>
              <a:ext cx="5533482" cy="2055867"/>
              <a:chOff x="2889792" y="1554980"/>
              <a:chExt cx="5533482" cy="2055867"/>
            </a:xfrm>
          </p:grpSpPr>
          <p:sp>
            <p:nvSpPr>
              <p:cNvPr id="76" name="위쪽 화살표 75">
                <a:extLst>
                  <a:ext uri="{FF2B5EF4-FFF2-40B4-BE49-F238E27FC236}">
                    <a16:creationId xmlns:a16="http://schemas.microsoft.com/office/drawing/2014/main" id="{0E40C7CC-FC93-B099-5228-0D6A908C49D6}"/>
                  </a:ext>
                </a:extLst>
              </p:cNvPr>
              <p:cNvSpPr/>
              <p:nvPr/>
            </p:nvSpPr>
            <p:spPr>
              <a:xfrm rot="5400000">
                <a:off x="4680708" y="-131719"/>
                <a:ext cx="2055867" cy="5429265"/>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5" name="사다리꼴 74">
                <a:extLst>
                  <a:ext uri="{FF2B5EF4-FFF2-40B4-BE49-F238E27FC236}">
                    <a16:creationId xmlns:a16="http://schemas.microsoft.com/office/drawing/2014/main" id="{4E096D05-3081-31DE-23C1-0FFFCB3A99BA}"/>
                  </a:ext>
                </a:extLst>
              </p:cNvPr>
              <p:cNvSpPr>
                <a:spLocks/>
              </p:cNvSpPr>
              <p:nvPr/>
            </p:nvSpPr>
            <p:spPr>
              <a:xfrm rot="16200000">
                <a:off x="2291461" y="2530805"/>
                <a:ext cx="1300880"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p:spPr>
            <p:txBody>
              <a:bodyPr vert="horz" wrap="square" lIns="91440" tIns="45720" rIns="91440" bIns="45720" numCol="1" anchor="t" anchorCtr="0" compatLnSpc="1">
                <a:prstTxWarp prst="textNoShape">
                  <a:avLst/>
                </a:prstTxWarp>
              </a:bodyPr>
              <a:lstStyle/>
              <a:p>
                <a:endParaRPr lang="ko-KR" altLang="en-US" dirty="0"/>
              </a:p>
            </p:txBody>
          </p:sp>
        </p:grpSp>
      </p:grpSp>
      <p:sp>
        <p:nvSpPr>
          <p:cNvPr id="11" name="Title 10">
            <a:extLst>
              <a:ext uri="{FF2B5EF4-FFF2-40B4-BE49-F238E27FC236}">
                <a16:creationId xmlns:a16="http://schemas.microsoft.com/office/drawing/2014/main" id="{94EBF470-D8C6-B377-8C9B-86EDD73E8A64}"/>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LONGUE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9" name="그룹 48">
            <a:extLst>
              <a:ext uri="{FF2B5EF4-FFF2-40B4-BE49-F238E27FC236}">
                <a16:creationId xmlns:a16="http://schemas.microsoft.com/office/drawing/2014/main" id="{F87BA448-937C-9359-3F32-73EADF98A745}"/>
              </a:ext>
            </a:extLst>
          </p:cNvPr>
          <p:cNvGrpSpPr/>
          <p:nvPr/>
        </p:nvGrpSpPr>
        <p:grpSpPr>
          <a:xfrm>
            <a:off x="3239083" y="1065942"/>
            <a:ext cx="3732615" cy="1528734"/>
            <a:chOff x="3097606" y="1818547"/>
            <a:chExt cx="1165113" cy="1528734"/>
          </a:xfrm>
        </p:grpSpPr>
        <p:grpSp>
          <p:nvGrpSpPr>
            <p:cNvPr id="3" name="그룹 2">
              <a:extLst>
                <a:ext uri="{FF2B5EF4-FFF2-40B4-BE49-F238E27FC236}">
                  <a16:creationId xmlns:a16="http://schemas.microsoft.com/office/drawing/2014/main" id="{DDDA5D02-A53A-B180-6D01-1A5B1FF39F3B}"/>
                </a:ext>
              </a:extLst>
            </p:cNvPr>
            <p:cNvGrpSpPr/>
            <p:nvPr/>
          </p:nvGrpSpPr>
          <p:grpSpPr>
            <a:xfrm>
              <a:off x="3097606" y="1818547"/>
              <a:ext cx="281363" cy="1528734"/>
              <a:chOff x="3097606" y="1820083"/>
              <a:chExt cx="281363" cy="1528734"/>
            </a:xfrm>
          </p:grpSpPr>
          <p:sp>
            <p:nvSpPr>
              <p:cNvPr id="59" name="직사각형 3">
                <a:extLst>
                  <a:ext uri="{FF2B5EF4-FFF2-40B4-BE49-F238E27FC236}">
                    <a16:creationId xmlns:a16="http://schemas.microsoft.com/office/drawing/2014/main" id="{C0E381D5-D8FB-F241-B57C-1327E4F97DE2}"/>
                  </a:ext>
                </a:extLst>
              </p:cNvPr>
              <p:cNvSpPr/>
              <p:nvPr/>
            </p:nvSpPr>
            <p:spPr>
              <a:xfrm flipH="1">
                <a:off x="3097606" y="1820083"/>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68" name="직사각형 3">
                <a:extLst>
                  <a:ext uri="{FF2B5EF4-FFF2-40B4-BE49-F238E27FC236}">
                    <a16:creationId xmlns:a16="http://schemas.microsoft.com/office/drawing/2014/main" id="{E2BE5ED1-A7CF-8959-8827-E54348059540}"/>
                  </a:ext>
                </a:extLst>
              </p:cNvPr>
              <p:cNvSpPr/>
              <p:nvPr/>
            </p:nvSpPr>
            <p:spPr>
              <a:xfrm flipH="1" flipV="1">
                <a:off x="3097606" y="3238500"/>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13" name="그룹 12">
              <a:extLst>
                <a:ext uri="{FF2B5EF4-FFF2-40B4-BE49-F238E27FC236}">
                  <a16:creationId xmlns:a16="http://schemas.microsoft.com/office/drawing/2014/main" id="{13EC7D07-DA44-5A3D-ADCF-625052A27C9E}"/>
                </a:ext>
              </a:extLst>
            </p:cNvPr>
            <p:cNvGrpSpPr/>
            <p:nvPr/>
          </p:nvGrpSpPr>
          <p:grpSpPr>
            <a:xfrm>
              <a:off x="3123797" y="1818547"/>
              <a:ext cx="1138922" cy="1528734"/>
              <a:chOff x="3123797" y="1818547"/>
              <a:chExt cx="1138922" cy="1528734"/>
            </a:xfrm>
          </p:grpSpPr>
          <p:sp>
            <p:nvSpPr>
              <p:cNvPr id="88" name="직사각형 87">
                <a:extLst>
                  <a:ext uri="{FF2B5EF4-FFF2-40B4-BE49-F238E27FC236}">
                    <a16:creationId xmlns:a16="http://schemas.microsoft.com/office/drawing/2014/main" id="{1A078D2E-3847-2C3A-13BF-E9D6AAD576F2}"/>
                  </a:ext>
                </a:extLst>
              </p:cNvPr>
              <p:cNvSpPr/>
              <p:nvPr/>
            </p:nvSpPr>
            <p:spPr>
              <a:xfrm flipH="1">
                <a:off x="3323810"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4" name="그룹 3">
                <a:extLst>
                  <a:ext uri="{FF2B5EF4-FFF2-40B4-BE49-F238E27FC236}">
                    <a16:creationId xmlns:a16="http://schemas.microsoft.com/office/drawing/2014/main" id="{E7AD262D-FCCA-A8EC-97C1-FD10BBE07CB8}"/>
                  </a:ext>
                </a:extLst>
              </p:cNvPr>
              <p:cNvGrpSpPr/>
              <p:nvPr/>
            </p:nvGrpSpPr>
            <p:grpSpPr>
              <a:xfrm>
                <a:off x="3123797" y="1818547"/>
                <a:ext cx="1138922" cy="1528734"/>
                <a:chOff x="3123797" y="1820083"/>
                <a:chExt cx="1138922" cy="1528734"/>
              </a:xfrm>
            </p:grpSpPr>
            <p:sp>
              <p:nvSpPr>
                <p:cNvPr id="2" name="직사각형 1">
                  <a:extLst>
                    <a:ext uri="{FF2B5EF4-FFF2-40B4-BE49-F238E27FC236}">
                      <a16:creationId xmlns:a16="http://schemas.microsoft.com/office/drawing/2014/main" id="{5A8F3D08-88D6-09AC-0353-F5553F222CC6}"/>
                    </a:ext>
                  </a:extLst>
                </p:cNvPr>
                <p:cNvSpPr/>
                <p:nvPr/>
              </p:nvSpPr>
              <p:spPr>
                <a:xfrm flipH="1">
                  <a:off x="3268653" y="1820083"/>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24" name="그룹 23">
                  <a:extLst>
                    <a:ext uri="{FF2B5EF4-FFF2-40B4-BE49-F238E27FC236}">
                      <a16:creationId xmlns:a16="http://schemas.microsoft.com/office/drawing/2014/main" id="{43B772F3-C93A-CDA1-4A90-10CFE563C810}"/>
                    </a:ext>
                  </a:extLst>
                </p:cNvPr>
                <p:cNvGrpSpPr/>
                <p:nvPr/>
              </p:nvGrpSpPr>
              <p:grpSpPr>
                <a:xfrm>
                  <a:off x="3123797" y="2412178"/>
                  <a:ext cx="1133847" cy="826322"/>
                  <a:chOff x="3123797" y="2412178"/>
                  <a:chExt cx="1133847" cy="826322"/>
                </a:xfrm>
              </p:grpSpPr>
              <p:sp>
                <p:nvSpPr>
                  <p:cNvPr id="183" name="타원 182">
                    <a:extLst>
                      <a:ext uri="{FF2B5EF4-FFF2-40B4-BE49-F238E27FC236}">
                        <a16:creationId xmlns:a16="http://schemas.microsoft.com/office/drawing/2014/main" id="{4BC1E616-7F45-02AC-E215-80811B353EA2}"/>
                      </a:ext>
                    </a:extLst>
                  </p:cNvPr>
                  <p:cNvSpPr/>
                  <p:nvPr/>
                </p:nvSpPr>
                <p:spPr>
                  <a:xfrm>
                    <a:off x="3123797" y="2412178"/>
                    <a:ext cx="144855"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3</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4" name="TextBox 183">
                    <a:extLst>
                      <a:ext uri="{FF2B5EF4-FFF2-40B4-BE49-F238E27FC236}">
                        <a16:creationId xmlns:a16="http://schemas.microsoft.com/office/drawing/2014/main" id="{D49D8C6D-5919-F160-ABBB-A749CFA03429}"/>
                      </a:ext>
                    </a:extLst>
                  </p:cNvPr>
                  <p:cNvSpPr txBox="1"/>
                  <p:nvPr/>
                </p:nvSpPr>
                <p:spPr>
                  <a:xfrm>
                    <a:off x="3373895" y="2545715"/>
                    <a:ext cx="883749" cy="64597"/>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800" dirty="0">
                        <a:solidFill>
                          <a:schemeClr val="accent6">
                            <a:lumMod val="85000"/>
                          </a:schemeClr>
                        </a:solidFill>
                        <a:latin typeface="Arial Rounded MT Bold" panose="020F0704030504030204" pitchFamily="34" charset="0"/>
                      </a:rPr>
                      <a:t>Renouvellement après épuisement des droits à rémunération à plein traitement</a:t>
                    </a:r>
                    <a:endParaRPr lang="ko-KR" altLang="en-US" sz="1800" dirty="0">
                      <a:solidFill>
                        <a:schemeClr val="accent6">
                          <a:lumMod val="85000"/>
                        </a:schemeClr>
                      </a:solidFill>
                      <a:latin typeface="Arial Rounded MT Bold" panose="020F0704030504030204" pitchFamily="34" charset="0"/>
                    </a:endParaRPr>
                  </a:p>
                </p:txBody>
              </p:sp>
              <p:cxnSp>
                <p:nvCxnSpPr>
                  <p:cNvPr id="22" name="직선 연결선 21">
                    <a:extLst>
                      <a:ext uri="{FF2B5EF4-FFF2-40B4-BE49-F238E27FC236}">
                        <a16:creationId xmlns:a16="http://schemas.microsoft.com/office/drawing/2014/main" id="{EB4341F4-99E6-867B-30EC-191DB087D0DE}"/>
                      </a:ext>
                    </a:extLst>
                  </p:cNvPr>
                  <p:cNvCxnSpPr/>
                  <p:nvPr/>
                </p:nvCxnSpPr>
                <p:spPr>
                  <a:xfrm>
                    <a:off x="3451762" y="3238500"/>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sp>
        <p:nvSpPr>
          <p:cNvPr id="181" name="오른쪽 화살표 180">
            <a:extLst>
              <a:ext uri="{FF2B5EF4-FFF2-40B4-BE49-F238E27FC236}">
                <a16:creationId xmlns:a16="http://schemas.microsoft.com/office/drawing/2014/main" id="{BE5C8052-544C-AD72-4B66-971D127921F7}"/>
              </a:ext>
            </a:extLst>
          </p:cNvPr>
          <p:cNvSpPr/>
          <p:nvPr/>
        </p:nvSpPr>
        <p:spPr>
          <a:xfrm>
            <a:off x="6971162" y="1703783"/>
            <a:ext cx="308913" cy="221271"/>
          </a:xfrm>
          <a:prstGeom prst="rightArrow">
            <a:avLst>
              <a:gd name="adj1" fmla="val 50000"/>
              <a:gd name="adj2" fmla="val 60784"/>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201" name="TextBox 200">
            <a:extLst>
              <a:ext uri="{FF2B5EF4-FFF2-40B4-BE49-F238E27FC236}">
                <a16:creationId xmlns:a16="http://schemas.microsoft.com/office/drawing/2014/main" id="{72B43A24-3E41-9D78-16D5-BD6B51CF59E7}"/>
              </a:ext>
            </a:extLst>
          </p:cNvPr>
          <p:cNvSpPr txBox="1"/>
          <p:nvPr/>
        </p:nvSpPr>
        <p:spPr>
          <a:xfrm>
            <a:off x="7280075" y="1660336"/>
            <a:ext cx="943971" cy="339945"/>
          </a:xfrm>
          <a:prstGeom prst="rect">
            <a:avLst/>
          </a:prstGeom>
          <a:noFill/>
        </p:spPr>
        <p:txBody>
          <a:bodyPr wrap="square" lIns="0" tIns="0" rIns="0" bIns="0" rtlCol="0" anchor="ctr">
            <a:noAutofit/>
          </a:bodyPr>
          <a:lstStyle/>
          <a:p>
            <a:pPr lvl="0" algn="ctr"/>
            <a:r>
              <a:rPr lang="en-US" altLang="ko-KR" sz="1200" b="1" dirty="0">
                <a:gradFill>
                  <a:gsLst>
                    <a:gs pos="0">
                      <a:schemeClr val="accent1"/>
                    </a:gs>
                    <a:gs pos="100000">
                      <a:schemeClr val="accent1"/>
                    </a:gs>
                  </a:gsLst>
                  <a:lin ang="0" scaled="1"/>
                </a:gradFill>
                <a:latin typeface="Bebas Neue"/>
                <a:ea typeface="Roboto Condensed Regular"/>
                <a:cs typeface="+mj-cs"/>
              </a:rPr>
              <a:t>Avis OBLIGATOIRE du CMFR</a:t>
            </a:r>
            <a:endParaRPr lang="nb-NO" altLang="ko-KR" sz="12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sp>
        <p:nvSpPr>
          <p:cNvPr id="5" name="텍스트 개체 틀 4">
            <a:extLst>
              <a:ext uri="{FF2B5EF4-FFF2-40B4-BE49-F238E27FC236}">
                <a16:creationId xmlns:a16="http://schemas.microsoft.com/office/drawing/2014/main" id="{B1B28511-2A95-A154-02B9-E8D249B288F6}"/>
              </a:ext>
            </a:extLst>
          </p:cNvPr>
          <p:cNvSpPr>
            <a:spLocks noGrp="1"/>
          </p:cNvSpPr>
          <p:nvPr>
            <p:ph type="body" sz="quarter" idx="10"/>
          </p:nvPr>
        </p:nvSpPr>
        <p:spPr>
          <a:xfrm>
            <a:off x="185668" y="1453883"/>
            <a:ext cx="2344738" cy="3641725"/>
          </a:xfrm>
        </p:spPr>
        <p:txBody>
          <a:bodyPr/>
          <a:lstStyle/>
          <a:p>
            <a:r>
              <a:rPr lang="en-US" altLang="ko-KR" dirty="0"/>
              <a:t>. </a:t>
            </a:r>
          </a:p>
          <a:p>
            <a:pPr algn="ctr"/>
            <a:r>
              <a:rPr lang="fr-FR" sz="1200" b="1" dirty="0">
                <a:gradFill>
                  <a:gsLst>
                    <a:gs pos="0">
                      <a:schemeClr val="accent1"/>
                    </a:gs>
                    <a:gs pos="100000">
                      <a:schemeClr val="accent1"/>
                    </a:gs>
                  </a:gsLst>
                  <a:lin ang="0" scaled="1"/>
                </a:gradFill>
                <a:latin typeface="Bebas Neue"/>
                <a:ea typeface="+mj-ea"/>
                <a:cs typeface="+mj-cs"/>
              </a:rPr>
              <a:t>RAPPEL</a:t>
            </a:r>
            <a:r>
              <a:rPr lang="fr-FR" sz="900" dirty="0">
                <a:solidFill>
                  <a:schemeClr val="tx1"/>
                </a:solidFill>
                <a:cs typeface="+mn-cs"/>
              </a:rPr>
              <a:t> </a:t>
            </a:r>
          </a:p>
          <a:p>
            <a:pPr algn="just"/>
            <a:r>
              <a:rPr lang="fr-FR" altLang="ko-KR" dirty="0">
                <a:solidFill>
                  <a:schemeClr val="accent1">
                    <a:lumMod val="50000"/>
                  </a:schemeClr>
                </a:solidFill>
                <a:latin typeface="Arial Rounded MT Bold" panose="020F0704030504030204" pitchFamily="34" charset="0"/>
                <a:cs typeface="Arial" panose="020B0604020202020204" pitchFamily="34" charset="0"/>
              </a:rPr>
              <a:t>L’autorité territoriale fait procéder à l’examen médical de l’agent placé en CLM par un médecin agréé au moins une fois par an</a:t>
            </a:r>
          </a:p>
          <a:p>
            <a:pPr algn="just"/>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altLang="ko-KR" dirty="0">
                <a:solidFill>
                  <a:schemeClr val="accent1">
                    <a:lumMod val="50000"/>
                  </a:schemeClr>
                </a:solidFill>
                <a:latin typeface="Arial Rounded MT Bold" panose="020F0704030504030204" pitchFamily="34" charset="0"/>
                <a:cs typeface="Arial" panose="020B0604020202020204" pitchFamily="34" charset="0"/>
              </a:rPr>
              <a:t>Le conseil médical peut faire appel à des médecins spécialistes et experts. Les agents sont soumis à la même obligation de se soumettre à ces visites</a:t>
            </a:r>
          </a:p>
          <a:p>
            <a:pPr algn="just"/>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altLang="ko-KR" dirty="0">
                <a:solidFill>
                  <a:schemeClr val="accent1">
                    <a:lumMod val="50000"/>
                  </a:schemeClr>
                </a:solidFill>
                <a:latin typeface="Arial Rounded MT Bold" panose="020F0704030504030204" pitchFamily="34" charset="0"/>
                <a:cs typeface="Arial" panose="020B0604020202020204" pitchFamily="34" charset="0"/>
              </a:rPr>
              <a:t>Pour les demandes de renouvellements postérieurs à l’avis du CMFR rendant un avis favorable à la prolongation du CLM après épuisement des droits à rémunération à plein traitement, la procédure est la même que celle citée en 2</a:t>
            </a:r>
          </a:p>
          <a:p>
            <a:endParaRPr lang="ko-KR" altLang="en-US" dirty="0"/>
          </a:p>
        </p:txBody>
      </p:sp>
      <p:sp>
        <p:nvSpPr>
          <p:cNvPr id="6" name="오른쪽 화살표 151">
            <a:extLst>
              <a:ext uri="{FF2B5EF4-FFF2-40B4-BE49-F238E27FC236}">
                <a16:creationId xmlns:a16="http://schemas.microsoft.com/office/drawing/2014/main" id="{375667AD-AAC3-BDAC-C648-15F97274F79C}"/>
              </a:ext>
            </a:extLst>
          </p:cNvPr>
          <p:cNvSpPr/>
          <p:nvPr/>
        </p:nvSpPr>
        <p:spPr>
          <a:xfrm>
            <a:off x="2973649" y="3129262"/>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highlight>
                <a:srgbClr val="FF5050"/>
              </a:highlight>
              <a:latin typeface="Bebas Neue" pitchFamily="34" charset="0"/>
              <a:ea typeface="+mj-ea"/>
            </a:endParaRPr>
          </a:p>
        </p:txBody>
      </p:sp>
      <p:sp>
        <p:nvSpPr>
          <p:cNvPr id="7" name="오른쪽 화살표 151">
            <a:extLst>
              <a:ext uri="{FF2B5EF4-FFF2-40B4-BE49-F238E27FC236}">
                <a16:creationId xmlns:a16="http://schemas.microsoft.com/office/drawing/2014/main" id="{FA29B949-BEAA-FE8F-D0A4-F73D3E533BBA}"/>
              </a:ext>
            </a:extLst>
          </p:cNvPr>
          <p:cNvSpPr/>
          <p:nvPr/>
        </p:nvSpPr>
        <p:spPr>
          <a:xfrm>
            <a:off x="2940422" y="3773284"/>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 name="오른쪽 화살표 151">
            <a:extLst>
              <a:ext uri="{FF2B5EF4-FFF2-40B4-BE49-F238E27FC236}">
                <a16:creationId xmlns:a16="http://schemas.microsoft.com/office/drawing/2014/main" id="{6AA2CA69-7C2A-3554-8447-611E84B58764}"/>
              </a:ext>
            </a:extLst>
          </p:cNvPr>
          <p:cNvSpPr/>
          <p:nvPr/>
        </p:nvSpPr>
        <p:spPr>
          <a:xfrm>
            <a:off x="2930170" y="4591584"/>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ZoneTexte 15">
            <a:extLst>
              <a:ext uri="{FF2B5EF4-FFF2-40B4-BE49-F238E27FC236}">
                <a16:creationId xmlns:a16="http://schemas.microsoft.com/office/drawing/2014/main" id="{57FAD862-D5EA-2998-F006-16EE1004E335}"/>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B82D776A-597B-4FB4-8EA5-777CF6D09004}"/>
              </a:ext>
            </a:extLst>
          </p:cNvPr>
          <p:cNvSpPr txBox="1"/>
          <p:nvPr/>
        </p:nvSpPr>
        <p:spPr>
          <a:xfrm>
            <a:off x="6971162"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1F10CA2D-3543-7C7A-5191-C78A2425F5E6}"/>
              </a:ext>
            </a:extLst>
          </p:cNvPr>
          <p:cNvSpPr txBox="1"/>
          <p:nvPr/>
        </p:nvSpPr>
        <p:spPr>
          <a:xfrm>
            <a:off x="508000" y="4774168"/>
            <a:ext cx="1727200" cy="369332"/>
          </a:xfrm>
          <a:prstGeom prst="rect">
            <a:avLst/>
          </a:prstGeom>
          <a:solidFill>
            <a:schemeClr val="accent6">
              <a:lumMod val="85000"/>
            </a:schemeClr>
          </a:solidFill>
        </p:spPr>
        <p:txBody>
          <a:bodyPr wrap="square" rtlCol="0">
            <a:spAutoFit/>
          </a:bodyPr>
          <a:lstStyle/>
          <a:p>
            <a:endParaRPr lang="fr-FR" dirty="0"/>
          </a:p>
        </p:txBody>
      </p:sp>
      <p:sp>
        <p:nvSpPr>
          <p:cNvPr id="21" name="TextBox 77">
            <a:extLst>
              <a:ext uri="{FF2B5EF4-FFF2-40B4-BE49-F238E27FC236}">
                <a16:creationId xmlns:a16="http://schemas.microsoft.com/office/drawing/2014/main" id="{4C45AD7C-F98F-5B76-759D-7A71D7AEE5C3}"/>
              </a:ext>
            </a:extLst>
          </p:cNvPr>
          <p:cNvSpPr txBox="1"/>
          <p:nvPr/>
        </p:nvSpPr>
        <p:spPr>
          <a:xfrm>
            <a:off x="3355082" y="3605781"/>
            <a:ext cx="5343280" cy="840351"/>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L’autorité territoriale fait procéder à l’examen médical de l’agent par un médecin agréé et informe l’agent de cet examen de façon certaine par courrier recommandé avec AR</a:t>
            </a:r>
          </a:p>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 L’agent est informé qu’il doit se soumettre à cet examen sous peine d’interruption du versement de sa rémunération jusqu’à ce que ce dernier soit effectué</a:t>
            </a:r>
          </a:p>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Le refus répété et sans motif valable de se soumettre au contrôle peut entraîner, après mise en demeure, la perte du bénéfice du congé de longue maladie</a:t>
            </a:r>
          </a:p>
          <a:p>
            <a:pPr lvl="0">
              <a:buClr>
                <a:schemeClr val="bg2"/>
              </a:buClr>
            </a:pPr>
            <a:endParaRPr lang="pt-BR" altLang="ko-KR" sz="900" dirty="0"/>
          </a:p>
        </p:txBody>
      </p:sp>
      <p:sp>
        <p:nvSpPr>
          <p:cNvPr id="23" name="TextBox 77">
            <a:extLst>
              <a:ext uri="{FF2B5EF4-FFF2-40B4-BE49-F238E27FC236}">
                <a16:creationId xmlns:a16="http://schemas.microsoft.com/office/drawing/2014/main" id="{3F231EAC-2BA6-4E98-2C6F-02E6A0E75870}"/>
              </a:ext>
            </a:extLst>
          </p:cNvPr>
          <p:cNvSpPr txBox="1"/>
          <p:nvPr/>
        </p:nvSpPr>
        <p:spPr>
          <a:xfrm>
            <a:off x="3355082" y="4620219"/>
            <a:ext cx="5343280" cy="305987"/>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Le conseil médical est obligatoirement saisi pour avis sur le renouvellement du CLM à l’issue des droits à rémunération à plein traitement</a:t>
            </a:r>
          </a:p>
        </p:txBody>
      </p:sp>
    </p:spTree>
    <p:extLst>
      <p:ext uri="{BB962C8B-B14F-4D97-AF65-F5344CB8AC3E}">
        <p14:creationId xmlns:p14="http://schemas.microsoft.com/office/powerpoint/2010/main" val="21333603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Effect transition="in" filter="fade">
                                      <p:cBhvr>
                                        <p:cTn id="21" dur="500"/>
                                        <p:tgtEl>
                                          <p:spTgt spid="78"/>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slide(fromLeft)">
                                      <p:cBhvr>
                                        <p:cTn id="25" dur="500"/>
                                        <p:tgtEl>
                                          <p:spTgt spid="181"/>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201"/>
                                        </p:tgtEl>
                                        <p:attrNameLst>
                                          <p:attrName>style.visibility</p:attrName>
                                        </p:attrNameLst>
                                      </p:cBhvr>
                                      <p:to>
                                        <p:strVal val="visible"/>
                                      </p:to>
                                    </p:set>
                                    <p:anim calcmode="lin" valueType="num">
                                      <p:cBhvr>
                                        <p:cTn id="29" dur="500" fill="hold"/>
                                        <p:tgtEl>
                                          <p:spTgt spid="201"/>
                                        </p:tgtEl>
                                        <p:attrNameLst>
                                          <p:attrName>ppt_w</p:attrName>
                                        </p:attrNameLst>
                                      </p:cBhvr>
                                      <p:tavLst>
                                        <p:tav tm="0">
                                          <p:val>
                                            <p:fltVal val="0"/>
                                          </p:val>
                                        </p:tav>
                                        <p:tav tm="100000">
                                          <p:val>
                                            <p:strVal val="#ppt_w"/>
                                          </p:val>
                                        </p:tav>
                                      </p:tavLst>
                                    </p:anim>
                                    <p:anim calcmode="lin" valueType="num">
                                      <p:cBhvr>
                                        <p:cTn id="30" dur="500" fill="hold"/>
                                        <p:tgtEl>
                                          <p:spTgt spid="201"/>
                                        </p:tgtEl>
                                        <p:attrNameLst>
                                          <p:attrName>ppt_h</p:attrName>
                                        </p:attrNameLst>
                                      </p:cBhvr>
                                      <p:tavLst>
                                        <p:tav tm="0">
                                          <p:val>
                                            <p:fltVal val="0"/>
                                          </p:val>
                                        </p:tav>
                                        <p:tav tm="100000">
                                          <p:val>
                                            <p:strVal val="#ppt_h"/>
                                          </p:val>
                                        </p:tav>
                                      </p:tavLst>
                                    </p:anim>
                                    <p:animEffect transition="in" filter="fade">
                                      <p:cBhvr>
                                        <p:cTn id="31" dur="500"/>
                                        <p:tgtEl>
                                          <p:spTgt spid="201"/>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500"/>
                                        <p:tgtEl>
                                          <p:spTgt spid="6"/>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Left)">
                                      <p:cBhvr>
                                        <p:cTn id="39" dur="500"/>
                                        <p:tgtEl>
                                          <p:spTgt spid="7"/>
                                        </p:tgtEl>
                                      </p:cBhvr>
                                    </p:animEffect>
                                  </p:childTnLst>
                                </p:cTn>
                              </p:par>
                            </p:childTnLst>
                          </p:cTn>
                        </p:par>
                        <p:par>
                          <p:cTn id="40" fill="hold">
                            <p:stCondLst>
                              <p:cond delay="2500"/>
                            </p:stCondLst>
                            <p:childTnLst>
                              <p:par>
                                <p:cTn id="41" presetID="1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81" grpId="0" animBg="1"/>
      <p:bldP spid="201" grpId="0"/>
      <p:bldP spid="6" grpId="0" animBg="1"/>
      <p:bldP spid="7" grpId="0" animBg="1"/>
      <p:bldP spid="15" grpId="0" animBg="1"/>
      <p:bldP spid="21"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FF694873-79F0-A1E5-F6E4-66FFCEED1B35}"/>
            </a:ext>
          </a:extLst>
        </p:cNvPr>
        <p:cNvGrpSpPr/>
        <p:nvPr/>
      </p:nvGrpSpPr>
      <p:grpSpPr>
        <a:xfrm>
          <a:off x="0" y="0"/>
          <a:ext cx="0" cy="0"/>
          <a:chOff x="0" y="0"/>
          <a:chExt cx="0" cy="0"/>
        </a:xfrm>
      </p:grpSpPr>
      <p:grpSp>
        <p:nvGrpSpPr>
          <p:cNvPr id="51" name="그룹 50">
            <a:extLst>
              <a:ext uri="{FF2B5EF4-FFF2-40B4-BE49-F238E27FC236}">
                <a16:creationId xmlns:a16="http://schemas.microsoft.com/office/drawing/2014/main" id="{CC9140B5-C983-A7E0-32FF-3BAC24450254}"/>
              </a:ext>
            </a:extLst>
          </p:cNvPr>
          <p:cNvGrpSpPr/>
          <p:nvPr/>
        </p:nvGrpSpPr>
        <p:grpSpPr>
          <a:xfrm>
            <a:off x="2921542" y="806866"/>
            <a:ext cx="5533482" cy="2055867"/>
            <a:chOff x="2889792" y="1554980"/>
            <a:chExt cx="5533482" cy="2055867"/>
          </a:xfrm>
        </p:grpSpPr>
        <p:sp>
          <p:nvSpPr>
            <p:cNvPr id="74" name="사다리꼴 73">
              <a:extLst>
                <a:ext uri="{FF2B5EF4-FFF2-40B4-BE49-F238E27FC236}">
                  <a16:creationId xmlns:a16="http://schemas.microsoft.com/office/drawing/2014/main" id="{E58698FD-2D9C-91F1-9D65-03CE9744AE5C}"/>
                </a:ext>
              </a:extLst>
            </p:cNvPr>
            <p:cNvSpPr>
              <a:spLocks/>
            </p:cNvSpPr>
            <p:nvPr/>
          </p:nvSpPr>
          <p:spPr>
            <a:xfrm rot="16200000">
              <a:off x="6317160" y="2530805"/>
              <a:ext cx="2055867"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a:extLst>
                <a:ext uri="{FF2B5EF4-FFF2-40B4-BE49-F238E27FC236}">
                  <a16:creationId xmlns:a16="http://schemas.microsoft.com/office/drawing/2014/main" id="{26ACC2BB-07AD-D6EA-786D-2814D4E9D53A}"/>
                </a:ext>
              </a:extLst>
            </p:cNvPr>
            <p:cNvGrpSpPr/>
            <p:nvPr/>
          </p:nvGrpSpPr>
          <p:grpSpPr>
            <a:xfrm>
              <a:off x="2889792" y="1554980"/>
              <a:ext cx="5533482" cy="2055867"/>
              <a:chOff x="2889792" y="1554980"/>
              <a:chExt cx="5533482" cy="2055867"/>
            </a:xfrm>
          </p:grpSpPr>
          <p:sp>
            <p:nvSpPr>
              <p:cNvPr id="76" name="위쪽 화살표 75">
                <a:extLst>
                  <a:ext uri="{FF2B5EF4-FFF2-40B4-BE49-F238E27FC236}">
                    <a16:creationId xmlns:a16="http://schemas.microsoft.com/office/drawing/2014/main" id="{1639F3BC-D798-C63C-0A92-415E51815D49}"/>
                  </a:ext>
                </a:extLst>
              </p:cNvPr>
              <p:cNvSpPr/>
              <p:nvPr/>
            </p:nvSpPr>
            <p:spPr>
              <a:xfrm rot="5400000">
                <a:off x="4680708" y="-131719"/>
                <a:ext cx="2055867" cy="5429265"/>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5" name="사다리꼴 74">
                <a:extLst>
                  <a:ext uri="{FF2B5EF4-FFF2-40B4-BE49-F238E27FC236}">
                    <a16:creationId xmlns:a16="http://schemas.microsoft.com/office/drawing/2014/main" id="{E3DC9C6A-8E77-2ACF-C987-00E358B5549C}"/>
                  </a:ext>
                </a:extLst>
              </p:cNvPr>
              <p:cNvSpPr>
                <a:spLocks/>
              </p:cNvSpPr>
              <p:nvPr/>
            </p:nvSpPr>
            <p:spPr>
              <a:xfrm rot="16200000">
                <a:off x="2291461" y="2530805"/>
                <a:ext cx="1300880"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p:spPr>
            <p:txBody>
              <a:bodyPr vert="horz" wrap="square" lIns="91440" tIns="45720" rIns="91440" bIns="45720" numCol="1" anchor="t" anchorCtr="0" compatLnSpc="1">
                <a:prstTxWarp prst="textNoShape">
                  <a:avLst/>
                </a:prstTxWarp>
              </a:bodyPr>
              <a:lstStyle/>
              <a:p>
                <a:endParaRPr lang="ko-KR" altLang="en-US" dirty="0"/>
              </a:p>
            </p:txBody>
          </p:sp>
        </p:grpSp>
      </p:grpSp>
      <p:sp>
        <p:nvSpPr>
          <p:cNvPr id="11" name="Title 10">
            <a:extLst>
              <a:ext uri="{FF2B5EF4-FFF2-40B4-BE49-F238E27FC236}">
                <a16:creationId xmlns:a16="http://schemas.microsoft.com/office/drawing/2014/main" id="{6D726839-A2F2-C9C8-AFBC-041B16D06AAF}"/>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LONGUE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9" name="그룹 48">
            <a:extLst>
              <a:ext uri="{FF2B5EF4-FFF2-40B4-BE49-F238E27FC236}">
                <a16:creationId xmlns:a16="http://schemas.microsoft.com/office/drawing/2014/main" id="{2FA0E1D5-135E-C1C3-FEDB-A3D555D9B3CA}"/>
              </a:ext>
            </a:extLst>
          </p:cNvPr>
          <p:cNvGrpSpPr/>
          <p:nvPr/>
        </p:nvGrpSpPr>
        <p:grpSpPr>
          <a:xfrm>
            <a:off x="3239083" y="1065942"/>
            <a:ext cx="3732615" cy="1528734"/>
            <a:chOff x="3097606" y="1818547"/>
            <a:chExt cx="1165113" cy="1528734"/>
          </a:xfrm>
        </p:grpSpPr>
        <p:grpSp>
          <p:nvGrpSpPr>
            <p:cNvPr id="3" name="그룹 2">
              <a:extLst>
                <a:ext uri="{FF2B5EF4-FFF2-40B4-BE49-F238E27FC236}">
                  <a16:creationId xmlns:a16="http://schemas.microsoft.com/office/drawing/2014/main" id="{DCDD7F60-AE2E-7A52-B973-8C1097C52804}"/>
                </a:ext>
              </a:extLst>
            </p:cNvPr>
            <p:cNvGrpSpPr/>
            <p:nvPr/>
          </p:nvGrpSpPr>
          <p:grpSpPr>
            <a:xfrm>
              <a:off x="3097606" y="1818547"/>
              <a:ext cx="281363" cy="1528734"/>
              <a:chOff x="3097606" y="1820083"/>
              <a:chExt cx="281363" cy="1528734"/>
            </a:xfrm>
          </p:grpSpPr>
          <p:sp>
            <p:nvSpPr>
              <p:cNvPr id="59" name="직사각형 3">
                <a:extLst>
                  <a:ext uri="{FF2B5EF4-FFF2-40B4-BE49-F238E27FC236}">
                    <a16:creationId xmlns:a16="http://schemas.microsoft.com/office/drawing/2014/main" id="{E1103FE9-4999-BA06-5EB0-94068ABAFC9F}"/>
                  </a:ext>
                </a:extLst>
              </p:cNvPr>
              <p:cNvSpPr/>
              <p:nvPr/>
            </p:nvSpPr>
            <p:spPr>
              <a:xfrm flipH="1">
                <a:off x="3097606" y="1820083"/>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68" name="직사각형 3">
                <a:extLst>
                  <a:ext uri="{FF2B5EF4-FFF2-40B4-BE49-F238E27FC236}">
                    <a16:creationId xmlns:a16="http://schemas.microsoft.com/office/drawing/2014/main" id="{A08AF3AC-7A8E-7809-A24A-3BCB4C06DA48}"/>
                  </a:ext>
                </a:extLst>
              </p:cNvPr>
              <p:cNvSpPr/>
              <p:nvPr/>
            </p:nvSpPr>
            <p:spPr>
              <a:xfrm flipH="1" flipV="1">
                <a:off x="3097606" y="3238500"/>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13" name="그룹 12">
              <a:extLst>
                <a:ext uri="{FF2B5EF4-FFF2-40B4-BE49-F238E27FC236}">
                  <a16:creationId xmlns:a16="http://schemas.microsoft.com/office/drawing/2014/main" id="{E384BC36-FB3B-875C-95C0-A1DF35E7758B}"/>
                </a:ext>
              </a:extLst>
            </p:cNvPr>
            <p:cNvGrpSpPr/>
            <p:nvPr/>
          </p:nvGrpSpPr>
          <p:grpSpPr>
            <a:xfrm>
              <a:off x="3123797" y="1818547"/>
              <a:ext cx="1138922" cy="1528734"/>
              <a:chOff x="3123797" y="1818547"/>
              <a:chExt cx="1138922" cy="1528734"/>
            </a:xfrm>
          </p:grpSpPr>
          <p:sp>
            <p:nvSpPr>
              <p:cNvPr id="88" name="직사각형 87">
                <a:extLst>
                  <a:ext uri="{FF2B5EF4-FFF2-40B4-BE49-F238E27FC236}">
                    <a16:creationId xmlns:a16="http://schemas.microsoft.com/office/drawing/2014/main" id="{121B6D7D-F333-F803-6CB8-99CB18D489A7}"/>
                  </a:ext>
                </a:extLst>
              </p:cNvPr>
              <p:cNvSpPr/>
              <p:nvPr/>
            </p:nvSpPr>
            <p:spPr>
              <a:xfrm flipH="1">
                <a:off x="3323810"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4" name="그룹 3">
                <a:extLst>
                  <a:ext uri="{FF2B5EF4-FFF2-40B4-BE49-F238E27FC236}">
                    <a16:creationId xmlns:a16="http://schemas.microsoft.com/office/drawing/2014/main" id="{D26E7675-BA24-896B-EBEC-3537377B24C5}"/>
                  </a:ext>
                </a:extLst>
              </p:cNvPr>
              <p:cNvGrpSpPr/>
              <p:nvPr/>
            </p:nvGrpSpPr>
            <p:grpSpPr>
              <a:xfrm>
                <a:off x="3123797" y="1818547"/>
                <a:ext cx="1138922" cy="1528734"/>
                <a:chOff x="3123797" y="1820083"/>
                <a:chExt cx="1138922" cy="1528734"/>
              </a:xfrm>
            </p:grpSpPr>
            <p:sp>
              <p:nvSpPr>
                <p:cNvPr id="2" name="직사각형 1">
                  <a:extLst>
                    <a:ext uri="{FF2B5EF4-FFF2-40B4-BE49-F238E27FC236}">
                      <a16:creationId xmlns:a16="http://schemas.microsoft.com/office/drawing/2014/main" id="{E16E7DB4-472A-158D-56A7-9B38877CE86D}"/>
                    </a:ext>
                  </a:extLst>
                </p:cNvPr>
                <p:cNvSpPr/>
                <p:nvPr/>
              </p:nvSpPr>
              <p:spPr>
                <a:xfrm flipH="1">
                  <a:off x="3268653" y="1820083"/>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24" name="그룹 23">
                  <a:extLst>
                    <a:ext uri="{FF2B5EF4-FFF2-40B4-BE49-F238E27FC236}">
                      <a16:creationId xmlns:a16="http://schemas.microsoft.com/office/drawing/2014/main" id="{E3BC417C-BC7C-7F2C-0ADB-A043E36862DE}"/>
                    </a:ext>
                  </a:extLst>
                </p:cNvPr>
                <p:cNvGrpSpPr/>
                <p:nvPr/>
              </p:nvGrpSpPr>
              <p:grpSpPr>
                <a:xfrm>
                  <a:off x="3123797" y="2412178"/>
                  <a:ext cx="1133847" cy="826322"/>
                  <a:chOff x="3123797" y="2412178"/>
                  <a:chExt cx="1133847" cy="826322"/>
                </a:xfrm>
              </p:grpSpPr>
              <p:sp>
                <p:nvSpPr>
                  <p:cNvPr id="183" name="타원 182">
                    <a:extLst>
                      <a:ext uri="{FF2B5EF4-FFF2-40B4-BE49-F238E27FC236}">
                        <a16:creationId xmlns:a16="http://schemas.microsoft.com/office/drawing/2014/main" id="{87CEB0C7-68C3-C06A-2ACD-C2D4CF954503}"/>
                      </a:ext>
                    </a:extLst>
                  </p:cNvPr>
                  <p:cNvSpPr/>
                  <p:nvPr/>
                </p:nvSpPr>
                <p:spPr>
                  <a:xfrm>
                    <a:off x="3123797" y="2412178"/>
                    <a:ext cx="144855"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4</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4" name="TextBox 183">
                    <a:extLst>
                      <a:ext uri="{FF2B5EF4-FFF2-40B4-BE49-F238E27FC236}">
                        <a16:creationId xmlns:a16="http://schemas.microsoft.com/office/drawing/2014/main" id="{7DF899C3-D40C-AC6B-CFD6-A1C40AC3E928}"/>
                      </a:ext>
                    </a:extLst>
                  </p:cNvPr>
                  <p:cNvSpPr txBox="1"/>
                  <p:nvPr/>
                </p:nvSpPr>
                <p:spPr>
                  <a:xfrm>
                    <a:off x="3373895" y="2545715"/>
                    <a:ext cx="883749" cy="64597"/>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800" dirty="0">
                        <a:solidFill>
                          <a:schemeClr val="accent6">
                            <a:lumMod val="85000"/>
                          </a:schemeClr>
                        </a:solidFill>
                        <a:latin typeface="Arial Rounded MT Bold" panose="020F0704030504030204" pitchFamily="34" charset="0"/>
                      </a:rPr>
                      <a:t>Réintégration à l’issue des droits à CLM </a:t>
                    </a:r>
                    <a:endParaRPr lang="ko-KR" altLang="en-US" sz="1800" dirty="0">
                      <a:solidFill>
                        <a:schemeClr val="accent6">
                          <a:lumMod val="85000"/>
                        </a:schemeClr>
                      </a:solidFill>
                      <a:latin typeface="Arial Rounded MT Bold" panose="020F0704030504030204" pitchFamily="34" charset="0"/>
                    </a:endParaRPr>
                  </a:p>
                </p:txBody>
              </p:sp>
              <p:cxnSp>
                <p:nvCxnSpPr>
                  <p:cNvPr id="22" name="직선 연결선 21">
                    <a:extLst>
                      <a:ext uri="{FF2B5EF4-FFF2-40B4-BE49-F238E27FC236}">
                        <a16:creationId xmlns:a16="http://schemas.microsoft.com/office/drawing/2014/main" id="{AB05DB0D-2E41-30DA-3DE6-558E5CAEA463}"/>
                      </a:ext>
                    </a:extLst>
                  </p:cNvPr>
                  <p:cNvCxnSpPr/>
                  <p:nvPr/>
                </p:nvCxnSpPr>
                <p:spPr>
                  <a:xfrm>
                    <a:off x="3451762" y="3238500"/>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sp>
        <p:nvSpPr>
          <p:cNvPr id="181" name="오른쪽 화살표 180">
            <a:extLst>
              <a:ext uri="{FF2B5EF4-FFF2-40B4-BE49-F238E27FC236}">
                <a16:creationId xmlns:a16="http://schemas.microsoft.com/office/drawing/2014/main" id="{D5EC7153-304F-8D75-41C4-9D4A0B795207}"/>
              </a:ext>
            </a:extLst>
          </p:cNvPr>
          <p:cNvSpPr/>
          <p:nvPr/>
        </p:nvSpPr>
        <p:spPr>
          <a:xfrm>
            <a:off x="6971162" y="1703783"/>
            <a:ext cx="308913" cy="221271"/>
          </a:xfrm>
          <a:prstGeom prst="rightArrow">
            <a:avLst>
              <a:gd name="adj1" fmla="val 50000"/>
              <a:gd name="adj2" fmla="val 60784"/>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201" name="TextBox 200">
            <a:extLst>
              <a:ext uri="{FF2B5EF4-FFF2-40B4-BE49-F238E27FC236}">
                <a16:creationId xmlns:a16="http://schemas.microsoft.com/office/drawing/2014/main" id="{BC5555EC-EE5A-CCF3-2C2F-2FF7F9C04FD5}"/>
              </a:ext>
            </a:extLst>
          </p:cNvPr>
          <p:cNvSpPr txBox="1"/>
          <p:nvPr/>
        </p:nvSpPr>
        <p:spPr>
          <a:xfrm>
            <a:off x="7280075" y="1660336"/>
            <a:ext cx="943971" cy="339945"/>
          </a:xfrm>
          <a:prstGeom prst="rect">
            <a:avLst/>
          </a:prstGeom>
          <a:noFill/>
        </p:spPr>
        <p:txBody>
          <a:bodyPr wrap="square" lIns="0" tIns="0" rIns="0" bIns="0" rtlCol="0" anchor="ctr">
            <a:noAutofit/>
          </a:bodyPr>
          <a:lstStyle/>
          <a:p>
            <a:pPr lvl="0" algn="ctr"/>
            <a:r>
              <a:rPr lang="en-US" altLang="ko-KR" sz="1200" b="1" dirty="0">
                <a:gradFill>
                  <a:gsLst>
                    <a:gs pos="0">
                      <a:schemeClr val="accent1"/>
                    </a:gs>
                    <a:gs pos="100000">
                      <a:schemeClr val="accent1"/>
                    </a:gs>
                  </a:gsLst>
                  <a:lin ang="0" scaled="1"/>
                </a:gradFill>
                <a:latin typeface="Bebas Neue"/>
                <a:ea typeface="Roboto Condensed Regular"/>
                <a:cs typeface="+mj-cs"/>
              </a:rPr>
              <a:t>Avis OBLIGATOIRE du CMFR</a:t>
            </a:r>
            <a:endParaRPr lang="nb-NO" altLang="ko-KR" sz="12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sp>
        <p:nvSpPr>
          <p:cNvPr id="5" name="텍스트 개체 틀 4">
            <a:extLst>
              <a:ext uri="{FF2B5EF4-FFF2-40B4-BE49-F238E27FC236}">
                <a16:creationId xmlns:a16="http://schemas.microsoft.com/office/drawing/2014/main" id="{3EF0ABA6-FC50-989C-50FA-432EDEC2584D}"/>
              </a:ext>
            </a:extLst>
          </p:cNvPr>
          <p:cNvSpPr>
            <a:spLocks noGrp="1"/>
          </p:cNvSpPr>
          <p:nvPr>
            <p:ph type="body" sz="quarter" idx="10"/>
          </p:nvPr>
        </p:nvSpPr>
        <p:spPr>
          <a:xfrm>
            <a:off x="142421" y="930161"/>
            <a:ext cx="2344738" cy="3641725"/>
          </a:xfrm>
        </p:spPr>
        <p:txBody>
          <a:bodyPr/>
          <a:lstStyle/>
          <a:p>
            <a:r>
              <a:rPr lang="en-US" altLang="ko-KR" dirty="0"/>
              <a:t>. </a:t>
            </a:r>
          </a:p>
          <a:p>
            <a:pPr algn="ctr"/>
            <a:r>
              <a:rPr lang="fr-FR" sz="900" b="1" dirty="0">
                <a:gradFill>
                  <a:gsLst>
                    <a:gs pos="0">
                      <a:schemeClr val="accent1"/>
                    </a:gs>
                    <a:gs pos="100000">
                      <a:schemeClr val="accent1"/>
                    </a:gs>
                  </a:gsLst>
                  <a:lin ang="0" scaled="1"/>
                </a:gradFill>
                <a:latin typeface="Arial Rounded MT Bold" panose="020F0704030504030204" pitchFamily="34" charset="0"/>
                <a:ea typeface="+mj-ea"/>
                <a:cs typeface="Arial" panose="020B0604020202020204" pitchFamily="34" charset="0"/>
              </a:rPr>
              <a:t>AVIS FAVORABLE A LA RÉINTÉGRATION</a:t>
            </a:r>
            <a:r>
              <a:rPr lang="fr-FR" sz="900" dirty="0">
                <a:solidFill>
                  <a:schemeClr val="tx1"/>
                </a:solidFill>
                <a:latin typeface="Arial Rounded MT Bold" panose="020F0704030504030204" pitchFamily="34" charset="0"/>
                <a:cs typeface="Arial" panose="020B0604020202020204" pitchFamily="34" charset="0"/>
              </a:rPr>
              <a:t> </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L’agent est réaffecté sur l’emploi qu’il occupait précédemment</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Dans l’hypothèse où cet emploi ne serait plus vacant, il sera réaffecté sur un autre emploi correspondant à son grade, l’agent ne disposant d’aucun droit à être réintégré sur le poste occupé précédemment</a:t>
            </a:r>
          </a:p>
          <a:p>
            <a:pPr algn="just"/>
            <a:endParaRPr lang="fr-FR" sz="900" dirty="0">
              <a:solidFill>
                <a:schemeClr val="tx1"/>
              </a:solidFill>
              <a:latin typeface="Arial Rounded MT Bold" panose="020F0704030504030204" pitchFamily="34" charset="0"/>
              <a:cs typeface="Arial" panose="020B0604020202020204" pitchFamily="34" charset="0"/>
            </a:endParaRPr>
          </a:p>
          <a:p>
            <a:pPr algn="ctr"/>
            <a:r>
              <a:rPr lang="fr-FR" altLang="ko-KR" sz="900" b="1" dirty="0">
                <a:gradFill>
                  <a:gsLst>
                    <a:gs pos="0">
                      <a:schemeClr val="accent1"/>
                    </a:gs>
                    <a:gs pos="100000">
                      <a:schemeClr val="accent1"/>
                    </a:gs>
                  </a:gsLst>
                  <a:lin ang="0" scaled="1"/>
                </a:gradFill>
                <a:latin typeface="Arial Rounded MT Bold" panose="020F0704030504030204" pitchFamily="34" charset="0"/>
                <a:ea typeface="+mj-ea"/>
                <a:cs typeface="Arial" panose="020B0604020202020204" pitchFamily="34" charset="0"/>
              </a:rPr>
              <a:t>REFUS DE L’AGENT</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L’agent qui à l’issue d’un CLM refuse sans motif valable lié à son état de santé le poste qui lui est assigné peut être licencié</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De même lorsque l’agent, reconnu apte à reprendre ses fonctions par le CMFR, se borne, pour justifier sa non reprise à produire un certificat médical prescrivant un nouvel arrêt de travail, sans apporter d’éléments nouveaux par rapport aux constatations médicales ayant conduit le CMFR à rendre son avis, peut faire l’objet d’une mise en demeure de rejoindre son poste de travail sous peine d’être radié des cadres pour abandon de poste</a:t>
            </a:r>
          </a:p>
          <a:p>
            <a:endParaRPr lang="ko-KR" altLang="en-US" dirty="0"/>
          </a:p>
        </p:txBody>
      </p:sp>
      <p:sp>
        <p:nvSpPr>
          <p:cNvPr id="7" name="오른쪽 화살표 151">
            <a:extLst>
              <a:ext uri="{FF2B5EF4-FFF2-40B4-BE49-F238E27FC236}">
                <a16:creationId xmlns:a16="http://schemas.microsoft.com/office/drawing/2014/main" id="{68D31DB8-931B-55BE-1C6F-49CD3D188CF0}"/>
              </a:ext>
            </a:extLst>
          </p:cNvPr>
          <p:cNvSpPr/>
          <p:nvPr/>
        </p:nvSpPr>
        <p:spPr>
          <a:xfrm>
            <a:off x="2973651" y="3219238"/>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 name="오른쪽 화살표 151">
            <a:extLst>
              <a:ext uri="{FF2B5EF4-FFF2-40B4-BE49-F238E27FC236}">
                <a16:creationId xmlns:a16="http://schemas.microsoft.com/office/drawing/2014/main" id="{04D83B20-2E0A-B5D5-0292-143D26E146E6}"/>
              </a:ext>
            </a:extLst>
          </p:cNvPr>
          <p:cNvSpPr/>
          <p:nvPr/>
        </p:nvSpPr>
        <p:spPr>
          <a:xfrm>
            <a:off x="2973650" y="4060197"/>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ZoneTexte 15">
            <a:extLst>
              <a:ext uri="{FF2B5EF4-FFF2-40B4-BE49-F238E27FC236}">
                <a16:creationId xmlns:a16="http://schemas.microsoft.com/office/drawing/2014/main" id="{6C0336DC-6650-4871-C4BE-B5A0DBDA6FFB}"/>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EF8BDFB3-446C-CC6B-0602-18830BB4A5CF}"/>
              </a:ext>
            </a:extLst>
          </p:cNvPr>
          <p:cNvSpPr txBox="1"/>
          <p:nvPr/>
        </p:nvSpPr>
        <p:spPr>
          <a:xfrm>
            <a:off x="6971162"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988F39CA-5632-E107-77F2-A317F7D4C696}"/>
              </a:ext>
            </a:extLst>
          </p:cNvPr>
          <p:cNvSpPr txBox="1"/>
          <p:nvPr/>
        </p:nvSpPr>
        <p:spPr>
          <a:xfrm>
            <a:off x="508000" y="4774168"/>
            <a:ext cx="1727200" cy="369332"/>
          </a:xfrm>
          <a:prstGeom prst="rect">
            <a:avLst/>
          </a:prstGeom>
          <a:solidFill>
            <a:schemeClr val="accent6">
              <a:lumMod val="85000"/>
            </a:schemeClr>
          </a:solidFill>
        </p:spPr>
        <p:txBody>
          <a:bodyPr wrap="square" rtlCol="0">
            <a:spAutoFit/>
          </a:bodyPr>
          <a:lstStyle/>
          <a:p>
            <a:endParaRPr lang="fr-FR" dirty="0"/>
          </a:p>
        </p:txBody>
      </p:sp>
      <p:sp>
        <p:nvSpPr>
          <p:cNvPr id="21" name="TextBox 77">
            <a:extLst>
              <a:ext uri="{FF2B5EF4-FFF2-40B4-BE49-F238E27FC236}">
                <a16:creationId xmlns:a16="http://schemas.microsoft.com/office/drawing/2014/main" id="{F28A6161-2ACB-4C81-EB3D-F73DF9013F22}"/>
              </a:ext>
            </a:extLst>
          </p:cNvPr>
          <p:cNvSpPr txBox="1"/>
          <p:nvPr/>
        </p:nvSpPr>
        <p:spPr>
          <a:xfrm>
            <a:off x="3360112" y="2960229"/>
            <a:ext cx="5504488" cy="840351"/>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L’autorité territoriale fait procéder à l’examen médical de l’agent par un médecin agréé et informe l’agent de cet examen de façon certaine par courrier recommandé avec AR de réception. L’agent est informé qu’il doit se soumettre à cet examen sous peine d’interruption du versement de sa rémunération jusqu’à ce que cet examen soit effectué</a:t>
            </a:r>
          </a:p>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Le refus répété et sans motif valable de se soumettre au contrôle peut entraîner, après mise en demeure, </a:t>
            </a:r>
          </a:p>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la perte du bénéfice du congé de longue maladie</a:t>
            </a:r>
            <a:r>
              <a:rPr lang="fr-FR" sz="8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a:t>
            </a:r>
          </a:p>
          <a:p>
            <a:pPr lvl="0">
              <a:buClr>
                <a:schemeClr val="bg2"/>
              </a:buClr>
            </a:pPr>
            <a:endParaRPr lang="pt-BR" altLang="ko-KR" sz="900" dirty="0"/>
          </a:p>
        </p:txBody>
      </p:sp>
      <p:sp>
        <p:nvSpPr>
          <p:cNvPr id="23" name="TextBox 77">
            <a:extLst>
              <a:ext uri="{FF2B5EF4-FFF2-40B4-BE49-F238E27FC236}">
                <a16:creationId xmlns:a16="http://schemas.microsoft.com/office/drawing/2014/main" id="{AED034EC-C39A-21C3-E6CD-5D0A7142CCE7}"/>
              </a:ext>
            </a:extLst>
          </p:cNvPr>
          <p:cNvSpPr txBox="1"/>
          <p:nvPr/>
        </p:nvSpPr>
        <p:spPr>
          <a:xfrm>
            <a:off x="3360112" y="4033464"/>
            <a:ext cx="5504488" cy="305987"/>
          </a:xfrm>
          <a:prstGeom prst="rect">
            <a:avLst/>
          </a:prstGeom>
          <a:noFill/>
        </p:spPr>
        <p:txBody>
          <a:bodyPr wrap="square" lIns="0" tIns="0" rIns="0" bIns="0" rtlCol="0">
            <a:noAutofit/>
          </a:bodyPr>
          <a:lstStyle/>
          <a:p>
            <a:pPr lvl="0">
              <a:buClr>
                <a:schemeClr val="bg2"/>
              </a:buClr>
            </a:pPr>
            <a:r>
              <a:rPr lang="pt-BR" altLang="ko-KR" sz="900" dirty="0">
                <a:solidFill>
                  <a:schemeClr val="accent1"/>
                </a:solidFill>
                <a:latin typeface="Arial Rounded MT Bold" panose="020F0704030504030204" pitchFamily="34" charset="0"/>
                <a:cs typeface="Arial" panose="020B0604020202020204" pitchFamily="34" charset="0"/>
              </a:rPr>
              <a:t>Le conseil médical est obligatoirement saisi pour avis sur la réintégration à l’issue des droits à CLM</a:t>
            </a:r>
          </a:p>
        </p:txBody>
      </p:sp>
      <p:sp>
        <p:nvSpPr>
          <p:cNvPr id="8" name="오른쪽 화살표 151">
            <a:extLst>
              <a:ext uri="{FF2B5EF4-FFF2-40B4-BE49-F238E27FC236}">
                <a16:creationId xmlns:a16="http://schemas.microsoft.com/office/drawing/2014/main" id="{817D50CB-ACE0-9EDE-9367-7C489850C8FB}"/>
              </a:ext>
            </a:extLst>
          </p:cNvPr>
          <p:cNvSpPr/>
          <p:nvPr/>
        </p:nvSpPr>
        <p:spPr>
          <a:xfrm>
            <a:off x="2973650" y="4540145"/>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9" name="TextBox 77">
            <a:extLst>
              <a:ext uri="{FF2B5EF4-FFF2-40B4-BE49-F238E27FC236}">
                <a16:creationId xmlns:a16="http://schemas.microsoft.com/office/drawing/2014/main" id="{32ECF3ED-4E64-5B6A-13D1-67973EC1639C}"/>
              </a:ext>
            </a:extLst>
          </p:cNvPr>
          <p:cNvSpPr txBox="1"/>
          <p:nvPr/>
        </p:nvSpPr>
        <p:spPr>
          <a:xfrm>
            <a:off x="3360112" y="4436947"/>
            <a:ext cx="5447338" cy="305987"/>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Le conseil médical peut solliciter l’avis d’un médecin spécialiste agréé</a:t>
            </a:r>
          </a:p>
          <a:p>
            <a:pPr lvl="0">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Pendant toute la durée de la procédure requérant l'avis du conseil médical, le paiement du demi-traitement est maintenu jusqu'à la date de la décision de reprise de service ou de réintégration, de reclassement, de mise en disponibilité ou d'admission à la retraite</a:t>
            </a: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5298743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181"/>
                                        </p:tgtEl>
                                        <p:attrNameLst>
                                          <p:attrName>style.visibility</p:attrName>
                                        </p:attrNameLst>
                                      </p:cBhvr>
                                      <p:to>
                                        <p:strVal val="visible"/>
                                      </p:to>
                                    </p:set>
                                    <p:animEffect transition="in" filter="slide(fromLeft)">
                                      <p:cBhvr>
                                        <p:cTn id="18" dur="500"/>
                                        <p:tgtEl>
                                          <p:spTgt spid="181"/>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01"/>
                                        </p:tgtEl>
                                        <p:attrNameLst>
                                          <p:attrName>style.visibility</p:attrName>
                                        </p:attrNameLst>
                                      </p:cBhvr>
                                      <p:to>
                                        <p:strVal val="visible"/>
                                      </p:to>
                                    </p:set>
                                    <p:anim calcmode="lin" valueType="num">
                                      <p:cBhvr>
                                        <p:cTn id="22" dur="500" fill="hold"/>
                                        <p:tgtEl>
                                          <p:spTgt spid="201"/>
                                        </p:tgtEl>
                                        <p:attrNameLst>
                                          <p:attrName>ppt_w</p:attrName>
                                        </p:attrNameLst>
                                      </p:cBhvr>
                                      <p:tavLst>
                                        <p:tav tm="0">
                                          <p:val>
                                            <p:fltVal val="0"/>
                                          </p:val>
                                        </p:tav>
                                        <p:tav tm="100000">
                                          <p:val>
                                            <p:strVal val="#ppt_w"/>
                                          </p:val>
                                        </p:tav>
                                      </p:tavLst>
                                    </p:anim>
                                    <p:anim calcmode="lin" valueType="num">
                                      <p:cBhvr>
                                        <p:cTn id="23" dur="500" fill="hold"/>
                                        <p:tgtEl>
                                          <p:spTgt spid="201"/>
                                        </p:tgtEl>
                                        <p:attrNameLst>
                                          <p:attrName>ppt_h</p:attrName>
                                        </p:attrNameLst>
                                      </p:cBhvr>
                                      <p:tavLst>
                                        <p:tav tm="0">
                                          <p:val>
                                            <p:fltVal val="0"/>
                                          </p:val>
                                        </p:tav>
                                        <p:tav tm="100000">
                                          <p:val>
                                            <p:strVal val="#ppt_h"/>
                                          </p:val>
                                        </p:tav>
                                      </p:tavLst>
                                    </p:anim>
                                    <p:animEffect transition="in" filter="fade">
                                      <p:cBhvr>
                                        <p:cTn id="24" dur="500"/>
                                        <p:tgtEl>
                                          <p:spTgt spid="201"/>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Left)">
                                      <p:cBhvr>
                                        <p:cTn id="28" dur="500"/>
                                        <p:tgtEl>
                                          <p:spTgt spid="7"/>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500"/>
                            </p:stCondLst>
                            <p:childTnLst>
                              <p:par>
                                <p:cTn id="48" presetID="1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lide(from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201" grpId="0"/>
      <p:bldP spid="7" grpId="0" animBg="1"/>
      <p:bldP spid="15" grpId="0" animBg="1"/>
      <p:bldP spid="21" grpId="0"/>
      <p:bldP spid="23"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118" name="그룹 117"/>
          <p:cNvGrpSpPr/>
          <p:nvPr/>
        </p:nvGrpSpPr>
        <p:grpSpPr>
          <a:xfrm>
            <a:off x="2911343" y="657945"/>
            <a:ext cx="3763039" cy="4283142"/>
            <a:chOff x="3570263" y="860356"/>
            <a:chExt cx="3763039" cy="4283142"/>
          </a:xfrm>
        </p:grpSpPr>
        <p:grpSp>
          <p:nvGrpSpPr>
            <p:cNvPr id="4" name="그룹 3"/>
            <p:cNvGrpSpPr/>
            <p:nvPr/>
          </p:nvGrpSpPr>
          <p:grpSpPr>
            <a:xfrm>
              <a:off x="3570263" y="860356"/>
              <a:ext cx="3763039" cy="2868981"/>
              <a:chOff x="3570263" y="860356"/>
              <a:chExt cx="3763039" cy="2868981"/>
            </a:xfrm>
          </p:grpSpPr>
          <p:sp>
            <p:nvSpPr>
              <p:cNvPr id="140" name="타원 139"/>
              <p:cNvSpPr/>
              <p:nvPr/>
            </p:nvSpPr>
            <p:spPr>
              <a:xfrm>
                <a:off x="4576289" y="860356"/>
                <a:ext cx="803675" cy="803675"/>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1" name="타원 140"/>
              <p:cNvSpPr/>
              <p:nvPr/>
            </p:nvSpPr>
            <p:spPr>
              <a:xfrm>
                <a:off x="4254832" y="1775748"/>
                <a:ext cx="896383" cy="896383"/>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2" name="타원 141"/>
              <p:cNvSpPr/>
              <p:nvPr/>
            </p:nvSpPr>
            <p:spPr>
              <a:xfrm>
                <a:off x="5528919" y="1967260"/>
                <a:ext cx="811266" cy="811266"/>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 name="타원 142"/>
              <p:cNvSpPr/>
              <p:nvPr/>
            </p:nvSpPr>
            <p:spPr>
              <a:xfrm>
                <a:off x="4185675" y="1262193"/>
                <a:ext cx="1110699" cy="1110699"/>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4" name="타원 143"/>
              <p:cNvSpPr/>
              <p:nvPr/>
            </p:nvSpPr>
            <p:spPr>
              <a:xfrm>
                <a:off x="3988844" y="1296401"/>
                <a:ext cx="1220889" cy="1220889"/>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5" name="타원 144"/>
              <p:cNvSpPr/>
              <p:nvPr/>
            </p:nvSpPr>
            <p:spPr>
              <a:xfrm>
                <a:off x="5528919" y="1356815"/>
                <a:ext cx="1220889" cy="1220889"/>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6" name="타원 145"/>
              <p:cNvSpPr/>
              <p:nvPr/>
            </p:nvSpPr>
            <p:spPr>
              <a:xfrm>
                <a:off x="4705683" y="1511089"/>
                <a:ext cx="1143754" cy="1143754"/>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7" name="타원 146"/>
              <p:cNvSpPr/>
              <p:nvPr/>
            </p:nvSpPr>
            <p:spPr>
              <a:xfrm>
                <a:off x="6436919" y="2778526"/>
                <a:ext cx="896383" cy="896383"/>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8" name="타원 147"/>
              <p:cNvSpPr/>
              <p:nvPr/>
            </p:nvSpPr>
            <p:spPr>
              <a:xfrm>
                <a:off x="3570263" y="2508448"/>
                <a:ext cx="1220889" cy="1220889"/>
              </a:xfrm>
              <a:prstGeom prst="ellipse">
                <a:avLst/>
              </a:prstGeom>
              <a:solidFill>
                <a:schemeClr val="accent1">
                  <a:alpha val="1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7" name="그룹 6"/>
            <p:cNvGrpSpPr/>
            <p:nvPr/>
          </p:nvGrpSpPr>
          <p:grpSpPr>
            <a:xfrm>
              <a:off x="3843821" y="1185589"/>
              <a:ext cx="3167322" cy="2597792"/>
              <a:chOff x="3843821" y="1185589"/>
              <a:chExt cx="3167322" cy="2597792"/>
            </a:xfrm>
          </p:grpSpPr>
          <p:sp>
            <p:nvSpPr>
              <p:cNvPr id="161" name="타원 160"/>
              <p:cNvSpPr/>
              <p:nvPr/>
            </p:nvSpPr>
            <p:spPr>
              <a:xfrm>
                <a:off x="6380441" y="1537347"/>
                <a:ext cx="49480" cy="49480"/>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2" name="타원 161"/>
              <p:cNvSpPr/>
              <p:nvPr/>
            </p:nvSpPr>
            <p:spPr>
              <a:xfrm>
                <a:off x="6513833" y="2925323"/>
                <a:ext cx="357666" cy="357666"/>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3" name="타원 162"/>
              <p:cNvSpPr/>
              <p:nvPr/>
            </p:nvSpPr>
            <p:spPr>
              <a:xfrm>
                <a:off x="5908708" y="1226319"/>
                <a:ext cx="357666" cy="357666"/>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4" name="타원 163"/>
              <p:cNvSpPr/>
              <p:nvPr/>
            </p:nvSpPr>
            <p:spPr>
              <a:xfrm>
                <a:off x="3843821" y="1973778"/>
                <a:ext cx="491492" cy="491492"/>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5" name="타원 164"/>
              <p:cNvSpPr/>
              <p:nvPr/>
            </p:nvSpPr>
            <p:spPr>
              <a:xfrm>
                <a:off x="4867195" y="1418329"/>
                <a:ext cx="491492" cy="491492"/>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6" name="타원 165"/>
              <p:cNvSpPr/>
              <p:nvPr/>
            </p:nvSpPr>
            <p:spPr>
              <a:xfrm>
                <a:off x="6519651" y="1709255"/>
                <a:ext cx="491492" cy="491492"/>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7" name="타원 166"/>
              <p:cNvSpPr/>
              <p:nvPr/>
            </p:nvSpPr>
            <p:spPr>
              <a:xfrm>
                <a:off x="6176359" y="2686764"/>
                <a:ext cx="491492" cy="491492"/>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8" name="타원 167"/>
              <p:cNvSpPr/>
              <p:nvPr/>
            </p:nvSpPr>
            <p:spPr>
              <a:xfrm>
                <a:off x="4814828" y="2774042"/>
                <a:ext cx="433307" cy="433307"/>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9" name="타원 168"/>
              <p:cNvSpPr/>
              <p:nvPr/>
            </p:nvSpPr>
            <p:spPr>
              <a:xfrm>
                <a:off x="4075878" y="2640216"/>
                <a:ext cx="1143165" cy="1143165"/>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0" name="타원 169"/>
              <p:cNvSpPr/>
              <p:nvPr/>
            </p:nvSpPr>
            <p:spPr>
              <a:xfrm>
                <a:off x="6187996" y="1185589"/>
                <a:ext cx="183111" cy="183111"/>
              </a:xfrm>
              <a:prstGeom prst="ellipse">
                <a:avLst/>
              </a:prstGeom>
              <a:solidFill>
                <a:schemeClr val="accent1">
                  <a:alpha val="3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2" name="그룹 1"/>
            <p:cNvGrpSpPr/>
            <p:nvPr/>
          </p:nvGrpSpPr>
          <p:grpSpPr>
            <a:xfrm>
              <a:off x="3697661" y="1782782"/>
              <a:ext cx="3339292" cy="3360716"/>
              <a:chOff x="3697661" y="1782782"/>
              <a:chExt cx="3339292" cy="3360716"/>
            </a:xfrm>
          </p:grpSpPr>
          <p:sp>
            <p:nvSpPr>
              <p:cNvPr id="216" name="직사각형 215"/>
              <p:cNvSpPr/>
              <p:nvPr/>
            </p:nvSpPr>
            <p:spPr>
              <a:xfrm flipH="1" flipV="1">
                <a:off x="6394785" y="2652803"/>
                <a:ext cx="476714"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17" name="도넛 9"/>
              <p:cNvSpPr/>
              <p:nvPr/>
            </p:nvSpPr>
            <p:spPr>
              <a:xfrm rot="5400000" flipH="1" flipV="1">
                <a:off x="6196865" y="2652803"/>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8" name="직사각형 217"/>
              <p:cNvSpPr/>
              <p:nvPr/>
            </p:nvSpPr>
            <p:spPr>
              <a:xfrm rot="16200000" flipH="1" flipV="1">
                <a:off x="5874109" y="3173482"/>
                <a:ext cx="744471" cy="98961"/>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19" name="타원 218"/>
              <p:cNvSpPr/>
              <p:nvPr/>
            </p:nvSpPr>
            <p:spPr>
              <a:xfrm flipH="1">
                <a:off x="6822512" y="2654843"/>
                <a:ext cx="214441" cy="96922"/>
              </a:xfrm>
              <a:prstGeom prst="ellipse">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0" name="도넛 9"/>
              <p:cNvSpPr/>
              <p:nvPr/>
            </p:nvSpPr>
            <p:spPr>
              <a:xfrm rot="5400000">
                <a:off x="6099324" y="3595198"/>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1" name="직사각형 220"/>
              <p:cNvSpPr/>
              <p:nvPr/>
            </p:nvSpPr>
            <p:spPr>
              <a:xfrm rot="10800000" flipH="1" flipV="1">
                <a:off x="5908717" y="3694144"/>
                <a:ext cx="190612"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196" name="타원 145"/>
              <p:cNvSpPr/>
              <p:nvPr/>
            </p:nvSpPr>
            <p:spPr>
              <a:xfrm flipH="1">
                <a:off x="5908708" y="3793116"/>
                <a:ext cx="98960" cy="98960"/>
              </a:xfrm>
              <a:custGeom>
                <a:avLst/>
                <a:gdLst/>
                <a:ahLst/>
                <a:cxnLst/>
                <a:rect l="l" t="t" r="r" b="b"/>
                <a:pathLst>
                  <a:path w="54000" h="54000">
                    <a:moveTo>
                      <a:pt x="54000" y="53460"/>
                    </a:moveTo>
                    <a:lnTo>
                      <a:pt x="53891" y="54000"/>
                    </a:lnTo>
                    <a:lnTo>
                      <a:pt x="54000" y="54000"/>
                    </a:lnTo>
                    <a:close/>
                    <a:moveTo>
                      <a:pt x="540" y="0"/>
                    </a:moveTo>
                    <a:lnTo>
                      <a:pt x="0" y="0"/>
                    </a:lnTo>
                    <a:lnTo>
                      <a:pt x="0" y="109"/>
                    </a:lnTo>
                    <a:cubicBezTo>
                      <a:pt x="179" y="1"/>
                      <a:pt x="360" y="0"/>
                      <a:pt x="540" y="0"/>
                    </a:cubicBezTo>
                    <a:close/>
                    <a:moveTo>
                      <a:pt x="54000" y="0"/>
                    </a:moveTo>
                    <a:lnTo>
                      <a:pt x="540" y="0"/>
                    </a:lnTo>
                    <a:cubicBezTo>
                      <a:pt x="30065" y="0"/>
                      <a:pt x="54000" y="23935"/>
                      <a:pt x="54000" y="5346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2" name="직사각형 221"/>
              <p:cNvSpPr/>
              <p:nvPr/>
            </p:nvSpPr>
            <p:spPr>
              <a:xfrm flipV="1">
                <a:off x="4978127" y="3158357"/>
                <a:ext cx="48866"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23" name="도넛 9"/>
              <p:cNvSpPr/>
              <p:nvPr/>
            </p:nvSpPr>
            <p:spPr>
              <a:xfrm rot="16200000" flipV="1">
                <a:off x="5026993" y="3158357"/>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4" name="직사각형 223"/>
              <p:cNvSpPr/>
              <p:nvPr/>
            </p:nvSpPr>
            <p:spPr>
              <a:xfrm rot="5400000" flipV="1">
                <a:off x="4887656" y="3594575"/>
                <a:ext cx="575555"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25" name="타원 224"/>
              <p:cNvSpPr/>
              <p:nvPr/>
            </p:nvSpPr>
            <p:spPr>
              <a:xfrm>
                <a:off x="4428951" y="1782782"/>
                <a:ext cx="97971" cy="97971"/>
              </a:xfrm>
              <a:prstGeom prst="ellipse">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6" name="도넛 9"/>
              <p:cNvSpPr/>
              <p:nvPr/>
            </p:nvSpPr>
            <p:spPr>
              <a:xfrm rot="16200000" flipH="1">
                <a:off x="4780204" y="3059397"/>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7" name="직사각형 226"/>
              <p:cNvSpPr/>
              <p:nvPr/>
            </p:nvSpPr>
            <p:spPr>
              <a:xfrm rot="5400000" flipV="1">
                <a:off x="4290335" y="2470570"/>
                <a:ext cx="1078693"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28" name="도넛 9"/>
              <p:cNvSpPr/>
              <p:nvPr/>
            </p:nvSpPr>
            <p:spPr>
              <a:xfrm rot="16200000" flipH="1">
                <a:off x="5124535" y="3931833"/>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9" name="직사각형 228"/>
              <p:cNvSpPr/>
              <p:nvPr/>
            </p:nvSpPr>
            <p:spPr>
              <a:xfrm rot="10800000" flipV="1">
                <a:off x="5322454" y="4030793"/>
                <a:ext cx="74220"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30" name="직사각형 229"/>
              <p:cNvSpPr/>
              <p:nvPr/>
            </p:nvSpPr>
            <p:spPr>
              <a:xfrm flipV="1">
                <a:off x="4477938" y="1782782"/>
                <a:ext cx="203306"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31" name="도넛 9"/>
              <p:cNvSpPr/>
              <p:nvPr/>
            </p:nvSpPr>
            <p:spPr>
              <a:xfrm rot="16200000" flipV="1">
                <a:off x="4681249" y="1782782"/>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98" name="타원 145"/>
              <p:cNvSpPr/>
              <p:nvPr/>
            </p:nvSpPr>
            <p:spPr>
              <a:xfrm>
                <a:off x="5297719" y="4129754"/>
                <a:ext cx="98960" cy="98960"/>
              </a:xfrm>
              <a:custGeom>
                <a:avLst/>
                <a:gdLst/>
                <a:ahLst/>
                <a:cxnLst/>
                <a:rect l="l" t="t" r="r" b="b"/>
                <a:pathLst>
                  <a:path w="54000" h="54000">
                    <a:moveTo>
                      <a:pt x="54000" y="53460"/>
                    </a:moveTo>
                    <a:lnTo>
                      <a:pt x="53891" y="54000"/>
                    </a:lnTo>
                    <a:lnTo>
                      <a:pt x="54000" y="54000"/>
                    </a:lnTo>
                    <a:close/>
                    <a:moveTo>
                      <a:pt x="540" y="0"/>
                    </a:moveTo>
                    <a:lnTo>
                      <a:pt x="0" y="0"/>
                    </a:lnTo>
                    <a:lnTo>
                      <a:pt x="0" y="109"/>
                    </a:lnTo>
                    <a:cubicBezTo>
                      <a:pt x="179" y="1"/>
                      <a:pt x="360" y="0"/>
                      <a:pt x="540" y="0"/>
                    </a:cubicBezTo>
                    <a:close/>
                    <a:moveTo>
                      <a:pt x="54000" y="0"/>
                    </a:moveTo>
                    <a:lnTo>
                      <a:pt x="540" y="0"/>
                    </a:lnTo>
                    <a:cubicBezTo>
                      <a:pt x="30065" y="0"/>
                      <a:pt x="54000" y="23935"/>
                      <a:pt x="54000" y="5346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3" name="직사각형 202"/>
              <p:cNvSpPr/>
              <p:nvPr/>
            </p:nvSpPr>
            <p:spPr>
              <a:xfrm flipV="1">
                <a:off x="3895582" y="3365681"/>
                <a:ext cx="860684" cy="98961"/>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04" name="도넛 9"/>
              <p:cNvSpPr/>
              <p:nvPr/>
            </p:nvSpPr>
            <p:spPr>
              <a:xfrm rot="16200000" flipV="1">
                <a:off x="4756266" y="3365681"/>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05" name="직사각형 204"/>
              <p:cNvSpPr/>
              <p:nvPr/>
            </p:nvSpPr>
            <p:spPr>
              <a:xfrm rot="5400000" flipV="1">
                <a:off x="4867596" y="3551232"/>
                <a:ext cx="74220"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06" name="타원 205"/>
              <p:cNvSpPr/>
              <p:nvPr/>
            </p:nvSpPr>
            <p:spPr>
              <a:xfrm>
                <a:off x="3697661" y="3069293"/>
                <a:ext cx="97971" cy="97971"/>
              </a:xfrm>
              <a:prstGeom prst="ellipse">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7" name="도넛 9"/>
              <p:cNvSpPr/>
              <p:nvPr/>
            </p:nvSpPr>
            <p:spPr>
              <a:xfrm rot="16200000" flipH="1">
                <a:off x="3697661" y="3266720"/>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08" name="직사각형 207"/>
              <p:cNvSpPr/>
              <p:nvPr/>
            </p:nvSpPr>
            <p:spPr>
              <a:xfrm rot="5400000" flipV="1">
                <a:off x="3672921" y="3143019"/>
                <a:ext cx="148441"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09" name="도넛 9"/>
              <p:cNvSpPr/>
              <p:nvPr/>
            </p:nvSpPr>
            <p:spPr>
              <a:xfrm rot="16200000" flipH="1">
                <a:off x="4853811" y="3637822"/>
                <a:ext cx="197921" cy="197921"/>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0" name="직사각형 209"/>
              <p:cNvSpPr/>
              <p:nvPr/>
            </p:nvSpPr>
            <p:spPr>
              <a:xfrm rot="10800000" flipV="1">
                <a:off x="5051732" y="3736782"/>
                <a:ext cx="74220" cy="98961"/>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02" name="타원 145"/>
              <p:cNvSpPr/>
              <p:nvPr/>
            </p:nvSpPr>
            <p:spPr>
              <a:xfrm>
                <a:off x="5027010" y="3835729"/>
                <a:ext cx="98960" cy="98960"/>
              </a:xfrm>
              <a:custGeom>
                <a:avLst/>
                <a:gdLst/>
                <a:ahLst/>
                <a:cxnLst/>
                <a:rect l="l" t="t" r="r" b="b"/>
                <a:pathLst>
                  <a:path w="54000" h="54000">
                    <a:moveTo>
                      <a:pt x="54000" y="53460"/>
                    </a:moveTo>
                    <a:lnTo>
                      <a:pt x="53891" y="54000"/>
                    </a:lnTo>
                    <a:lnTo>
                      <a:pt x="54000" y="54000"/>
                    </a:lnTo>
                    <a:close/>
                    <a:moveTo>
                      <a:pt x="540" y="0"/>
                    </a:moveTo>
                    <a:lnTo>
                      <a:pt x="0" y="0"/>
                    </a:lnTo>
                    <a:lnTo>
                      <a:pt x="0" y="109"/>
                    </a:lnTo>
                    <a:cubicBezTo>
                      <a:pt x="179" y="1"/>
                      <a:pt x="360" y="0"/>
                      <a:pt x="540" y="0"/>
                    </a:cubicBezTo>
                    <a:close/>
                    <a:moveTo>
                      <a:pt x="54000" y="0"/>
                    </a:moveTo>
                    <a:lnTo>
                      <a:pt x="540" y="0"/>
                    </a:lnTo>
                    <a:cubicBezTo>
                      <a:pt x="30065" y="0"/>
                      <a:pt x="54000" y="23935"/>
                      <a:pt x="54000" y="5346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11" name="그룹 210"/>
              <p:cNvGrpSpPr/>
              <p:nvPr/>
            </p:nvGrpSpPr>
            <p:grpSpPr>
              <a:xfrm>
                <a:off x="5924724" y="1959404"/>
                <a:ext cx="251636" cy="1188581"/>
                <a:chOff x="5089686" y="1196538"/>
                <a:chExt cx="274622" cy="1297152"/>
              </a:xfrm>
              <a:pattFill prst="dkUpDiag">
                <a:fgClr>
                  <a:schemeClr val="bg2">
                    <a:lumMod val="95000"/>
                  </a:schemeClr>
                </a:fgClr>
                <a:bgClr>
                  <a:schemeClr val="bg2">
                    <a:lumMod val="50000"/>
                  </a:schemeClr>
                </a:bgClr>
              </a:pattFill>
            </p:grpSpPr>
            <p:sp>
              <p:nvSpPr>
                <p:cNvPr id="214" name="직사각형 213"/>
                <p:cNvSpPr/>
                <p:nvPr/>
              </p:nvSpPr>
              <p:spPr>
                <a:xfrm rot="5400000" flipV="1">
                  <a:off x="4603108" y="1899113"/>
                  <a:ext cx="1081155" cy="108000"/>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15" name="타원 214"/>
                <p:cNvSpPr/>
                <p:nvPr/>
              </p:nvSpPr>
              <p:spPr>
                <a:xfrm>
                  <a:off x="5257388" y="1196538"/>
                  <a:ext cx="106920" cy="106920"/>
                </a:xfrm>
                <a:prstGeom prst="ellipse">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12" name="도넛 9"/>
              <p:cNvSpPr/>
              <p:nvPr/>
            </p:nvSpPr>
            <p:spPr>
              <a:xfrm rot="16200000" flipH="1">
                <a:off x="5924710" y="3147985"/>
                <a:ext cx="197921" cy="197920"/>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3" name="직사각형 212"/>
              <p:cNvSpPr/>
              <p:nvPr/>
            </p:nvSpPr>
            <p:spPr>
              <a:xfrm rot="10800000" flipV="1">
                <a:off x="6122625" y="3246945"/>
                <a:ext cx="74220" cy="98960"/>
              </a:xfrm>
              <a:prstGeom prst="rect">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363" name="도넛 9"/>
              <p:cNvSpPr/>
              <p:nvPr/>
            </p:nvSpPr>
            <p:spPr>
              <a:xfrm rot="5400000" flipH="1" flipV="1">
                <a:off x="5924715" y="1959404"/>
                <a:ext cx="197921" cy="197920"/>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0" name="타원 145"/>
              <p:cNvSpPr/>
              <p:nvPr/>
            </p:nvSpPr>
            <p:spPr>
              <a:xfrm>
                <a:off x="6101081" y="3345907"/>
                <a:ext cx="98960" cy="98960"/>
              </a:xfrm>
              <a:custGeom>
                <a:avLst/>
                <a:gdLst/>
                <a:ahLst/>
                <a:cxnLst/>
                <a:rect l="l" t="t" r="r" b="b"/>
                <a:pathLst>
                  <a:path w="54000" h="54000">
                    <a:moveTo>
                      <a:pt x="54000" y="53460"/>
                    </a:moveTo>
                    <a:lnTo>
                      <a:pt x="53891" y="54000"/>
                    </a:lnTo>
                    <a:lnTo>
                      <a:pt x="54000" y="54000"/>
                    </a:lnTo>
                    <a:close/>
                    <a:moveTo>
                      <a:pt x="540" y="0"/>
                    </a:moveTo>
                    <a:lnTo>
                      <a:pt x="0" y="0"/>
                    </a:lnTo>
                    <a:lnTo>
                      <a:pt x="0" y="109"/>
                    </a:lnTo>
                    <a:cubicBezTo>
                      <a:pt x="179" y="1"/>
                      <a:pt x="360" y="0"/>
                      <a:pt x="540" y="0"/>
                    </a:cubicBezTo>
                    <a:close/>
                    <a:moveTo>
                      <a:pt x="54000" y="0"/>
                    </a:moveTo>
                    <a:lnTo>
                      <a:pt x="540" y="0"/>
                    </a:lnTo>
                    <a:cubicBezTo>
                      <a:pt x="30065" y="0"/>
                      <a:pt x="54000" y="23935"/>
                      <a:pt x="54000" y="5346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5" name="한쪽 모서리가 둥근 사각형 194"/>
              <p:cNvSpPr/>
              <p:nvPr/>
            </p:nvSpPr>
            <p:spPr>
              <a:xfrm flipH="1">
                <a:off x="5099583" y="3694130"/>
                <a:ext cx="1148331" cy="1449343"/>
              </a:xfrm>
              <a:prstGeom prst="round1Rect">
                <a:avLst>
                  <a:gd name="adj" fmla="val 27451"/>
                </a:avLst>
              </a:pr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1600" b="1" dirty="0">
                    <a:solidFill>
                      <a:schemeClr val="accent5"/>
                    </a:solidFill>
                  </a:rPr>
                  <a:t>Protection sociale</a:t>
                </a:r>
                <a:endParaRPr lang="ko-KR" altLang="en-US" sz="1600" b="1" dirty="0">
                  <a:solidFill>
                    <a:schemeClr val="accent5"/>
                  </a:solidFill>
                </a:endParaRPr>
              </a:p>
            </p:txBody>
          </p:sp>
          <p:sp>
            <p:nvSpPr>
              <p:cNvPr id="364" name="타원 145"/>
              <p:cNvSpPr/>
              <p:nvPr/>
            </p:nvSpPr>
            <p:spPr>
              <a:xfrm rot="16200000" flipH="1">
                <a:off x="5908708" y="4945577"/>
                <a:ext cx="197921" cy="197921"/>
              </a:xfrm>
              <a:custGeom>
                <a:avLst/>
                <a:gdLst/>
                <a:ahLst/>
                <a:cxnLst/>
                <a:rect l="l" t="t" r="r" b="b"/>
                <a:pathLst>
                  <a:path w="54000" h="54000">
                    <a:moveTo>
                      <a:pt x="54000" y="53460"/>
                    </a:moveTo>
                    <a:lnTo>
                      <a:pt x="53891" y="54000"/>
                    </a:lnTo>
                    <a:lnTo>
                      <a:pt x="54000" y="54000"/>
                    </a:lnTo>
                    <a:close/>
                    <a:moveTo>
                      <a:pt x="540" y="0"/>
                    </a:moveTo>
                    <a:lnTo>
                      <a:pt x="0" y="0"/>
                    </a:lnTo>
                    <a:lnTo>
                      <a:pt x="0" y="109"/>
                    </a:lnTo>
                    <a:cubicBezTo>
                      <a:pt x="179" y="1"/>
                      <a:pt x="360" y="0"/>
                      <a:pt x="540" y="0"/>
                    </a:cubicBezTo>
                    <a:close/>
                    <a:moveTo>
                      <a:pt x="54000" y="0"/>
                    </a:moveTo>
                    <a:lnTo>
                      <a:pt x="540" y="0"/>
                    </a:lnTo>
                    <a:cubicBezTo>
                      <a:pt x="30065" y="0"/>
                      <a:pt x="54000" y="23935"/>
                      <a:pt x="54000" y="5346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5" name="타원 145"/>
              <p:cNvSpPr/>
              <p:nvPr/>
            </p:nvSpPr>
            <p:spPr>
              <a:xfrm rot="5400000">
                <a:off x="5198618" y="4945577"/>
                <a:ext cx="197921" cy="197921"/>
              </a:xfrm>
              <a:custGeom>
                <a:avLst/>
                <a:gdLst/>
                <a:ahLst/>
                <a:cxnLst/>
                <a:rect l="l" t="t" r="r" b="b"/>
                <a:pathLst>
                  <a:path w="54000" h="54000">
                    <a:moveTo>
                      <a:pt x="54000" y="53460"/>
                    </a:moveTo>
                    <a:lnTo>
                      <a:pt x="53891" y="54000"/>
                    </a:lnTo>
                    <a:lnTo>
                      <a:pt x="54000" y="54000"/>
                    </a:lnTo>
                    <a:close/>
                    <a:moveTo>
                      <a:pt x="540" y="0"/>
                    </a:moveTo>
                    <a:lnTo>
                      <a:pt x="0" y="0"/>
                    </a:lnTo>
                    <a:lnTo>
                      <a:pt x="0" y="109"/>
                    </a:lnTo>
                    <a:cubicBezTo>
                      <a:pt x="179" y="1"/>
                      <a:pt x="360" y="0"/>
                      <a:pt x="540" y="0"/>
                    </a:cubicBezTo>
                    <a:close/>
                    <a:moveTo>
                      <a:pt x="54000" y="0"/>
                    </a:moveTo>
                    <a:lnTo>
                      <a:pt x="540" y="0"/>
                    </a:lnTo>
                    <a:cubicBezTo>
                      <a:pt x="30065" y="0"/>
                      <a:pt x="54000" y="23935"/>
                      <a:pt x="54000" y="53460"/>
                    </a:cubicBezTo>
                    <a:close/>
                  </a:path>
                </a:pathLst>
              </a:custGeom>
              <a:pattFill prst="dkUpDiag">
                <a:fgClr>
                  <a:schemeClr val="bg2">
                    <a:lumMod val="95000"/>
                  </a:schemeClr>
                </a:fgClr>
                <a:bgClr>
                  <a:schemeClr val="bg2">
                    <a:lumMod val="5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 name="그룹 4"/>
            <p:cNvGrpSpPr/>
            <p:nvPr/>
          </p:nvGrpSpPr>
          <p:grpSpPr>
            <a:xfrm>
              <a:off x="3816397" y="1220500"/>
              <a:ext cx="2710064" cy="2224368"/>
              <a:chOff x="3816397" y="1220500"/>
              <a:chExt cx="2710064" cy="2224368"/>
            </a:xfrm>
          </p:grpSpPr>
          <p:sp>
            <p:nvSpPr>
              <p:cNvPr id="155" name="타원 154"/>
              <p:cNvSpPr/>
              <p:nvPr/>
            </p:nvSpPr>
            <p:spPr>
              <a:xfrm>
                <a:off x="5559737" y="1715693"/>
                <a:ext cx="415569" cy="415569"/>
              </a:xfrm>
              <a:prstGeom prst="ellipse">
                <a:avLst/>
              </a:prstGeom>
              <a:solidFill>
                <a:schemeClr val="accent1">
                  <a:alpha val="6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6" name="타원 155"/>
              <p:cNvSpPr/>
              <p:nvPr/>
            </p:nvSpPr>
            <p:spPr>
              <a:xfrm>
                <a:off x="6369537" y="3287944"/>
                <a:ext cx="156924" cy="156924"/>
              </a:xfrm>
              <a:prstGeom prst="ellipse">
                <a:avLst/>
              </a:prstGeom>
              <a:solidFill>
                <a:schemeClr val="accent1">
                  <a:alpha val="6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7" name="타원 156"/>
              <p:cNvSpPr/>
              <p:nvPr/>
            </p:nvSpPr>
            <p:spPr>
              <a:xfrm>
                <a:off x="5152302" y="1220500"/>
                <a:ext cx="683502" cy="683502"/>
              </a:xfrm>
              <a:prstGeom prst="ellipse">
                <a:avLst/>
              </a:prstGeom>
              <a:solidFill>
                <a:schemeClr val="accent1">
                  <a:alpha val="6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8" name="타원 157"/>
              <p:cNvSpPr/>
              <p:nvPr/>
            </p:nvSpPr>
            <p:spPr>
              <a:xfrm>
                <a:off x="5396679" y="2291104"/>
                <a:ext cx="741687" cy="741688"/>
              </a:xfrm>
              <a:prstGeom prst="ellipse">
                <a:avLst/>
              </a:prstGeom>
              <a:solidFill>
                <a:schemeClr val="accent1">
                  <a:alpha val="6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9" name="타원 158"/>
              <p:cNvSpPr/>
              <p:nvPr/>
            </p:nvSpPr>
            <p:spPr>
              <a:xfrm>
                <a:off x="4395896" y="1901264"/>
                <a:ext cx="869695" cy="869695"/>
              </a:xfrm>
              <a:prstGeom prst="ellipse">
                <a:avLst/>
              </a:prstGeom>
              <a:solidFill>
                <a:schemeClr val="accent1">
                  <a:alpha val="6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0" name="타원 159"/>
              <p:cNvSpPr/>
              <p:nvPr/>
            </p:nvSpPr>
            <p:spPr>
              <a:xfrm>
                <a:off x="3816397" y="1943720"/>
                <a:ext cx="49480" cy="49480"/>
              </a:xfrm>
              <a:prstGeom prst="ellipse">
                <a:avLst/>
              </a:prstGeom>
              <a:solidFill>
                <a:schemeClr val="accent1">
                  <a:alpha val="6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 name="그룹 5"/>
            <p:cNvGrpSpPr/>
            <p:nvPr/>
          </p:nvGrpSpPr>
          <p:grpSpPr>
            <a:xfrm>
              <a:off x="3888708" y="863016"/>
              <a:ext cx="3242460" cy="1826640"/>
              <a:chOff x="3888708" y="863016"/>
              <a:chExt cx="3242460" cy="1826640"/>
            </a:xfrm>
          </p:grpSpPr>
          <p:sp>
            <p:nvSpPr>
              <p:cNvPr id="171" name="타원 170"/>
              <p:cNvSpPr/>
              <p:nvPr/>
            </p:nvSpPr>
            <p:spPr>
              <a:xfrm>
                <a:off x="4477939" y="2470391"/>
                <a:ext cx="219265" cy="219265"/>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2" name="타원 171"/>
              <p:cNvSpPr/>
              <p:nvPr/>
            </p:nvSpPr>
            <p:spPr>
              <a:xfrm>
                <a:off x="6022917" y="1653963"/>
                <a:ext cx="247052" cy="247052"/>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3" name="타원 172"/>
              <p:cNvSpPr/>
              <p:nvPr/>
            </p:nvSpPr>
            <p:spPr>
              <a:xfrm>
                <a:off x="4504494" y="1205575"/>
                <a:ext cx="326248" cy="326248"/>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4" name="타원 173"/>
              <p:cNvSpPr/>
              <p:nvPr/>
            </p:nvSpPr>
            <p:spPr>
              <a:xfrm>
                <a:off x="5937957" y="2307266"/>
                <a:ext cx="326248" cy="326248"/>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6" name="타원 175"/>
              <p:cNvSpPr/>
              <p:nvPr/>
            </p:nvSpPr>
            <p:spPr>
              <a:xfrm>
                <a:off x="6322256" y="2561404"/>
                <a:ext cx="49480" cy="4948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7" name="타원 176"/>
              <p:cNvSpPr/>
              <p:nvPr/>
            </p:nvSpPr>
            <p:spPr>
              <a:xfrm>
                <a:off x="7081688" y="1738883"/>
                <a:ext cx="49480" cy="4948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8" name="타원 177"/>
              <p:cNvSpPr/>
              <p:nvPr/>
            </p:nvSpPr>
            <p:spPr>
              <a:xfrm>
                <a:off x="5923760" y="1824184"/>
                <a:ext cx="49480" cy="4948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9" name="타원 178"/>
              <p:cNvSpPr/>
              <p:nvPr/>
            </p:nvSpPr>
            <p:spPr>
              <a:xfrm>
                <a:off x="4605655" y="907982"/>
                <a:ext cx="49480" cy="4948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0" name="타원 179"/>
              <p:cNvSpPr/>
              <p:nvPr/>
            </p:nvSpPr>
            <p:spPr>
              <a:xfrm>
                <a:off x="3888708" y="1251058"/>
                <a:ext cx="219265" cy="219265"/>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1" name="타원 180"/>
              <p:cNvSpPr/>
              <p:nvPr/>
            </p:nvSpPr>
            <p:spPr>
              <a:xfrm>
                <a:off x="5642776" y="863016"/>
                <a:ext cx="219265" cy="219265"/>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5" name="타원 174"/>
              <p:cNvSpPr/>
              <p:nvPr/>
            </p:nvSpPr>
            <p:spPr>
              <a:xfrm>
                <a:off x="5727700" y="1596357"/>
                <a:ext cx="49480" cy="4948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51" name="그룹 150"/>
            <p:cNvGrpSpPr/>
            <p:nvPr/>
          </p:nvGrpSpPr>
          <p:grpSpPr>
            <a:xfrm>
              <a:off x="4903207" y="1499451"/>
              <a:ext cx="972966" cy="1111433"/>
              <a:chOff x="3973315" y="694570"/>
              <a:chExt cx="1061842" cy="1212957"/>
            </a:xfrm>
            <a:solidFill>
              <a:schemeClr val="bg2">
                <a:alpha val="50000"/>
              </a:schemeClr>
            </a:solidFill>
          </p:grpSpPr>
          <p:sp>
            <p:nvSpPr>
              <p:cNvPr id="182" name="타원 181"/>
              <p:cNvSpPr/>
              <p:nvPr/>
            </p:nvSpPr>
            <p:spPr>
              <a:xfrm>
                <a:off x="3973315" y="866913"/>
                <a:ext cx="1040614" cy="1040614"/>
              </a:xfrm>
              <a:prstGeom prst="ellipse">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3" name="타원 182"/>
              <p:cNvSpPr/>
              <p:nvPr/>
            </p:nvSpPr>
            <p:spPr>
              <a:xfrm>
                <a:off x="4650982" y="694570"/>
                <a:ext cx="384175" cy="384175"/>
              </a:xfrm>
              <a:prstGeom prst="ellipse">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352" name="그룹 351"/>
          <p:cNvGrpSpPr/>
          <p:nvPr/>
        </p:nvGrpSpPr>
        <p:grpSpPr>
          <a:xfrm>
            <a:off x="1529753" y="2030517"/>
            <a:ext cx="1639374" cy="1634981"/>
            <a:chOff x="1182405" y="2535822"/>
            <a:chExt cx="1104237" cy="1330592"/>
          </a:xfrm>
        </p:grpSpPr>
        <p:sp>
          <p:nvSpPr>
            <p:cNvPr id="360" name="타원 359"/>
            <p:cNvSpPr/>
            <p:nvPr/>
          </p:nvSpPr>
          <p:spPr>
            <a:xfrm>
              <a:off x="1182405" y="2535822"/>
              <a:ext cx="1104237" cy="1330592"/>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361" name="타원 111"/>
            <p:cNvSpPr/>
            <p:nvPr/>
          </p:nvSpPr>
          <p:spPr>
            <a:xfrm>
              <a:off x="1685905" y="3203224"/>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grpSp>
        <p:nvGrpSpPr>
          <p:cNvPr id="17" name="그룹 16"/>
          <p:cNvGrpSpPr/>
          <p:nvPr/>
        </p:nvGrpSpPr>
        <p:grpSpPr>
          <a:xfrm>
            <a:off x="1840817" y="412803"/>
            <a:ext cx="2722264" cy="2100575"/>
            <a:chOff x="3380503" y="886277"/>
            <a:chExt cx="1985415" cy="1544211"/>
          </a:xfrm>
        </p:grpSpPr>
        <p:grpSp>
          <p:nvGrpSpPr>
            <p:cNvPr id="330" name="그룹 329"/>
            <p:cNvGrpSpPr/>
            <p:nvPr/>
          </p:nvGrpSpPr>
          <p:grpSpPr>
            <a:xfrm>
              <a:off x="4170281" y="886277"/>
              <a:ext cx="1195637" cy="1195637"/>
              <a:chOff x="1385191" y="2138097"/>
              <a:chExt cx="805348" cy="805347"/>
            </a:xfrm>
          </p:grpSpPr>
          <p:sp>
            <p:nvSpPr>
              <p:cNvPr id="338" name="타원 337"/>
              <p:cNvSpPr/>
              <p:nvPr/>
            </p:nvSpPr>
            <p:spPr>
              <a:xfrm>
                <a:off x="1385191" y="2138097"/>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339" name="타원 111"/>
              <p:cNvSpPr/>
              <p:nvPr/>
            </p:nvSpPr>
            <p:spPr>
              <a:xfrm>
                <a:off x="1602581" y="2311445"/>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333" name="TextBox 332"/>
            <p:cNvSpPr txBox="1"/>
            <p:nvPr/>
          </p:nvSpPr>
          <p:spPr>
            <a:xfrm>
              <a:off x="3380503" y="2289481"/>
              <a:ext cx="806226" cy="141007"/>
            </a:xfrm>
            <a:prstGeom prst="rect">
              <a:avLst/>
            </a:prstGeom>
            <a:noFill/>
          </p:spPr>
          <p:txBody>
            <a:bodyPr wrap="square" lIns="0" tIns="0" rIns="0" bIns="0" rtlCol="0">
              <a:noAutofit/>
            </a:bodyPr>
            <a:lstStyle/>
            <a:p>
              <a:pPr algn="ctr"/>
              <a:r>
                <a:rPr lang="en-US" altLang="ko-KR" sz="1200" b="1" dirty="0">
                  <a:solidFill>
                    <a:schemeClr val="accent6">
                      <a:lumMod val="85000"/>
                    </a:schemeClr>
                  </a:solidFill>
                  <a:latin typeface="Arial Rounded MT Bold" panose="020F0704030504030204" pitchFamily="34" charset="0"/>
                </a:rPr>
                <a:t>DHS &lt; 17h30</a:t>
              </a:r>
              <a:endParaRPr lang="ko-KR" altLang="en-US" sz="1200" b="1" dirty="0">
                <a:solidFill>
                  <a:schemeClr val="accent6">
                    <a:lumMod val="85000"/>
                  </a:schemeClr>
                </a:solidFill>
                <a:latin typeface="Arial Rounded MT Bold" panose="020F0704030504030204" pitchFamily="34" charset="0"/>
              </a:endParaRPr>
            </a:p>
          </p:txBody>
        </p:sp>
      </p:grpSp>
      <p:grpSp>
        <p:nvGrpSpPr>
          <p:cNvPr id="18" name="그룹 17"/>
          <p:cNvGrpSpPr/>
          <p:nvPr/>
        </p:nvGrpSpPr>
        <p:grpSpPr>
          <a:xfrm>
            <a:off x="5631246" y="985433"/>
            <a:ext cx="1372406" cy="1128108"/>
            <a:chOff x="6026810" y="1219046"/>
            <a:chExt cx="1000930" cy="938280"/>
          </a:xfrm>
        </p:grpSpPr>
        <p:sp>
          <p:nvSpPr>
            <p:cNvPr id="328" name="타원 111"/>
            <p:cNvSpPr/>
            <p:nvPr/>
          </p:nvSpPr>
          <p:spPr>
            <a:xfrm>
              <a:off x="6154845" y="1219046"/>
              <a:ext cx="872895" cy="938280"/>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323" name="TextBox 322"/>
            <p:cNvSpPr txBox="1"/>
            <p:nvPr/>
          </p:nvSpPr>
          <p:spPr>
            <a:xfrm>
              <a:off x="6026810" y="1751730"/>
              <a:ext cx="806225" cy="283264"/>
            </a:xfrm>
            <a:prstGeom prst="rect">
              <a:avLst/>
            </a:prstGeom>
            <a:noFill/>
          </p:spPr>
          <p:txBody>
            <a:bodyPr wrap="square" lIns="0" tIns="0" rIns="0" bIns="0" rtlCol="0">
              <a:noAutofit/>
            </a:bodyPr>
            <a:lstStyle/>
            <a:p>
              <a:pPr algn="ctr">
                <a:buClr>
                  <a:schemeClr val="bg2"/>
                </a:buClr>
              </a:pPr>
              <a:r>
                <a:rPr lang="pt-BR" altLang="ko-KR" sz="700" dirty="0">
                  <a:gradFill>
                    <a:gsLst>
                      <a:gs pos="0">
                        <a:schemeClr val="bg2">
                          <a:alpha val="70000"/>
                        </a:schemeClr>
                      </a:gs>
                      <a:gs pos="100000">
                        <a:schemeClr val="bg2">
                          <a:alpha val="70000"/>
                        </a:schemeClr>
                      </a:gs>
                    </a:gsLst>
                    <a:lin ang="5400000" scaled="0"/>
                  </a:gradFill>
                  <a:ea typeface="Roboto Light" pitchFamily="2" charset="0"/>
                  <a:cs typeface="Roboto Condensed Regular"/>
                </a:rPr>
                <a:t>Sed dignissim lacinia nunc. Curabitur tortor.</a:t>
              </a:r>
              <a:endParaRPr lang="en-US" altLang="ko-KR" sz="700" dirty="0">
                <a:gradFill>
                  <a:gsLst>
                    <a:gs pos="0">
                      <a:schemeClr val="bg2">
                        <a:alpha val="70000"/>
                      </a:schemeClr>
                    </a:gs>
                    <a:gs pos="100000">
                      <a:schemeClr val="bg2">
                        <a:alpha val="70000"/>
                      </a:schemeClr>
                    </a:gs>
                  </a:gsLst>
                  <a:lin ang="5400000" scaled="0"/>
                </a:gradFill>
                <a:ea typeface="Roboto Light" pitchFamily="2" charset="0"/>
                <a:cs typeface="Roboto Condensed Regular"/>
              </a:endParaRPr>
            </a:p>
          </p:txBody>
        </p:sp>
      </p:grpSp>
      <p:sp>
        <p:nvSpPr>
          <p:cNvPr id="10" name="TextBox 332">
            <a:extLst>
              <a:ext uri="{FF2B5EF4-FFF2-40B4-BE49-F238E27FC236}">
                <a16:creationId xmlns:a16="http://schemas.microsoft.com/office/drawing/2014/main" id="{CC5BCC5F-C2AF-EA01-DB92-02FA145C4749}"/>
              </a:ext>
            </a:extLst>
          </p:cNvPr>
          <p:cNvSpPr txBox="1"/>
          <p:nvPr/>
        </p:nvSpPr>
        <p:spPr>
          <a:xfrm>
            <a:off x="1802147" y="2704281"/>
            <a:ext cx="1105441" cy="627049"/>
          </a:xfrm>
          <a:prstGeom prst="rect">
            <a:avLst/>
          </a:prstGeom>
          <a:noFill/>
        </p:spPr>
        <p:txBody>
          <a:bodyPr wrap="square" lIns="0" tIns="0" rIns="0" bIns="0" rtlCol="0">
            <a:noAutofit/>
          </a:bodyPr>
          <a:lstStyle/>
          <a:p>
            <a:pPr algn="ctr"/>
            <a:r>
              <a:rPr lang="en-US" altLang="ko-KR" sz="1100" b="1" dirty="0">
                <a:solidFill>
                  <a:schemeClr val="accent6">
                    <a:lumMod val="85000"/>
                  </a:schemeClr>
                </a:solidFill>
                <a:latin typeface="Arial Rounded MT Bold" panose="020F0704030504030204" pitchFamily="34" charset="0"/>
              </a:rPr>
              <a:t>Régime général</a:t>
            </a:r>
          </a:p>
          <a:p>
            <a:pPr algn="ctr"/>
            <a:r>
              <a:rPr lang="en-US" altLang="ko-KR" sz="1100" b="1" dirty="0">
                <a:solidFill>
                  <a:schemeClr val="accent6">
                    <a:lumMod val="85000"/>
                  </a:schemeClr>
                </a:solidFill>
                <a:latin typeface="Arial Rounded MT Bold" panose="020F0704030504030204" pitchFamily="34" charset="0"/>
              </a:rPr>
              <a:t>+ </a:t>
            </a:r>
          </a:p>
          <a:p>
            <a:pPr algn="ctr"/>
            <a:r>
              <a:rPr lang="en-US" altLang="ko-KR" sz="1100" b="1" dirty="0">
                <a:solidFill>
                  <a:schemeClr val="accent6">
                    <a:lumMod val="85000"/>
                  </a:schemeClr>
                </a:solidFill>
                <a:latin typeface="Arial Rounded MT Bold" panose="020F0704030504030204" pitchFamily="34" charset="0"/>
              </a:rPr>
              <a:t>IRCANTEC</a:t>
            </a:r>
            <a:endParaRPr lang="ko-KR" altLang="en-US" sz="1100" b="1" dirty="0">
              <a:solidFill>
                <a:schemeClr val="accent6">
                  <a:lumMod val="85000"/>
                </a:schemeClr>
              </a:solidFill>
              <a:latin typeface="Arial Rounded MT Bold" panose="020F0704030504030204" pitchFamily="34" charset="0"/>
            </a:endParaRPr>
          </a:p>
        </p:txBody>
      </p:sp>
      <p:sp>
        <p:nvSpPr>
          <p:cNvPr id="12" name="TextBox 332">
            <a:extLst>
              <a:ext uri="{FF2B5EF4-FFF2-40B4-BE49-F238E27FC236}">
                <a16:creationId xmlns:a16="http://schemas.microsoft.com/office/drawing/2014/main" id="{ADEC9E99-406D-F33B-D593-E1CB88E00798}"/>
              </a:ext>
            </a:extLst>
          </p:cNvPr>
          <p:cNvSpPr txBox="1"/>
          <p:nvPr/>
        </p:nvSpPr>
        <p:spPr>
          <a:xfrm>
            <a:off x="3236531" y="758991"/>
            <a:ext cx="1105441" cy="191810"/>
          </a:xfrm>
          <a:prstGeom prst="rect">
            <a:avLst/>
          </a:prstGeom>
          <a:noFill/>
        </p:spPr>
        <p:txBody>
          <a:bodyPr wrap="square" lIns="0" tIns="0" rIns="0" bIns="0" rtlCol="0">
            <a:noAutofit/>
          </a:bodyPr>
          <a:lstStyle/>
          <a:p>
            <a:pPr algn="ctr"/>
            <a:r>
              <a:rPr lang="en-US" altLang="ko-KR" sz="1200" b="1" dirty="0">
                <a:solidFill>
                  <a:schemeClr val="accent6">
                    <a:lumMod val="85000"/>
                  </a:schemeClr>
                </a:solidFill>
                <a:latin typeface="Arial Rounded MT Bold" panose="020F0704030504030204" pitchFamily="34" charset="0"/>
              </a:rPr>
              <a:t>DHS ≥17h30 </a:t>
            </a:r>
          </a:p>
          <a:p>
            <a:pPr algn="ctr"/>
            <a:r>
              <a:rPr lang="en-US" altLang="ko-KR" sz="1200" b="1" dirty="0">
                <a:solidFill>
                  <a:schemeClr val="accent6">
                    <a:lumMod val="85000"/>
                  </a:schemeClr>
                </a:solidFill>
                <a:latin typeface="Arial Rounded MT Bold" panose="020F0704030504030204" pitchFamily="34" charset="0"/>
              </a:rPr>
              <a:t>et &lt; 28 h</a:t>
            </a:r>
            <a:endParaRPr lang="ko-KR" altLang="en-US" sz="1200" b="1" dirty="0">
              <a:solidFill>
                <a:schemeClr val="accent6">
                  <a:lumMod val="85000"/>
                </a:schemeClr>
              </a:solidFill>
              <a:latin typeface="Arial Rounded MT Bold" panose="020F0704030504030204" pitchFamily="34" charset="0"/>
            </a:endParaRPr>
          </a:p>
        </p:txBody>
      </p:sp>
      <p:sp>
        <p:nvSpPr>
          <p:cNvPr id="13" name="TextBox 332">
            <a:extLst>
              <a:ext uri="{FF2B5EF4-FFF2-40B4-BE49-F238E27FC236}">
                <a16:creationId xmlns:a16="http://schemas.microsoft.com/office/drawing/2014/main" id="{0FA63ADF-E40B-0FA0-2076-F6D4E45EA32F}"/>
              </a:ext>
            </a:extLst>
          </p:cNvPr>
          <p:cNvSpPr txBox="1"/>
          <p:nvPr/>
        </p:nvSpPr>
        <p:spPr>
          <a:xfrm>
            <a:off x="3174968" y="1198312"/>
            <a:ext cx="1105441" cy="627049"/>
          </a:xfrm>
          <a:prstGeom prst="rect">
            <a:avLst/>
          </a:prstGeom>
          <a:noFill/>
        </p:spPr>
        <p:txBody>
          <a:bodyPr wrap="square" lIns="0" tIns="0" rIns="0" bIns="0" rtlCol="0">
            <a:noAutofit/>
          </a:bodyPr>
          <a:lstStyle/>
          <a:p>
            <a:pPr algn="ctr"/>
            <a:r>
              <a:rPr lang="en-US" altLang="ko-KR" sz="1100" b="1" dirty="0">
                <a:solidFill>
                  <a:schemeClr val="accent6">
                    <a:lumMod val="85000"/>
                  </a:schemeClr>
                </a:solidFill>
                <a:latin typeface="Arial Rounded MT Bold" panose="020F0704030504030204" pitchFamily="34" charset="0"/>
              </a:rPr>
              <a:t>Régime général</a:t>
            </a:r>
          </a:p>
          <a:p>
            <a:pPr algn="ctr"/>
            <a:r>
              <a:rPr lang="en-US" altLang="ko-KR" sz="1100" b="1" dirty="0">
                <a:solidFill>
                  <a:schemeClr val="accent6">
                    <a:lumMod val="85000"/>
                  </a:schemeClr>
                </a:solidFill>
                <a:latin typeface="Arial Rounded MT Bold" panose="020F0704030504030204" pitchFamily="34" charset="0"/>
              </a:rPr>
              <a:t>+ </a:t>
            </a:r>
          </a:p>
          <a:p>
            <a:pPr algn="ctr"/>
            <a:r>
              <a:rPr lang="en-US" altLang="ko-KR" sz="1100" b="1" dirty="0">
                <a:solidFill>
                  <a:schemeClr val="accent6">
                    <a:lumMod val="85000"/>
                  </a:schemeClr>
                </a:solidFill>
                <a:latin typeface="Arial Rounded MT Bold" panose="020F0704030504030204" pitchFamily="34" charset="0"/>
              </a:rPr>
              <a:t>IRCANTEC</a:t>
            </a:r>
            <a:endParaRPr lang="ko-KR" altLang="en-US" sz="1100" b="1" dirty="0">
              <a:solidFill>
                <a:schemeClr val="accent6">
                  <a:lumMod val="85000"/>
                </a:schemeClr>
              </a:solidFill>
              <a:latin typeface="Arial Rounded MT Bold" panose="020F0704030504030204" pitchFamily="34" charset="0"/>
            </a:endParaRPr>
          </a:p>
        </p:txBody>
      </p:sp>
      <p:grpSp>
        <p:nvGrpSpPr>
          <p:cNvPr id="15" name="그룹 329">
            <a:extLst>
              <a:ext uri="{FF2B5EF4-FFF2-40B4-BE49-F238E27FC236}">
                <a16:creationId xmlns:a16="http://schemas.microsoft.com/office/drawing/2014/main" id="{BA899608-958F-FDDF-1A75-3E66851A1E1D}"/>
              </a:ext>
            </a:extLst>
          </p:cNvPr>
          <p:cNvGrpSpPr/>
          <p:nvPr/>
        </p:nvGrpSpPr>
        <p:grpSpPr>
          <a:xfrm>
            <a:off x="5263126" y="376661"/>
            <a:ext cx="1639375" cy="1626413"/>
            <a:chOff x="1385191" y="2138097"/>
            <a:chExt cx="805348" cy="805347"/>
          </a:xfrm>
        </p:grpSpPr>
        <p:sp>
          <p:nvSpPr>
            <p:cNvPr id="21" name="타원 337">
              <a:extLst>
                <a:ext uri="{FF2B5EF4-FFF2-40B4-BE49-F238E27FC236}">
                  <a16:creationId xmlns:a16="http://schemas.microsoft.com/office/drawing/2014/main" id="{85375F57-71B7-0AA9-6426-2ABCE843DBAE}"/>
                </a:ext>
              </a:extLst>
            </p:cNvPr>
            <p:cNvSpPr/>
            <p:nvPr/>
          </p:nvSpPr>
          <p:spPr>
            <a:xfrm>
              <a:off x="1385191" y="2138097"/>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22" name="타원 111">
              <a:extLst>
                <a:ext uri="{FF2B5EF4-FFF2-40B4-BE49-F238E27FC236}">
                  <a16:creationId xmlns:a16="http://schemas.microsoft.com/office/drawing/2014/main" id="{CE5CE306-B9D6-382A-70D5-6F917D6310AB}"/>
                </a:ext>
              </a:extLst>
            </p:cNvPr>
            <p:cNvSpPr/>
            <p:nvPr/>
          </p:nvSpPr>
          <p:spPr>
            <a:xfrm>
              <a:off x="1602581" y="2311445"/>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23" name="TextBox 332">
            <a:extLst>
              <a:ext uri="{FF2B5EF4-FFF2-40B4-BE49-F238E27FC236}">
                <a16:creationId xmlns:a16="http://schemas.microsoft.com/office/drawing/2014/main" id="{D24014A3-04D5-B3EC-4006-88B5A96C29AD}"/>
              </a:ext>
            </a:extLst>
          </p:cNvPr>
          <p:cNvSpPr txBox="1"/>
          <p:nvPr/>
        </p:nvSpPr>
        <p:spPr>
          <a:xfrm>
            <a:off x="5497022" y="825641"/>
            <a:ext cx="1105441" cy="191810"/>
          </a:xfrm>
          <a:prstGeom prst="rect">
            <a:avLst/>
          </a:prstGeom>
          <a:noFill/>
        </p:spPr>
        <p:txBody>
          <a:bodyPr wrap="square" lIns="0" tIns="0" rIns="0" bIns="0" rtlCol="0">
            <a:noAutofit/>
          </a:bodyPr>
          <a:lstStyle/>
          <a:p>
            <a:pPr algn="ctr"/>
            <a:r>
              <a:rPr lang="en-US" altLang="ko-KR" sz="1200" b="1" dirty="0">
                <a:solidFill>
                  <a:schemeClr val="accent6">
                    <a:lumMod val="85000"/>
                  </a:schemeClr>
                </a:solidFill>
                <a:latin typeface="Arial Rounded MT Bold" panose="020F0704030504030204" pitchFamily="34" charset="0"/>
              </a:rPr>
              <a:t>DHS ≥ 28 h et &lt;35h</a:t>
            </a:r>
            <a:endParaRPr lang="ko-KR" altLang="en-US" sz="1200" b="1" dirty="0">
              <a:solidFill>
                <a:schemeClr val="accent6">
                  <a:lumMod val="85000"/>
                </a:schemeClr>
              </a:solidFill>
              <a:latin typeface="Arial Rounded MT Bold" panose="020F0704030504030204" pitchFamily="34" charset="0"/>
            </a:endParaRPr>
          </a:p>
        </p:txBody>
      </p:sp>
      <p:sp>
        <p:nvSpPr>
          <p:cNvPr id="24" name="TextBox 332">
            <a:extLst>
              <a:ext uri="{FF2B5EF4-FFF2-40B4-BE49-F238E27FC236}">
                <a16:creationId xmlns:a16="http://schemas.microsoft.com/office/drawing/2014/main" id="{94B6461C-0FC2-C851-EB18-A3C3507DE923}"/>
              </a:ext>
            </a:extLst>
          </p:cNvPr>
          <p:cNvSpPr txBox="1"/>
          <p:nvPr/>
        </p:nvSpPr>
        <p:spPr>
          <a:xfrm>
            <a:off x="5512430" y="1246558"/>
            <a:ext cx="1105441" cy="627049"/>
          </a:xfrm>
          <a:prstGeom prst="rect">
            <a:avLst/>
          </a:prstGeom>
          <a:noFill/>
        </p:spPr>
        <p:txBody>
          <a:bodyPr wrap="square" lIns="0" tIns="0" rIns="0" bIns="0" rtlCol="0">
            <a:noAutofit/>
          </a:bodyPr>
          <a:lstStyle/>
          <a:p>
            <a:pPr algn="ctr"/>
            <a:r>
              <a:rPr lang="en-US" altLang="ko-KR" sz="1200" b="1" dirty="0">
                <a:solidFill>
                  <a:schemeClr val="accent6">
                    <a:lumMod val="85000"/>
                  </a:schemeClr>
                </a:solidFill>
                <a:latin typeface="Arial Rounded MT Bold" panose="020F0704030504030204" pitchFamily="34" charset="0"/>
              </a:rPr>
              <a:t>Régime spécial</a:t>
            </a:r>
          </a:p>
          <a:p>
            <a:pPr algn="ctr"/>
            <a:r>
              <a:rPr lang="en-US" altLang="ko-KR" sz="1200" b="1" dirty="0">
                <a:solidFill>
                  <a:schemeClr val="accent6">
                    <a:lumMod val="85000"/>
                  </a:schemeClr>
                </a:solidFill>
                <a:latin typeface="Arial Rounded MT Bold" panose="020F0704030504030204" pitchFamily="34" charset="0"/>
              </a:rPr>
              <a:t>CNRACL</a:t>
            </a:r>
            <a:endParaRPr lang="ko-KR" altLang="en-US" sz="1200" b="1" dirty="0">
              <a:solidFill>
                <a:schemeClr val="accent6">
                  <a:lumMod val="85000"/>
                </a:schemeClr>
              </a:solidFill>
              <a:latin typeface="Arial Rounded MT Bold" panose="020F0704030504030204" pitchFamily="34" charset="0"/>
            </a:endParaRPr>
          </a:p>
        </p:txBody>
      </p:sp>
      <p:grpSp>
        <p:nvGrpSpPr>
          <p:cNvPr id="26" name="그룹 329">
            <a:extLst>
              <a:ext uri="{FF2B5EF4-FFF2-40B4-BE49-F238E27FC236}">
                <a16:creationId xmlns:a16="http://schemas.microsoft.com/office/drawing/2014/main" id="{19BC7907-EA73-469D-1BC4-DC5E5D445614}"/>
              </a:ext>
            </a:extLst>
          </p:cNvPr>
          <p:cNvGrpSpPr/>
          <p:nvPr/>
        </p:nvGrpSpPr>
        <p:grpSpPr>
          <a:xfrm>
            <a:off x="6341511" y="1705217"/>
            <a:ext cx="1639375" cy="1626413"/>
            <a:chOff x="1385191" y="2138097"/>
            <a:chExt cx="805348" cy="805347"/>
          </a:xfrm>
        </p:grpSpPr>
        <p:sp>
          <p:nvSpPr>
            <p:cNvPr id="28" name="타원 337">
              <a:extLst>
                <a:ext uri="{FF2B5EF4-FFF2-40B4-BE49-F238E27FC236}">
                  <a16:creationId xmlns:a16="http://schemas.microsoft.com/office/drawing/2014/main" id="{34A35E44-52C1-D2AA-0265-29940F7FD541}"/>
                </a:ext>
              </a:extLst>
            </p:cNvPr>
            <p:cNvSpPr/>
            <p:nvPr/>
          </p:nvSpPr>
          <p:spPr>
            <a:xfrm>
              <a:off x="1385191" y="2138097"/>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29" name="타원 111">
              <a:extLst>
                <a:ext uri="{FF2B5EF4-FFF2-40B4-BE49-F238E27FC236}">
                  <a16:creationId xmlns:a16="http://schemas.microsoft.com/office/drawing/2014/main" id="{4DC1682F-2C75-7B9E-3105-69AC2DA825BD}"/>
                </a:ext>
              </a:extLst>
            </p:cNvPr>
            <p:cNvSpPr/>
            <p:nvPr/>
          </p:nvSpPr>
          <p:spPr>
            <a:xfrm>
              <a:off x="1602581" y="2311445"/>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30" name="TextBox 332">
            <a:extLst>
              <a:ext uri="{FF2B5EF4-FFF2-40B4-BE49-F238E27FC236}">
                <a16:creationId xmlns:a16="http://schemas.microsoft.com/office/drawing/2014/main" id="{B9B47D4B-04D7-30A3-0933-C9A7596BDC0D}"/>
              </a:ext>
            </a:extLst>
          </p:cNvPr>
          <p:cNvSpPr txBox="1"/>
          <p:nvPr/>
        </p:nvSpPr>
        <p:spPr>
          <a:xfrm>
            <a:off x="6660563" y="2152036"/>
            <a:ext cx="1105441" cy="191810"/>
          </a:xfrm>
          <a:prstGeom prst="rect">
            <a:avLst/>
          </a:prstGeom>
          <a:noFill/>
        </p:spPr>
        <p:txBody>
          <a:bodyPr wrap="square" lIns="0" tIns="0" rIns="0" bIns="0" rtlCol="0">
            <a:noAutofit/>
          </a:bodyPr>
          <a:lstStyle/>
          <a:p>
            <a:pPr algn="ctr"/>
            <a:r>
              <a:rPr lang="en-US" altLang="ko-KR" sz="1200" b="1" dirty="0">
                <a:solidFill>
                  <a:schemeClr val="accent6">
                    <a:lumMod val="85000"/>
                  </a:schemeClr>
                </a:solidFill>
                <a:latin typeface="Arial Rounded MT Bold" panose="020F0704030504030204" pitchFamily="34" charset="0"/>
              </a:rPr>
              <a:t>DHS ≥ 35 h</a:t>
            </a:r>
            <a:endParaRPr lang="ko-KR" altLang="en-US" sz="1200" b="1" dirty="0">
              <a:solidFill>
                <a:schemeClr val="accent6">
                  <a:lumMod val="85000"/>
                </a:schemeClr>
              </a:solidFill>
              <a:latin typeface="Arial Rounded MT Bold" panose="020F0704030504030204" pitchFamily="34" charset="0"/>
            </a:endParaRPr>
          </a:p>
        </p:txBody>
      </p:sp>
      <p:sp>
        <p:nvSpPr>
          <p:cNvPr id="31" name="TextBox 332">
            <a:extLst>
              <a:ext uri="{FF2B5EF4-FFF2-40B4-BE49-F238E27FC236}">
                <a16:creationId xmlns:a16="http://schemas.microsoft.com/office/drawing/2014/main" id="{920A0EE7-E8F3-3BFD-CE8E-1580A5379FD3}"/>
              </a:ext>
            </a:extLst>
          </p:cNvPr>
          <p:cNvSpPr txBox="1"/>
          <p:nvPr/>
        </p:nvSpPr>
        <p:spPr>
          <a:xfrm>
            <a:off x="6632686" y="2489877"/>
            <a:ext cx="1105441" cy="627049"/>
          </a:xfrm>
          <a:prstGeom prst="rect">
            <a:avLst/>
          </a:prstGeom>
          <a:noFill/>
        </p:spPr>
        <p:txBody>
          <a:bodyPr wrap="square" lIns="0" tIns="0" rIns="0" bIns="0" rtlCol="0">
            <a:noAutofit/>
          </a:bodyPr>
          <a:lstStyle/>
          <a:p>
            <a:pPr algn="ctr"/>
            <a:r>
              <a:rPr lang="en-US" altLang="ko-KR" sz="1200" b="1" dirty="0">
                <a:solidFill>
                  <a:schemeClr val="accent6">
                    <a:lumMod val="85000"/>
                  </a:schemeClr>
                </a:solidFill>
                <a:latin typeface="Arial Rounded MT Bold" panose="020F0704030504030204" pitchFamily="34" charset="0"/>
              </a:rPr>
              <a:t>Régime spécial</a:t>
            </a:r>
          </a:p>
          <a:p>
            <a:pPr algn="ctr"/>
            <a:r>
              <a:rPr lang="en-US" altLang="ko-KR" sz="1200" b="1" dirty="0">
                <a:solidFill>
                  <a:schemeClr val="accent6">
                    <a:lumMod val="85000"/>
                  </a:schemeClr>
                </a:solidFill>
                <a:latin typeface="Arial Rounded MT Bold" panose="020F0704030504030204" pitchFamily="34" charset="0"/>
              </a:rPr>
              <a:t>CNRACL</a:t>
            </a:r>
            <a:endParaRPr lang="ko-KR" altLang="en-US" sz="1200" b="1" dirty="0">
              <a:solidFill>
                <a:schemeClr val="accent6">
                  <a:lumMod val="85000"/>
                </a:schemeClr>
              </a:solidFill>
              <a:latin typeface="Arial Rounded MT Bold" panose="020F0704030504030204" pitchFamily="34" charset="0"/>
            </a:endParaRPr>
          </a:p>
        </p:txBody>
      </p:sp>
      <p:sp>
        <p:nvSpPr>
          <p:cNvPr id="34" name="Freeform 5">
            <a:extLst>
              <a:ext uri="{FF2B5EF4-FFF2-40B4-BE49-F238E27FC236}">
                <a16:creationId xmlns:a16="http://schemas.microsoft.com/office/drawing/2014/main" id="{523D3641-1184-98D0-CF45-5A06FBF5A460}"/>
              </a:ext>
            </a:extLst>
          </p:cNvPr>
          <p:cNvSpPr>
            <a:spLocks/>
          </p:cNvSpPr>
          <p:nvPr/>
        </p:nvSpPr>
        <p:spPr bwMode="auto">
          <a:xfrm>
            <a:off x="187878" y="247651"/>
            <a:ext cx="2224137" cy="1265632"/>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500"/>
              </a:lnSpc>
            </a:pPr>
            <a:endParaRPr lang="ko-KR" altLang="en-US" sz="6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35" name="Freeform 31">
            <a:extLst>
              <a:ext uri="{FF2B5EF4-FFF2-40B4-BE49-F238E27FC236}">
                <a16:creationId xmlns:a16="http://schemas.microsoft.com/office/drawing/2014/main" id="{3A9FA747-AC77-DEB1-9531-2E201E10AFDD}"/>
              </a:ext>
            </a:extLst>
          </p:cNvPr>
          <p:cNvSpPr>
            <a:spLocks noEditPoints="1"/>
          </p:cNvSpPr>
          <p:nvPr/>
        </p:nvSpPr>
        <p:spPr bwMode="auto">
          <a:xfrm>
            <a:off x="1031758" y="493571"/>
            <a:ext cx="786959" cy="625738"/>
          </a:xfrm>
          <a:custGeom>
            <a:avLst/>
            <a:gdLst/>
            <a:ahLst/>
            <a:cxnLst>
              <a:cxn ang="0">
                <a:pos x="71" y="97"/>
              </a:cxn>
              <a:cxn ang="0">
                <a:pos x="89" y="86"/>
              </a:cxn>
              <a:cxn ang="0">
                <a:pos x="83" y="81"/>
              </a:cxn>
              <a:cxn ang="0">
                <a:pos x="86" y="68"/>
              </a:cxn>
              <a:cxn ang="0">
                <a:pos x="82" y="44"/>
              </a:cxn>
              <a:cxn ang="0">
                <a:pos x="72" y="14"/>
              </a:cxn>
              <a:cxn ang="0">
                <a:pos x="59" y="11"/>
              </a:cxn>
              <a:cxn ang="0">
                <a:pos x="45" y="24"/>
              </a:cxn>
              <a:cxn ang="0">
                <a:pos x="40" y="51"/>
              </a:cxn>
              <a:cxn ang="0">
                <a:pos x="50" y="75"/>
              </a:cxn>
              <a:cxn ang="0">
                <a:pos x="43" y="86"/>
              </a:cxn>
              <a:cxn ang="0">
                <a:pos x="4" y="109"/>
              </a:cxn>
              <a:cxn ang="0">
                <a:pos x="0" y="147"/>
              </a:cxn>
              <a:cxn ang="0">
                <a:pos x="30" y="160"/>
              </a:cxn>
              <a:cxn ang="0">
                <a:pos x="68" y="98"/>
              </a:cxn>
              <a:cxn ang="0">
                <a:pos x="244" y="109"/>
              </a:cxn>
              <a:cxn ang="0">
                <a:pos x="205" y="86"/>
              </a:cxn>
              <a:cxn ang="0">
                <a:pos x="198" y="75"/>
              </a:cxn>
              <a:cxn ang="0">
                <a:pos x="208" y="51"/>
              </a:cxn>
              <a:cxn ang="0">
                <a:pos x="203" y="24"/>
              </a:cxn>
              <a:cxn ang="0">
                <a:pos x="182" y="13"/>
              </a:cxn>
              <a:cxn ang="0">
                <a:pos x="176" y="14"/>
              </a:cxn>
              <a:cxn ang="0">
                <a:pos x="165" y="44"/>
              </a:cxn>
              <a:cxn ang="0">
                <a:pos x="162" y="68"/>
              </a:cxn>
              <a:cxn ang="0">
                <a:pos x="165" y="81"/>
              </a:cxn>
              <a:cxn ang="0">
                <a:pos x="162" y="90"/>
              </a:cxn>
              <a:cxn ang="0">
                <a:pos x="179" y="98"/>
              </a:cxn>
              <a:cxn ang="0">
                <a:pos x="217" y="160"/>
              </a:cxn>
              <a:cxn ang="0">
                <a:pos x="248" y="147"/>
              </a:cxn>
              <a:cxn ang="0">
                <a:pos x="203" y="124"/>
              </a:cxn>
              <a:cxn ang="0">
                <a:pos x="153" y="95"/>
              </a:cxn>
              <a:cxn ang="0">
                <a:pos x="144" y="81"/>
              </a:cxn>
              <a:cxn ang="0">
                <a:pos x="157" y="51"/>
              </a:cxn>
              <a:cxn ang="0">
                <a:pos x="151" y="16"/>
              </a:cxn>
              <a:cxn ang="0">
                <a:pos x="124" y="2"/>
              </a:cxn>
              <a:cxn ang="0">
                <a:pos x="116" y="3"/>
              </a:cxn>
              <a:cxn ang="0">
                <a:pos x="93" y="47"/>
              </a:cxn>
              <a:cxn ang="0">
                <a:pos x="97" y="65"/>
              </a:cxn>
              <a:cxn ang="0">
                <a:pos x="102" y="89"/>
              </a:cxn>
              <a:cxn ang="0">
                <a:pos x="73" y="107"/>
              </a:cxn>
              <a:cxn ang="0">
                <a:pos x="40" y="169"/>
              </a:cxn>
              <a:cxn ang="0">
                <a:pos x="40" y="172"/>
              </a:cxn>
              <a:cxn ang="0">
                <a:pos x="208" y="172"/>
              </a:cxn>
              <a:cxn ang="0">
                <a:pos x="208" y="169"/>
              </a:cxn>
            </a:cxnLst>
            <a:rect l="0" t="0" r="r" b="b"/>
            <a:pathLst>
              <a:path w="248" h="194">
                <a:moveTo>
                  <a:pt x="68" y="98"/>
                </a:moveTo>
                <a:cubicBezTo>
                  <a:pt x="69" y="98"/>
                  <a:pt x="70" y="98"/>
                  <a:pt x="71" y="97"/>
                </a:cubicBezTo>
                <a:cubicBezTo>
                  <a:pt x="84" y="93"/>
                  <a:pt x="85" y="92"/>
                  <a:pt x="86" y="90"/>
                </a:cubicBezTo>
                <a:cubicBezTo>
                  <a:pt x="87" y="88"/>
                  <a:pt x="88" y="87"/>
                  <a:pt x="89" y="86"/>
                </a:cubicBezTo>
                <a:cubicBezTo>
                  <a:pt x="89" y="86"/>
                  <a:pt x="89" y="86"/>
                  <a:pt x="89" y="86"/>
                </a:cubicBezTo>
                <a:cubicBezTo>
                  <a:pt x="86" y="82"/>
                  <a:pt x="83" y="81"/>
                  <a:pt x="83" y="81"/>
                </a:cubicBezTo>
                <a:cubicBezTo>
                  <a:pt x="83" y="80"/>
                  <a:pt x="82" y="77"/>
                  <a:pt x="82" y="75"/>
                </a:cubicBezTo>
                <a:cubicBezTo>
                  <a:pt x="83" y="73"/>
                  <a:pt x="85" y="70"/>
                  <a:pt x="86" y="68"/>
                </a:cubicBezTo>
                <a:cubicBezTo>
                  <a:pt x="81" y="62"/>
                  <a:pt x="80" y="54"/>
                  <a:pt x="81" y="50"/>
                </a:cubicBezTo>
                <a:cubicBezTo>
                  <a:pt x="81" y="47"/>
                  <a:pt x="81" y="45"/>
                  <a:pt x="82" y="44"/>
                </a:cubicBezTo>
                <a:cubicBezTo>
                  <a:pt x="82" y="38"/>
                  <a:pt x="82" y="29"/>
                  <a:pt x="84" y="21"/>
                </a:cubicBezTo>
                <a:cubicBezTo>
                  <a:pt x="79" y="15"/>
                  <a:pt x="72" y="14"/>
                  <a:pt x="72" y="14"/>
                </a:cubicBezTo>
                <a:cubicBezTo>
                  <a:pt x="66" y="13"/>
                  <a:pt x="66" y="13"/>
                  <a:pt x="66" y="13"/>
                </a:cubicBezTo>
                <a:cubicBezTo>
                  <a:pt x="66" y="13"/>
                  <a:pt x="60" y="13"/>
                  <a:pt x="59" y="11"/>
                </a:cubicBezTo>
                <a:cubicBezTo>
                  <a:pt x="59" y="11"/>
                  <a:pt x="59" y="14"/>
                  <a:pt x="60" y="14"/>
                </a:cubicBezTo>
                <a:cubicBezTo>
                  <a:pt x="60" y="14"/>
                  <a:pt x="50" y="15"/>
                  <a:pt x="45" y="24"/>
                </a:cubicBezTo>
                <a:cubicBezTo>
                  <a:pt x="39" y="33"/>
                  <a:pt x="41" y="49"/>
                  <a:pt x="41" y="49"/>
                </a:cubicBezTo>
                <a:cubicBezTo>
                  <a:pt x="41" y="49"/>
                  <a:pt x="40" y="49"/>
                  <a:pt x="40" y="51"/>
                </a:cubicBezTo>
                <a:cubicBezTo>
                  <a:pt x="39" y="54"/>
                  <a:pt x="41" y="61"/>
                  <a:pt x="45" y="62"/>
                </a:cubicBezTo>
                <a:cubicBezTo>
                  <a:pt x="45" y="62"/>
                  <a:pt x="46" y="69"/>
                  <a:pt x="50" y="75"/>
                </a:cubicBezTo>
                <a:cubicBezTo>
                  <a:pt x="50" y="77"/>
                  <a:pt x="49" y="80"/>
                  <a:pt x="49" y="81"/>
                </a:cubicBezTo>
                <a:cubicBezTo>
                  <a:pt x="49" y="81"/>
                  <a:pt x="46" y="82"/>
                  <a:pt x="43" y="86"/>
                </a:cubicBezTo>
                <a:cubicBezTo>
                  <a:pt x="40" y="91"/>
                  <a:pt x="37" y="92"/>
                  <a:pt x="26" y="96"/>
                </a:cubicBezTo>
                <a:cubicBezTo>
                  <a:pt x="23" y="97"/>
                  <a:pt x="9" y="97"/>
                  <a:pt x="4" y="109"/>
                </a:cubicBezTo>
                <a:cubicBezTo>
                  <a:pt x="1" y="116"/>
                  <a:pt x="0" y="131"/>
                  <a:pt x="0" y="144"/>
                </a:cubicBezTo>
                <a:cubicBezTo>
                  <a:pt x="0" y="145"/>
                  <a:pt x="0" y="146"/>
                  <a:pt x="0" y="147"/>
                </a:cubicBezTo>
                <a:cubicBezTo>
                  <a:pt x="0" y="147"/>
                  <a:pt x="0" y="147"/>
                  <a:pt x="0" y="147"/>
                </a:cubicBezTo>
                <a:cubicBezTo>
                  <a:pt x="7" y="151"/>
                  <a:pt x="17" y="156"/>
                  <a:pt x="30" y="160"/>
                </a:cubicBezTo>
                <a:cubicBezTo>
                  <a:pt x="31" y="131"/>
                  <a:pt x="35" y="123"/>
                  <a:pt x="36" y="121"/>
                </a:cubicBezTo>
                <a:cubicBezTo>
                  <a:pt x="43" y="102"/>
                  <a:pt x="61" y="99"/>
                  <a:pt x="68" y="98"/>
                </a:cubicBezTo>
                <a:close/>
                <a:moveTo>
                  <a:pt x="248" y="144"/>
                </a:moveTo>
                <a:cubicBezTo>
                  <a:pt x="247" y="131"/>
                  <a:pt x="246" y="116"/>
                  <a:pt x="244" y="109"/>
                </a:cubicBezTo>
                <a:cubicBezTo>
                  <a:pt x="239" y="97"/>
                  <a:pt x="225" y="97"/>
                  <a:pt x="222" y="96"/>
                </a:cubicBezTo>
                <a:cubicBezTo>
                  <a:pt x="211" y="92"/>
                  <a:pt x="207" y="91"/>
                  <a:pt x="205" y="86"/>
                </a:cubicBezTo>
                <a:cubicBezTo>
                  <a:pt x="202" y="82"/>
                  <a:pt x="199" y="81"/>
                  <a:pt x="199" y="81"/>
                </a:cubicBezTo>
                <a:cubicBezTo>
                  <a:pt x="199" y="80"/>
                  <a:pt x="198" y="77"/>
                  <a:pt x="198" y="75"/>
                </a:cubicBezTo>
                <a:cubicBezTo>
                  <a:pt x="202" y="69"/>
                  <a:pt x="203" y="62"/>
                  <a:pt x="203" y="62"/>
                </a:cubicBezTo>
                <a:cubicBezTo>
                  <a:pt x="207" y="61"/>
                  <a:pt x="208" y="54"/>
                  <a:pt x="208" y="51"/>
                </a:cubicBezTo>
                <a:cubicBezTo>
                  <a:pt x="208" y="49"/>
                  <a:pt x="206" y="49"/>
                  <a:pt x="206" y="49"/>
                </a:cubicBezTo>
                <a:cubicBezTo>
                  <a:pt x="206" y="49"/>
                  <a:pt x="209" y="33"/>
                  <a:pt x="203" y="24"/>
                </a:cubicBezTo>
                <a:cubicBezTo>
                  <a:pt x="197" y="15"/>
                  <a:pt x="188" y="14"/>
                  <a:pt x="188" y="14"/>
                </a:cubicBezTo>
                <a:cubicBezTo>
                  <a:pt x="182" y="13"/>
                  <a:pt x="182" y="13"/>
                  <a:pt x="182" y="13"/>
                </a:cubicBezTo>
                <a:cubicBezTo>
                  <a:pt x="182" y="13"/>
                  <a:pt x="176" y="13"/>
                  <a:pt x="175" y="11"/>
                </a:cubicBezTo>
                <a:cubicBezTo>
                  <a:pt x="175" y="11"/>
                  <a:pt x="175" y="14"/>
                  <a:pt x="176" y="14"/>
                </a:cubicBezTo>
                <a:cubicBezTo>
                  <a:pt x="176" y="14"/>
                  <a:pt x="169" y="15"/>
                  <a:pt x="164" y="21"/>
                </a:cubicBezTo>
                <a:cubicBezTo>
                  <a:pt x="166" y="29"/>
                  <a:pt x="166" y="38"/>
                  <a:pt x="165" y="44"/>
                </a:cubicBezTo>
                <a:cubicBezTo>
                  <a:pt x="166" y="45"/>
                  <a:pt x="167" y="47"/>
                  <a:pt x="167" y="50"/>
                </a:cubicBezTo>
                <a:cubicBezTo>
                  <a:pt x="168" y="54"/>
                  <a:pt x="167" y="62"/>
                  <a:pt x="162" y="68"/>
                </a:cubicBezTo>
                <a:cubicBezTo>
                  <a:pt x="163" y="70"/>
                  <a:pt x="164" y="73"/>
                  <a:pt x="166" y="75"/>
                </a:cubicBezTo>
                <a:cubicBezTo>
                  <a:pt x="166" y="77"/>
                  <a:pt x="165" y="80"/>
                  <a:pt x="165" y="81"/>
                </a:cubicBezTo>
                <a:cubicBezTo>
                  <a:pt x="165" y="81"/>
                  <a:pt x="162" y="82"/>
                  <a:pt x="159" y="86"/>
                </a:cubicBezTo>
                <a:cubicBezTo>
                  <a:pt x="160" y="87"/>
                  <a:pt x="161" y="88"/>
                  <a:pt x="162" y="90"/>
                </a:cubicBezTo>
                <a:cubicBezTo>
                  <a:pt x="163" y="92"/>
                  <a:pt x="164" y="93"/>
                  <a:pt x="177" y="97"/>
                </a:cubicBezTo>
                <a:cubicBezTo>
                  <a:pt x="178" y="98"/>
                  <a:pt x="179" y="98"/>
                  <a:pt x="179" y="98"/>
                </a:cubicBezTo>
                <a:cubicBezTo>
                  <a:pt x="187" y="99"/>
                  <a:pt x="204" y="102"/>
                  <a:pt x="212" y="121"/>
                </a:cubicBezTo>
                <a:cubicBezTo>
                  <a:pt x="213" y="123"/>
                  <a:pt x="216" y="131"/>
                  <a:pt x="217" y="160"/>
                </a:cubicBezTo>
                <a:cubicBezTo>
                  <a:pt x="231" y="156"/>
                  <a:pt x="241" y="151"/>
                  <a:pt x="248" y="147"/>
                </a:cubicBezTo>
                <a:cubicBezTo>
                  <a:pt x="248" y="147"/>
                  <a:pt x="248" y="147"/>
                  <a:pt x="248" y="147"/>
                </a:cubicBezTo>
                <a:cubicBezTo>
                  <a:pt x="248" y="146"/>
                  <a:pt x="248" y="145"/>
                  <a:pt x="248" y="144"/>
                </a:cubicBezTo>
                <a:close/>
                <a:moveTo>
                  <a:pt x="203" y="124"/>
                </a:moveTo>
                <a:cubicBezTo>
                  <a:pt x="196" y="108"/>
                  <a:pt x="179" y="108"/>
                  <a:pt x="174" y="107"/>
                </a:cubicBezTo>
                <a:cubicBezTo>
                  <a:pt x="161" y="103"/>
                  <a:pt x="156" y="101"/>
                  <a:pt x="153" y="95"/>
                </a:cubicBezTo>
                <a:cubicBezTo>
                  <a:pt x="150" y="89"/>
                  <a:pt x="146" y="89"/>
                  <a:pt x="146" y="89"/>
                </a:cubicBezTo>
                <a:cubicBezTo>
                  <a:pt x="145" y="87"/>
                  <a:pt x="144" y="83"/>
                  <a:pt x="144" y="81"/>
                </a:cubicBezTo>
                <a:cubicBezTo>
                  <a:pt x="150" y="73"/>
                  <a:pt x="151" y="65"/>
                  <a:pt x="151" y="65"/>
                </a:cubicBezTo>
                <a:cubicBezTo>
                  <a:pt x="156" y="63"/>
                  <a:pt x="158" y="54"/>
                  <a:pt x="157" y="51"/>
                </a:cubicBezTo>
                <a:cubicBezTo>
                  <a:pt x="157" y="47"/>
                  <a:pt x="155" y="47"/>
                  <a:pt x="155" y="47"/>
                </a:cubicBezTo>
                <a:cubicBezTo>
                  <a:pt x="155" y="47"/>
                  <a:pt x="158" y="28"/>
                  <a:pt x="151" y="16"/>
                </a:cubicBezTo>
                <a:cubicBezTo>
                  <a:pt x="143" y="4"/>
                  <a:pt x="131" y="3"/>
                  <a:pt x="131" y="3"/>
                </a:cubicBezTo>
                <a:cubicBezTo>
                  <a:pt x="124" y="2"/>
                  <a:pt x="124" y="2"/>
                  <a:pt x="124" y="2"/>
                </a:cubicBezTo>
                <a:cubicBezTo>
                  <a:pt x="124" y="2"/>
                  <a:pt x="117" y="1"/>
                  <a:pt x="115" y="0"/>
                </a:cubicBezTo>
                <a:cubicBezTo>
                  <a:pt x="115" y="0"/>
                  <a:pt x="115" y="2"/>
                  <a:pt x="116" y="3"/>
                </a:cubicBezTo>
                <a:cubicBezTo>
                  <a:pt x="116" y="3"/>
                  <a:pt x="104" y="4"/>
                  <a:pt x="97" y="16"/>
                </a:cubicBezTo>
                <a:cubicBezTo>
                  <a:pt x="90" y="28"/>
                  <a:pt x="93" y="47"/>
                  <a:pt x="93" y="47"/>
                </a:cubicBezTo>
                <a:cubicBezTo>
                  <a:pt x="93" y="47"/>
                  <a:pt x="91" y="47"/>
                  <a:pt x="90" y="51"/>
                </a:cubicBezTo>
                <a:cubicBezTo>
                  <a:pt x="90" y="54"/>
                  <a:pt x="92" y="63"/>
                  <a:pt x="97" y="65"/>
                </a:cubicBezTo>
                <a:cubicBezTo>
                  <a:pt x="97" y="65"/>
                  <a:pt x="98" y="73"/>
                  <a:pt x="104" y="81"/>
                </a:cubicBezTo>
                <a:cubicBezTo>
                  <a:pt x="103" y="83"/>
                  <a:pt x="103" y="87"/>
                  <a:pt x="102" y="89"/>
                </a:cubicBezTo>
                <a:cubicBezTo>
                  <a:pt x="102" y="89"/>
                  <a:pt x="98" y="89"/>
                  <a:pt x="95" y="95"/>
                </a:cubicBezTo>
                <a:cubicBezTo>
                  <a:pt x="91" y="101"/>
                  <a:pt x="87" y="103"/>
                  <a:pt x="73" y="107"/>
                </a:cubicBezTo>
                <a:cubicBezTo>
                  <a:pt x="69" y="108"/>
                  <a:pt x="52" y="108"/>
                  <a:pt x="45" y="124"/>
                </a:cubicBezTo>
                <a:cubicBezTo>
                  <a:pt x="42" y="133"/>
                  <a:pt x="40" y="152"/>
                  <a:pt x="40" y="169"/>
                </a:cubicBezTo>
                <a:cubicBezTo>
                  <a:pt x="40" y="170"/>
                  <a:pt x="40" y="171"/>
                  <a:pt x="40" y="172"/>
                </a:cubicBezTo>
                <a:cubicBezTo>
                  <a:pt x="40" y="172"/>
                  <a:pt x="40" y="172"/>
                  <a:pt x="40" y="172"/>
                </a:cubicBezTo>
                <a:cubicBezTo>
                  <a:pt x="56" y="182"/>
                  <a:pt x="83" y="194"/>
                  <a:pt x="124" y="194"/>
                </a:cubicBezTo>
                <a:cubicBezTo>
                  <a:pt x="165" y="194"/>
                  <a:pt x="192" y="182"/>
                  <a:pt x="208" y="172"/>
                </a:cubicBezTo>
                <a:cubicBezTo>
                  <a:pt x="208" y="172"/>
                  <a:pt x="208" y="172"/>
                  <a:pt x="208" y="172"/>
                </a:cubicBezTo>
                <a:cubicBezTo>
                  <a:pt x="208" y="171"/>
                  <a:pt x="208" y="170"/>
                  <a:pt x="208" y="169"/>
                </a:cubicBezTo>
                <a:cubicBezTo>
                  <a:pt x="207" y="152"/>
                  <a:pt x="206" y="133"/>
                  <a:pt x="203" y="124"/>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sp>
        <p:nvSpPr>
          <p:cNvPr id="37" name="TextBox 63">
            <a:extLst>
              <a:ext uri="{FF2B5EF4-FFF2-40B4-BE49-F238E27FC236}">
                <a16:creationId xmlns:a16="http://schemas.microsoft.com/office/drawing/2014/main" id="{0D040E80-AECD-2571-0CF3-888685187A2A}"/>
              </a:ext>
            </a:extLst>
          </p:cNvPr>
          <p:cNvSpPr txBox="1">
            <a:spLocks/>
          </p:cNvSpPr>
          <p:nvPr/>
        </p:nvSpPr>
        <p:spPr>
          <a:xfrm>
            <a:off x="254682" y="1197643"/>
            <a:ext cx="1894068" cy="706843"/>
          </a:xfrm>
          <a:prstGeom prst="rect">
            <a:avLst/>
          </a:prstGeom>
          <a:noFill/>
          <a:effectLst>
            <a:glow rad="63500">
              <a:schemeClr val="accent1">
                <a:satMod val="175000"/>
                <a:alpha val="40000"/>
              </a:schemeClr>
            </a:glow>
            <a:outerShdw blurRad="63500" sx="102000" sy="102000" algn="ctr" rotWithShape="0">
              <a:prstClr val="black">
                <a:alpha val="40000"/>
              </a:prstClr>
            </a:outerShdw>
          </a:effectLst>
        </p:spPr>
        <p:txBody>
          <a:bodyPr wrap="square" lIns="0" tIns="0" rIns="0" bIns="0" rtlCol="0">
            <a:noAutofit/>
          </a:bodyPr>
          <a:lstStyle/>
          <a:p>
            <a:pPr lvl="0" algn="ctr"/>
            <a:r>
              <a:rPr lang="en-US" altLang="ko-KR" sz="1400" b="1" dirty="0">
                <a:solidFill>
                  <a:schemeClr val="accent6">
                    <a:lumMod val="85000"/>
                  </a:schemeClr>
                </a:solidFill>
                <a:latin typeface="Arial Rounded MT Bold" panose="020F0704030504030204" pitchFamily="34" charset="0"/>
              </a:rPr>
              <a:t>Fonctionnaires</a:t>
            </a:r>
            <a:endParaRPr lang="ko-KR" altLang="en-US" sz="1400" b="1" dirty="0">
              <a:solidFill>
                <a:schemeClr val="accent6">
                  <a:lumMod val="85000"/>
                </a:schemeClr>
              </a:solidFill>
              <a:latin typeface="Arial Rounded MT Bold" panose="020F0704030504030204" pitchFamily="34" charset="0"/>
            </a:endParaRPr>
          </a:p>
        </p:txBody>
      </p:sp>
      <p:sp>
        <p:nvSpPr>
          <p:cNvPr id="38" name="ZoneTexte 37">
            <a:extLst>
              <a:ext uri="{FF2B5EF4-FFF2-40B4-BE49-F238E27FC236}">
                <a16:creationId xmlns:a16="http://schemas.microsoft.com/office/drawing/2014/main" id="{EE494472-EDFA-6A3B-CFE1-77DEF508066F}"/>
              </a:ext>
            </a:extLst>
          </p:cNvPr>
          <p:cNvSpPr txBox="1"/>
          <p:nvPr/>
        </p:nvSpPr>
        <p:spPr>
          <a:xfrm>
            <a:off x="7658100" y="247650"/>
            <a:ext cx="920017" cy="409575"/>
          </a:xfrm>
          <a:prstGeom prst="rect">
            <a:avLst/>
          </a:prstGeom>
          <a:solidFill>
            <a:schemeClr val="accent6">
              <a:lumMod val="85000"/>
            </a:schemeClr>
          </a:solidFill>
        </p:spPr>
        <p:txBody>
          <a:bodyPr wrap="square" rtlCol="0">
            <a:spAutoFit/>
          </a:bodyPr>
          <a:lstStyle/>
          <a:p>
            <a:endParaRPr lang="fr-FR" dirty="0"/>
          </a:p>
        </p:txBody>
      </p:sp>
      <p:sp>
        <p:nvSpPr>
          <p:cNvPr id="39" name="ZoneTexte 38">
            <a:extLst>
              <a:ext uri="{FF2B5EF4-FFF2-40B4-BE49-F238E27FC236}">
                <a16:creationId xmlns:a16="http://schemas.microsoft.com/office/drawing/2014/main" id="{FB98A28D-3170-0237-DDBE-F19EA0503E6B}"/>
              </a:ext>
            </a:extLst>
          </p:cNvPr>
          <p:cNvSpPr txBox="1"/>
          <p:nvPr/>
        </p:nvSpPr>
        <p:spPr>
          <a:xfrm>
            <a:off x="609736" y="4700586"/>
            <a:ext cx="1083689" cy="369332"/>
          </a:xfrm>
          <a:prstGeom prst="rect">
            <a:avLst/>
          </a:prstGeom>
          <a:solidFill>
            <a:schemeClr val="accent6">
              <a:lumMod val="85000"/>
            </a:schemeClr>
          </a:solidFill>
        </p:spPr>
        <p:txBody>
          <a:bodyPr wrap="square" rtlCol="0">
            <a:spAutoFit/>
          </a:bodyPr>
          <a:lstStyle/>
          <a:p>
            <a:endParaRPr lang="fr-FR" dirty="0"/>
          </a:p>
        </p:txBody>
      </p:sp>
      <p:sp>
        <p:nvSpPr>
          <p:cNvPr id="40" name="ZoneTexte 39">
            <a:extLst>
              <a:ext uri="{FF2B5EF4-FFF2-40B4-BE49-F238E27FC236}">
                <a16:creationId xmlns:a16="http://schemas.microsoft.com/office/drawing/2014/main" id="{1ACA5F98-CA4E-21FD-B159-9206E24E44F8}"/>
              </a:ext>
            </a:extLst>
          </p:cNvPr>
          <p:cNvSpPr txBox="1"/>
          <p:nvPr/>
        </p:nvSpPr>
        <p:spPr>
          <a:xfrm>
            <a:off x="7003652" y="4700586"/>
            <a:ext cx="1530612" cy="40957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8860951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anim calcmode="lin" valueType="num">
                                      <p:cBhvr>
                                        <p:cTn id="8" dur="1000" fill="hold"/>
                                        <p:tgtEl>
                                          <p:spTgt spid="118"/>
                                        </p:tgtEl>
                                        <p:attrNameLst>
                                          <p:attrName>ppt_x</p:attrName>
                                        </p:attrNameLst>
                                      </p:cBhvr>
                                      <p:tavLst>
                                        <p:tav tm="0">
                                          <p:val>
                                            <p:strVal val="#ppt_x"/>
                                          </p:val>
                                        </p:tav>
                                        <p:tav tm="100000">
                                          <p:val>
                                            <p:strVal val="#ppt_x"/>
                                          </p:val>
                                        </p:tav>
                                      </p:tavLst>
                                    </p:anim>
                                    <p:anim calcmode="lin" valueType="num">
                                      <p:cBhvr>
                                        <p:cTn id="9"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4CA25461-4C96-C5B0-9D3C-CC20A3875EAC}"/>
            </a:ext>
          </a:extLst>
        </p:cNvPr>
        <p:cNvGrpSpPr/>
        <p:nvPr/>
      </p:nvGrpSpPr>
      <p:grpSpPr>
        <a:xfrm>
          <a:off x="0" y="0"/>
          <a:ext cx="0" cy="0"/>
          <a:chOff x="0" y="0"/>
          <a:chExt cx="0" cy="0"/>
        </a:xfrm>
      </p:grpSpPr>
      <p:grpSp>
        <p:nvGrpSpPr>
          <p:cNvPr id="51" name="그룹 50">
            <a:extLst>
              <a:ext uri="{FF2B5EF4-FFF2-40B4-BE49-F238E27FC236}">
                <a16:creationId xmlns:a16="http://schemas.microsoft.com/office/drawing/2014/main" id="{F0D97E4D-9149-3797-DB1F-69E85E422880}"/>
              </a:ext>
            </a:extLst>
          </p:cNvPr>
          <p:cNvGrpSpPr/>
          <p:nvPr/>
        </p:nvGrpSpPr>
        <p:grpSpPr>
          <a:xfrm>
            <a:off x="2921542" y="806866"/>
            <a:ext cx="5533482" cy="2055867"/>
            <a:chOff x="2889792" y="1554980"/>
            <a:chExt cx="5533482" cy="2055867"/>
          </a:xfrm>
        </p:grpSpPr>
        <p:sp>
          <p:nvSpPr>
            <p:cNvPr id="74" name="사다리꼴 73">
              <a:extLst>
                <a:ext uri="{FF2B5EF4-FFF2-40B4-BE49-F238E27FC236}">
                  <a16:creationId xmlns:a16="http://schemas.microsoft.com/office/drawing/2014/main" id="{9DC2C147-D358-55F3-C7E9-18714B433D68}"/>
                </a:ext>
              </a:extLst>
            </p:cNvPr>
            <p:cNvSpPr>
              <a:spLocks/>
            </p:cNvSpPr>
            <p:nvPr/>
          </p:nvSpPr>
          <p:spPr>
            <a:xfrm rot="16200000">
              <a:off x="6317160" y="2530805"/>
              <a:ext cx="2055867"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a:extLst>
                <a:ext uri="{FF2B5EF4-FFF2-40B4-BE49-F238E27FC236}">
                  <a16:creationId xmlns:a16="http://schemas.microsoft.com/office/drawing/2014/main" id="{B182E5D9-376A-DBAB-0C68-6BC6D67080D6}"/>
                </a:ext>
              </a:extLst>
            </p:cNvPr>
            <p:cNvGrpSpPr/>
            <p:nvPr/>
          </p:nvGrpSpPr>
          <p:grpSpPr>
            <a:xfrm>
              <a:off x="2889792" y="1554980"/>
              <a:ext cx="5533482" cy="2055867"/>
              <a:chOff x="2889792" y="1554980"/>
              <a:chExt cx="5533482" cy="2055867"/>
            </a:xfrm>
          </p:grpSpPr>
          <p:sp>
            <p:nvSpPr>
              <p:cNvPr id="76" name="위쪽 화살표 75">
                <a:extLst>
                  <a:ext uri="{FF2B5EF4-FFF2-40B4-BE49-F238E27FC236}">
                    <a16:creationId xmlns:a16="http://schemas.microsoft.com/office/drawing/2014/main" id="{E969646C-F5B9-3D82-1985-4D1367839874}"/>
                  </a:ext>
                </a:extLst>
              </p:cNvPr>
              <p:cNvSpPr/>
              <p:nvPr/>
            </p:nvSpPr>
            <p:spPr>
              <a:xfrm rot="5400000">
                <a:off x="4680708" y="-131719"/>
                <a:ext cx="2055867" cy="5429265"/>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5" name="사다리꼴 74">
                <a:extLst>
                  <a:ext uri="{FF2B5EF4-FFF2-40B4-BE49-F238E27FC236}">
                    <a16:creationId xmlns:a16="http://schemas.microsoft.com/office/drawing/2014/main" id="{0E6F51E3-66F9-24BE-A774-6B15701B2A57}"/>
                  </a:ext>
                </a:extLst>
              </p:cNvPr>
              <p:cNvSpPr>
                <a:spLocks/>
              </p:cNvSpPr>
              <p:nvPr/>
            </p:nvSpPr>
            <p:spPr>
              <a:xfrm rot="16200000">
                <a:off x="2291461" y="2530805"/>
                <a:ext cx="1300880"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p:spPr>
            <p:txBody>
              <a:bodyPr vert="horz" wrap="square" lIns="91440" tIns="45720" rIns="91440" bIns="45720" numCol="1" anchor="t" anchorCtr="0" compatLnSpc="1">
                <a:prstTxWarp prst="textNoShape">
                  <a:avLst/>
                </a:prstTxWarp>
              </a:bodyPr>
              <a:lstStyle/>
              <a:p>
                <a:endParaRPr lang="ko-KR" altLang="en-US" dirty="0"/>
              </a:p>
            </p:txBody>
          </p:sp>
        </p:grpSp>
      </p:grpSp>
      <p:sp>
        <p:nvSpPr>
          <p:cNvPr id="11" name="Title 10">
            <a:extLst>
              <a:ext uri="{FF2B5EF4-FFF2-40B4-BE49-F238E27FC236}">
                <a16:creationId xmlns:a16="http://schemas.microsoft.com/office/drawing/2014/main" id="{A405767C-6923-7D39-F229-C504D61EA544}"/>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LONGUE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9" name="그룹 48">
            <a:extLst>
              <a:ext uri="{FF2B5EF4-FFF2-40B4-BE49-F238E27FC236}">
                <a16:creationId xmlns:a16="http://schemas.microsoft.com/office/drawing/2014/main" id="{28F6E129-9A05-7DCA-CEA9-15C74625EB48}"/>
              </a:ext>
            </a:extLst>
          </p:cNvPr>
          <p:cNvGrpSpPr/>
          <p:nvPr/>
        </p:nvGrpSpPr>
        <p:grpSpPr>
          <a:xfrm>
            <a:off x="3239083" y="1065942"/>
            <a:ext cx="3732615" cy="1528734"/>
            <a:chOff x="3097606" y="1818547"/>
            <a:chExt cx="1165113" cy="1528734"/>
          </a:xfrm>
        </p:grpSpPr>
        <p:grpSp>
          <p:nvGrpSpPr>
            <p:cNvPr id="3" name="그룹 2">
              <a:extLst>
                <a:ext uri="{FF2B5EF4-FFF2-40B4-BE49-F238E27FC236}">
                  <a16:creationId xmlns:a16="http://schemas.microsoft.com/office/drawing/2014/main" id="{F315FF2C-492A-AEB9-2AF5-B2B0DBBCC92A}"/>
                </a:ext>
              </a:extLst>
            </p:cNvPr>
            <p:cNvGrpSpPr/>
            <p:nvPr/>
          </p:nvGrpSpPr>
          <p:grpSpPr>
            <a:xfrm>
              <a:off x="3097606" y="1818547"/>
              <a:ext cx="281363" cy="1528734"/>
              <a:chOff x="3097606" y="1820083"/>
              <a:chExt cx="281363" cy="1528734"/>
            </a:xfrm>
          </p:grpSpPr>
          <p:sp>
            <p:nvSpPr>
              <p:cNvPr id="59" name="직사각형 3">
                <a:extLst>
                  <a:ext uri="{FF2B5EF4-FFF2-40B4-BE49-F238E27FC236}">
                    <a16:creationId xmlns:a16="http://schemas.microsoft.com/office/drawing/2014/main" id="{8B11EBF9-22C3-98E6-015E-43C45BBF7E46}"/>
                  </a:ext>
                </a:extLst>
              </p:cNvPr>
              <p:cNvSpPr/>
              <p:nvPr/>
            </p:nvSpPr>
            <p:spPr>
              <a:xfrm flipH="1">
                <a:off x="3097606" y="1820083"/>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68" name="직사각형 3">
                <a:extLst>
                  <a:ext uri="{FF2B5EF4-FFF2-40B4-BE49-F238E27FC236}">
                    <a16:creationId xmlns:a16="http://schemas.microsoft.com/office/drawing/2014/main" id="{8734226E-02B4-24E8-49D2-8E4AA6E5D5C2}"/>
                  </a:ext>
                </a:extLst>
              </p:cNvPr>
              <p:cNvSpPr/>
              <p:nvPr/>
            </p:nvSpPr>
            <p:spPr>
              <a:xfrm flipH="1" flipV="1">
                <a:off x="3097606" y="3238500"/>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13" name="그룹 12">
              <a:extLst>
                <a:ext uri="{FF2B5EF4-FFF2-40B4-BE49-F238E27FC236}">
                  <a16:creationId xmlns:a16="http://schemas.microsoft.com/office/drawing/2014/main" id="{449ECAE0-C030-4781-7B85-B2B574BDD6EC}"/>
                </a:ext>
              </a:extLst>
            </p:cNvPr>
            <p:cNvGrpSpPr/>
            <p:nvPr/>
          </p:nvGrpSpPr>
          <p:grpSpPr>
            <a:xfrm>
              <a:off x="3123797" y="1818547"/>
              <a:ext cx="1138922" cy="1528734"/>
              <a:chOff x="3123797" y="1818547"/>
              <a:chExt cx="1138922" cy="1528734"/>
            </a:xfrm>
          </p:grpSpPr>
          <p:sp>
            <p:nvSpPr>
              <p:cNvPr id="88" name="직사각형 87">
                <a:extLst>
                  <a:ext uri="{FF2B5EF4-FFF2-40B4-BE49-F238E27FC236}">
                    <a16:creationId xmlns:a16="http://schemas.microsoft.com/office/drawing/2014/main" id="{AA4FCCF0-7ED5-DE0A-497E-FAA2496F11A2}"/>
                  </a:ext>
                </a:extLst>
              </p:cNvPr>
              <p:cNvSpPr/>
              <p:nvPr/>
            </p:nvSpPr>
            <p:spPr>
              <a:xfrm flipH="1">
                <a:off x="3323810"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4" name="그룹 3">
                <a:extLst>
                  <a:ext uri="{FF2B5EF4-FFF2-40B4-BE49-F238E27FC236}">
                    <a16:creationId xmlns:a16="http://schemas.microsoft.com/office/drawing/2014/main" id="{4A9ACD37-0FBE-CBD7-2755-2838E102CAAC}"/>
                  </a:ext>
                </a:extLst>
              </p:cNvPr>
              <p:cNvGrpSpPr/>
              <p:nvPr/>
            </p:nvGrpSpPr>
            <p:grpSpPr>
              <a:xfrm>
                <a:off x="3123797" y="1818547"/>
                <a:ext cx="1138922" cy="1528734"/>
                <a:chOff x="3123797" y="1820083"/>
                <a:chExt cx="1138922" cy="1528734"/>
              </a:xfrm>
            </p:grpSpPr>
            <p:sp>
              <p:nvSpPr>
                <p:cNvPr id="2" name="직사각형 1">
                  <a:extLst>
                    <a:ext uri="{FF2B5EF4-FFF2-40B4-BE49-F238E27FC236}">
                      <a16:creationId xmlns:a16="http://schemas.microsoft.com/office/drawing/2014/main" id="{C2A0A62F-7E3E-067A-8E18-899841A9440D}"/>
                    </a:ext>
                  </a:extLst>
                </p:cNvPr>
                <p:cNvSpPr/>
                <p:nvPr/>
              </p:nvSpPr>
              <p:spPr>
                <a:xfrm flipH="1">
                  <a:off x="3268653" y="1820083"/>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24" name="그룹 23">
                  <a:extLst>
                    <a:ext uri="{FF2B5EF4-FFF2-40B4-BE49-F238E27FC236}">
                      <a16:creationId xmlns:a16="http://schemas.microsoft.com/office/drawing/2014/main" id="{B352ECFE-C116-10AF-9003-E26FA26946FE}"/>
                    </a:ext>
                  </a:extLst>
                </p:cNvPr>
                <p:cNvGrpSpPr/>
                <p:nvPr/>
              </p:nvGrpSpPr>
              <p:grpSpPr>
                <a:xfrm>
                  <a:off x="3123797" y="2412178"/>
                  <a:ext cx="1133847" cy="826322"/>
                  <a:chOff x="3123797" y="2412178"/>
                  <a:chExt cx="1133847" cy="826322"/>
                </a:xfrm>
              </p:grpSpPr>
              <p:sp>
                <p:nvSpPr>
                  <p:cNvPr id="183" name="타원 182">
                    <a:extLst>
                      <a:ext uri="{FF2B5EF4-FFF2-40B4-BE49-F238E27FC236}">
                        <a16:creationId xmlns:a16="http://schemas.microsoft.com/office/drawing/2014/main" id="{C58C7C18-CC48-CAC3-8A10-B34A3C326CDE}"/>
                      </a:ext>
                    </a:extLst>
                  </p:cNvPr>
                  <p:cNvSpPr/>
                  <p:nvPr/>
                </p:nvSpPr>
                <p:spPr>
                  <a:xfrm>
                    <a:off x="3123797" y="2412178"/>
                    <a:ext cx="144855"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5</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4" name="TextBox 183">
                    <a:extLst>
                      <a:ext uri="{FF2B5EF4-FFF2-40B4-BE49-F238E27FC236}">
                        <a16:creationId xmlns:a16="http://schemas.microsoft.com/office/drawing/2014/main" id="{F359D02D-4839-51CB-23F1-1F81DADAFC35}"/>
                      </a:ext>
                    </a:extLst>
                  </p:cNvPr>
                  <p:cNvSpPr txBox="1"/>
                  <p:nvPr/>
                </p:nvSpPr>
                <p:spPr>
                  <a:xfrm>
                    <a:off x="3373895" y="2545715"/>
                    <a:ext cx="883749" cy="64597"/>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800" dirty="0">
                        <a:solidFill>
                          <a:schemeClr val="accent6">
                            <a:lumMod val="85000"/>
                          </a:schemeClr>
                        </a:solidFill>
                        <a:latin typeface="Arial Rounded MT Bold" panose="020F0704030504030204" pitchFamily="34" charset="0"/>
                      </a:rPr>
                      <a:t>Réintégration à l’issue des droits à CLM </a:t>
                    </a:r>
                    <a:endParaRPr lang="ko-KR" altLang="en-US" sz="1800" dirty="0">
                      <a:solidFill>
                        <a:schemeClr val="accent6">
                          <a:lumMod val="85000"/>
                        </a:schemeClr>
                      </a:solidFill>
                      <a:latin typeface="Arial Rounded MT Bold" panose="020F0704030504030204" pitchFamily="34" charset="0"/>
                    </a:endParaRPr>
                  </a:p>
                </p:txBody>
              </p:sp>
              <p:cxnSp>
                <p:nvCxnSpPr>
                  <p:cNvPr id="22" name="직선 연결선 21">
                    <a:extLst>
                      <a:ext uri="{FF2B5EF4-FFF2-40B4-BE49-F238E27FC236}">
                        <a16:creationId xmlns:a16="http://schemas.microsoft.com/office/drawing/2014/main" id="{5B9AA224-3318-91DF-3ECD-3212CAC2775C}"/>
                      </a:ext>
                    </a:extLst>
                  </p:cNvPr>
                  <p:cNvCxnSpPr/>
                  <p:nvPr/>
                </p:nvCxnSpPr>
                <p:spPr>
                  <a:xfrm>
                    <a:off x="3451762" y="3238500"/>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sp>
        <p:nvSpPr>
          <p:cNvPr id="181" name="오른쪽 화살표 180">
            <a:extLst>
              <a:ext uri="{FF2B5EF4-FFF2-40B4-BE49-F238E27FC236}">
                <a16:creationId xmlns:a16="http://schemas.microsoft.com/office/drawing/2014/main" id="{C0DF985B-0DC2-79DA-45FA-7E220E798CC4}"/>
              </a:ext>
            </a:extLst>
          </p:cNvPr>
          <p:cNvSpPr/>
          <p:nvPr/>
        </p:nvSpPr>
        <p:spPr>
          <a:xfrm>
            <a:off x="6971162" y="1703783"/>
            <a:ext cx="308913" cy="221271"/>
          </a:xfrm>
          <a:prstGeom prst="rightArrow">
            <a:avLst>
              <a:gd name="adj1" fmla="val 50000"/>
              <a:gd name="adj2" fmla="val 60784"/>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201" name="TextBox 200">
            <a:extLst>
              <a:ext uri="{FF2B5EF4-FFF2-40B4-BE49-F238E27FC236}">
                <a16:creationId xmlns:a16="http://schemas.microsoft.com/office/drawing/2014/main" id="{EB1851FC-63A4-8A02-08D8-DD941DC0208A}"/>
              </a:ext>
            </a:extLst>
          </p:cNvPr>
          <p:cNvSpPr txBox="1"/>
          <p:nvPr/>
        </p:nvSpPr>
        <p:spPr>
          <a:xfrm>
            <a:off x="7280075" y="1660336"/>
            <a:ext cx="943971" cy="339945"/>
          </a:xfrm>
          <a:prstGeom prst="rect">
            <a:avLst/>
          </a:prstGeom>
          <a:noFill/>
        </p:spPr>
        <p:txBody>
          <a:bodyPr wrap="square" lIns="0" tIns="0" rIns="0" bIns="0" rtlCol="0" anchor="ctr">
            <a:noAutofit/>
          </a:bodyPr>
          <a:lstStyle/>
          <a:p>
            <a:pPr lvl="0" algn="ctr"/>
            <a:r>
              <a:rPr lang="en-US" altLang="ko-KR" sz="1200" b="1" dirty="0">
                <a:gradFill>
                  <a:gsLst>
                    <a:gs pos="0">
                      <a:schemeClr val="accent1"/>
                    </a:gs>
                    <a:gs pos="100000">
                      <a:schemeClr val="accent1"/>
                    </a:gs>
                  </a:gsLst>
                  <a:lin ang="0" scaled="1"/>
                </a:gradFill>
                <a:latin typeface="Bebas Neue"/>
                <a:ea typeface="Roboto Condensed Regular"/>
                <a:cs typeface="+mj-cs"/>
              </a:rPr>
              <a:t>Avis OBLIGATOIRE du CMFR</a:t>
            </a:r>
            <a:endParaRPr lang="nb-NO" altLang="ko-KR" sz="12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sp>
        <p:nvSpPr>
          <p:cNvPr id="5" name="텍스트 개체 틀 4">
            <a:extLst>
              <a:ext uri="{FF2B5EF4-FFF2-40B4-BE49-F238E27FC236}">
                <a16:creationId xmlns:a16="http://schemas.microsoft.com/office/drawing/2014/main" id="{C8471166-F445-5CB9-061D-DE579A79B26B}"/>
              </a:ext>
            </a:extLst>
          </p:cNvPr>
          <p:cNvSpPr>
            <a:spLocks noGrp="1"/>
          </p:cNvSpPr>
          <p:nvPr>
            <p:ph type="body" sz="quarter" idx="10"/>
          </p:nvPr>
        </p:nvSpPr>
        <p:spPr>
          <a:xfrm>
            <a:off x="185668" y="1453883"/>
            <a:ext cx="2344738" cy="3641725"/>
          </a:xfrm>
        </p:spPr>
        <p:txBody>
          <a:bodyPr/>
          <a:lstStyle/>
          <a:p>
            <a:r>
              <a:rPr lang="en-US" altLang="ko-KR" dirty="0"/>
              <a:t>. </a:t>
            </a:r>
          </a:p>
          <a:p>
            <a:pPr algn="ctr"/>
            <a:r>
              <a:rPr lang="fr-FR" sz="1200" b="1" dirty="0">
                <a:gradFill>
                  <a:gsLst>
                    <a:gs pos="0">
                      <a:schemeClr val="accent1"/>
                    </a:gs>
                    <a:gs pos="100000">
                      <a:schemeClr val="accent1"/>
                    </a:gs>
                  </a:gsLst>
                  <a:lin ang="0" scaled="1"/>
                </a:gradFill>
                <a:latin typeface="Arial Rounded MT Bold" panose="020F0704030504030204" pitchFamily="34" charset="0"/>
                <a:ea typeface="+mj-ea"/>
                <a:cs typeface="+mj-cs"/>
              </a:rPr>
              <a:t>AVIS DÉFAVORABLE A LA RÉINTÉGRATION</a:t>
            </a:r>
            <a:r>
              <a:rPr lang="fr-FR" sz="900" dirty="0">
                <a:solidFill>
                  <a:schemeClr val="tx1"/>
                </a:solidFill>
                <a:latin typeface="Arial Rounded MT Bold" panose="020F0704030504030204" pitchFamily="34" charset="0"/>
                <a:cs typeface="+mn-cs"/>
              </a:rPr>
              <a:t> </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L’agent est soit :</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Placé en position de disponibilité d’office pour raison de santé si l’inaptitude n’est pas définitive</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Reclassé dans un autre emploi</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S’il est reconnu définitivement inapte à l’exercice de toutes fonctions, mis en retraite pour invalidité après avis du conseil médical réuni en formation plénière et avis conforme de la CNRACL</a:t>
            </a:r>
          </a:p>
          <a:p>
            <a:pPr algn="just"/>
            <a:endParaRPr lang="fr-FR"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Pour les agents stagiaires</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Placé en congé sans traitement si l’inaptitude n’est pas définitive</a:t>
            </a:r>
          </a:p>
          <a:p>
            <a:pPr algn="just"/>
            <a:r>
              <a:rPr lang="fr-FR" dirty="0">
                <a:solidFill>
                  <a:schemeClr val="accent1">
                    <a:lumMod val="50000"/>
                  </a:schemeClr>
                </a:solidFill>
                <a:latin typeface="Arial Rounded MT Bold" panose="020F0704030504030204" pitchFamily="34" charset="0"/>
                <a:cs typeface="Arial" panose="020B0604020202020204" pitchFamily="34" charset="0"/>
              </a:rPr>
              <a:t>Licencié sous réserve que son employeur n’ait pu le reclasser, si l’inaptitude est totale et définitive</a:t>
            </a:r>
          </a:p>
          <a:p>
            <a:pPr algn="just"/>
            <a:endParaRPr lang="fr-FR" sz="900" dirty="0">
              <a:solidFill>
                <a:schemeClr val="tx1"/>
              </a:solidFill>
              <a:cs typeface="+mn-cs"/>
            </a:endParaRPr>
          </a:p>
          <a:p>
            <a:pPr algn="just"/>
            <a:endParaRPr lang="fr-FR" sz="900" dirty="0">
              <a:solidFill>
                <a:schemeClr val="tx1"/>
              </a:solidFill>
              <a:cs typeface="+mn-cs"/>
            </a:endParaRPr>
          </a:p>
          <a:p>
            <a:endParaRPr lang="ko-KR" altLang="en-US" dirty="0"/>
          </a:p>
        </p:txBody>
      </p:sp>
      <p:sp>
        <p:nvSpPr>
          <p:cNvPr id="7" name="오른쪽 화살표 151">
            <a:extLst>
              <a:ext uri="{FF2B5EF4-FFF2-40B4-BE49-F238E27FC236}">
                <a16:creationId xmlns:a16="http://schemas.microsoft.com/office/drawing/2014/main" id="{CB41C5FA-6F7B-3DE7-3FC0-54F845425CB2}"/>
              </a:ext>
            </a:extLst>
          </p:cNvPr>
          <p:cNvSpPr/>
          <p:nvPr/>
        </p:nvSpPr>
        <p:spPr>
          <a:xfrm>
            <a:off x="2973651" y="3219238"/>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 name="오른쪽 화살표 151">
            <a:extLst>
              <a:ext uri="{FF2B5EF4-FFF2-40B4-BE49-F238E27FC236}">
                <a16:creationId xmlns:a16="http://schemas.microsoft.com/office/drawing/2014/main" id="{7BA8A112-AB4E-BF6B-1696-266B48046D40}"/>
              </a:ext>
            </a:extLst>
          </p:cNvPr>
          <p:cNvSpPr/>
          <p:nvPr/>
        </p:nvSpPr>
        <p:spPr>
          <a:xfrm>
            <a:off x="2973650" y="4060197"/>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ZoneTexte 15">
            <a:extLst>
              <a:ext uri="{FF2B5EF4-FFF2-40B4-BE49-F238E27FC236}">
                <a16:creationId xmlns:a16="http://schemas.microsoft.com/office/drawing/2014/main" id="{34285E36-4335-37C5-D94D-2C533FB60535}"/>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B9EEFEF4-1E20-198C-C1F6-59275BE620EA}"/>
              </a:ext>
            </a:extLst>
          </p:cNvPr>
          <p:cNvSpPr txBox="1"/>
          <p:nvPr/>
        </p:nvSpPr>
        <p:spPr>
          <a:xfrm>
            <a:off x="6971162"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B6B49AC3-FB14-5962-A4BE-ECD51BE2B7D4}"/>
              </a:ext>
            </a:extLst>
          </p:cNvPr>
          <p:cNvSpPr txBox="1"/>
          <p:nvPr/>
        </p:nvSpPr>
        <p:spPr>
          <a:xfrm>
            <a:off x="508000" y="4774168"/>
            <a:ext cx="1727200" cy="369332"/>
          </a:xfrm>
          <a:prstGeom prst="rect">
            <a:avLst/>
          </a:prstGeom>
          <a:solidFill>
            <a:schemeClr val="accent6">
              <a:lumMod val="85000"/>
            </a:schemeClr>
          </a:solidFill>
        </p:spPr>
        <p:txBody>
          <a:bodyPr wrap="square" rtlCol="0">
            <a:spAutoFit/>
          </a:bodyPr>
          <a:lstStyle/>
          <a:p>
            <a:endParaRPr lang="fr-FR" dirty="0"/>
          </a:p>
        </p:txBody>
      </p:sp>
      <p:sp>
        <p:nvSpPr>
          <p:cNvPr id="21" name="TextBox 77">
            <a:extLst>
              <a:ext uri="{FF2B5EF4-FFF2-40B4-BE49-F238E27FC236}">
                <a16:creationId xmlns:a16="http://schemas.microsoft.com/office/drawing/2014/main" id="{7232D708-52AB-7E60-285B-4A8C80E58BB0}"/>
              </a:ext>
            </a:extLst>
          </p:cNvPr>
          <p:cNvSpPr txBox="1"/>
          <p:nvPr/>
        </p:nvSpPr>
        <p:spPr>
          <a:xfrm>
            <a:off x="3360112" y="3027642"/>
            <a:ext cx="5338250" cy="840351"/>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L’autorité territoriale fait procéder à l’examen médical de l’agent par un médecin agréé et informe l’agent de cet examen de façon certaine par courrier recommandé avec AR de réception. L’agent est informé qu’il doit se soumettre à cet examen sous peine d’interruption du versement de sa rémunération jusqu’à ce que cet examen soit effectué</a:t>
            </a:r>
          </a:p>
          <a:p>
            <a:pPr>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Le refus répété et sans motif valable de se soumettre au contrôle peut entraîner, après mise en demeure, la perte du bénéfice du congé de longue maladie</a:t>
            </a:r>
          </a:p>
          <a:p>
            <a:pPr lvl="0">
              <a:buClr>
                <a:schemeClr val="bg2"/>
              </a:buClr>
            </a:pPr>
            <a:endParaRPr lang="pt-BR" altLang="ko-KR" sz="900" dirty="0"/>
          </a:p>
        </p:txBody>
      </p:sp>
      <p:sp>
        <p:nvSpPr>
          <p:cNvPr id="23" name="TextBox 77">
            <a:extLst>
              <a:ext uri="{FF2B5EF4-FFF2-40B4-BE49-F238E27FC236}">
                <a16:creationId xmlns:a16="http://schemas.microsoft.com/office/drawing/2014/main" id="{A196E511-C1BA-5508-B996-FAC1703A12C0}"/>
              </a:ext>
            </a:extLst>
          </p:cNvPr>
          <p:cNvSpPr txBox="1"/>
          <p:nvPr/>
        </p:nvSpPr>
        <p:spPr>
          <a:xfrm>
            <a:off x="3360112" y="3999476"/>
            <a:ext cx="5396538" cy="305987"/>
          </a:xfrm>
          <a:prstGeom prst="rect">
            <a:avLst/>
          </a:prstGeom>
          <a:noFill/>
        </p:spPr>
        <p:txBody>
          <a:bodyPr wrap="square" lIns="0" tIns="0" rIns="0" bIns="0" rtlCol="0">
            <a:noAutofit/>
          </a:bodyPr>
          <a:lstStyle/>
          <a:p>
            <a:pPr lvl="0">
              <a:buClr>
                <a:schemeClr val="bg2"/>
              </a:buClr>
            </a:pPr>
            <a:r>
              <a:rPr lang="pt-BR" altLang="ko-KR" sz="900" dirty="0">
                <a:solidFill>
                  <a:schemeClr val="accent1"/>
                </a:solidFill>
                <a:latin typeface="Arial Rounded MT Bold" panose="020F0704030504030204" pitchFamily="34" charset="0"/>
                <a:cs typeface="Arial" panose="020B0604020202020204" pitchFamily="34" charset="0"/>
              </a:rPr>
              <a:t>Le conseil médical est obligatoirement saisi pour avis sur la réintégration à l’issue des droits à CLM</a:t>
            </a:r>
          </a:p>
        </p:txBody>
      </p:sp>
      <p:sp>
        <p:nvSpPr>
          <p:cNvPr id="8" name="오른쪽 화살표 151">
            <a:extLst>
              <a:ext uri="{FF2B5EF4-FFF2-40B4-BE49-F238E27FC236}">
                <a16:creationId xmlns:a16="http://schemas.microsoft.com/office/drawing/2014/main" id="{1812D222-D89A-1A2B-5CC4-68F50CBFE9C0}"/>
              </a:ext>
            </a:extLst>
          </p:cNvPr>
          <p:cNvSpPr/>
          <p:nvPr/>
        </p:nvSpPr>
        <p:spPr>
          <a:xfrm>
            <a:off x="2973650" y="4540145"/>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9" name="TextBox 77">
            <a:extLst>
              <a:ext uri="{FF2B5EF4-FFF2-40B4-BE49-F238E27FC236}">
                <a16:creationId xmlns:a16="http://schemas.microsoft.com/office/drawing/2014/main" id="{52593E36-92E7-0CBC-762D-9829C4007119}"/>
              </a:ext>
            </a:extLst>
          </p:cNvPr>
          <p:cNvSpPr txBox="1"/>
          <p:nvPr/>
        </p:nvSpPr>
        <p:spPr>
          <a:xfrm>
            <a:off x="3360111" y="4436947"/>
            <a:ext cx="5477159" cy="305987"/>
          </a:xfrm>
          <a:prstGeom prst="rect">
            <a:avLst/>
          </a:prstGeom>
          <a:noFill/>
        </p:spPr>
        <p:txBody>
          <a:bodyPr wrap="square" lIns="0" tIns="0" rIns="0" bIns="0" rtlCol="0">
            <a:noAutofit/>
          </a:bodyPr>
          <a:lstStyle/>
          <a:p>
            <a:pPr lvl="0">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Le conseil médical peut solliciter l’avis d’un médecin spécialiste agréé</a:t>
            </a:r>
          </a:p>
          <a:p>
            <a:pPr lvl="0">
              <a:buClr>
                <a:schemeClr val="bg2"/>
              </a:buClr>
            </a:pPr>
            <a:r>
              <a:rPr lang="fr-FR" sz="800" dirty="0">
                <a:solidFill>
                  <a:schemeClr val="accent1">
                    <a:lumMod val="50000"/>
                  </a:schemeClr>
                </a:solidFill>
                <a:latin typeface="Arial Rounded MT Bold" panose="020F0704030504030204" pitchFamily="34" charset="0"/>
                <a:cs typeface="Arial" panose="020B0604020202020204" pitchFamily="34" charset="0"/>
              </a:rPr>
              <a:t>Pendant toute la durée de la procédure requérant l'avis du conseil médical, le paiement du demi-traitement est maintenu jusqu'à la date de la décision de reprise de service ou de réintégration, de reclassement, de mise en disponibilité ou d'admission à la retraite</a:t>
            </a: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1A67E39-FF85-2256-0162-058821AA84B7}"/>
              </a:ext>
            </a:extLst>
          </p:cNvPr>
          <p:cNvSpPr txBox="1"/>
          <p:nvPr/>
        </p:nvSpPr>
        <p:spPr>
          <a:xfrm>
            <a:off x="4167726" y="2697496"/>
            <a:ext cx="2722804" cy="215444"/>
          </a:xfrm>
          <a:prstGeom prst="rect">
            <a:avLst/>
          </a:prstGeom>
          <a:noFill/>
        </p:spPr>
        <p:txBody>
          <a:bodyPr wrap="square">
            <a:spAutoFit/>
          </a:bodyPr>
          <a:lstStyle/>
          <a:p>
            <a:pPr algn="l" fontAlgn="base"/>
            <a:r>
              <a:rPr lang="fr-FR" sz="800" i="0" u="none" strike="noStrike" dirty="0">
                <a:solidFill>
                  <a:schemeClr val="accent1">
                    <a:lumMod val="50000"/>
                  </a:schemeClr>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Guide de saisie des arrêtés de maladie – AGIRHE</a:t>
            </a:r>
            <a:endParaRPr lang="fr-FR" sz="800" i="0" dirty="0">
              <a:solidFill>
                <a:schemeClr val="accent1">
                  <a:lumMod val="50000"/>
                </a:schemeClr>
              </a:solidFill>
              <a:effectLst/>
              <a:latin typeface="Arial Rounded MT Bold" panose="020F0704030504030204" pitchFamily="34" charset="0"/>
            </a:endParaRPr>
          </a:p>
        </p:txBody>
      </p:sp>
      <p:pic>
        <p:nvPicPr>
          <p:cNvPr id="10" name="Image 9">
            <a:extLst>
              <a:ext uri="{FF2B5EF4-FFF2-40B4-BE49-F238E27FC236}">
                <a16:creationId xmlns:a16="http://schemas.microsoft.com/office/drawing/2014/main" id="{57063AE8-47C0-74BF-A992-C65492080792}"/>
              </a:ext>
            </a:extLst>
          </p:cNvPr>
          <p:cNvPicPr>
            <a:picLocks noChangeAspect="1"/>
          </p:cNvPicPr>
          <p:nvPr/>
        </p:nvPicPr>
        <p:blipFill>
          <a:blip r:embed="rId4"/>
          <a:stretch>
            <a:fillRect/>
          </a:stretch>
        </p:blipFill>
        <p:spPr>
          <a:xfrm>
            <a:off x="3793828" y="2657503"/>
            <a:ext cx="342900" cy="268432"/>
          </a:xfrm>
          <a:prstGeom prst="rect">
            <a:avLst/>
          </a:prstGeom>
          <a:scene3d>
            <a:camera prst="orthographicFront"/>
            <a:lightRig rig="threePt" dir="t"/>
          </a:scene3d>
          <a:sp3d>
            <a:bevelT/>
          </a:sp3d>
        </p:spPr>
      </p:pic>
    </p:spTree>
    <p:extLst>
      <p:ext uri="{BB962C8B-B14F-4D97-AF65-F5344CB8AC3E}">
        <p14:creationId xmlns:p14="http://schemas.microsoft.com/office/powerpoint/2010/main" val="1853528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181"/>
                                        </p:tgtEl>
                                        <p:attrNameLst>
                                          <p:attrName>style.visibility</p:attrName>
                                        </p:attrNameLst>
                                      </p:cBhvr>
                                      <p:to>
                                        <p:strVal val="visible"/>
                                      </p:to>
                                    </p:set>
                                    <p:animEffect transition="in" filter="slide(fromLeft)">
                                      <p:cBhvr>
                                        <p:cTn id="18" dur="500"/>
                                        <p:tgtEl>
                                          <p:spTgt spid="181"/>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01"/>
                                        </p:tgtEl>
                                        <p:attrNameLst>
                                          <p:attrName>style.visibility</p:attrName>
                                        </p:attrNameLst>
                                      </p:cBhvr>
                                      <p:to>
                                        <p:strVal val="visible"/>
                                      </p:to>
                                    </p:set>
                                    <p:anim calcmode="lin" valueType="num">
                                      <p:cBhvr>
                                        <p:cTn id="22" dur="500" fill="hold"/>
                                        <p:tgtEl>
                                          <p:spTgt spid="201"/>
                                        </p:tgtEl>
                                        <p:attrNameLst>
                                          <p:attrName>ppt_w</p:attrName>
                                        </p:attrNameLst>
                                      </p:cBhvr>
                                      <p:tavLst>
                                        <p:tav tm="0">
                                          <p:val>
                                            <p:fltVal val="0"/>
                                          </p:val>
                                        </p:tav>
                                        <p:tav tm="100000">
                                          <p:val>
                                            <p:strVal val="#ppt_w"/>
                                          </p:val>
                                        </p:tav>
                                      </p:tavLst>
                                    </p:anim>
                                    <p:anim calcmode="lin" valueType="num">
                                      <p:cBhvr>
                                        <p:cTn id="23" dur="500" fill="hold"/>
                                        <p:tgtEl>
                                          <p:spTgt spid="201"/>
                                        </p:tgtEl>
                                        <p:attrNameLst>
                                          <p:attrName>ppt_h</p:attrName>
                                        </p:attrNameLst>
                                      </p:cBhvr>
                                      <p:tavLst>
                                        <p:tav tm="0">
                                          <p:val>
                                            <p:fltVal val="0"/>
                                          </p:val>
                                        </p:tav>
                                        <p:tav tm="100000">
                                          <p:val>
                                            <p:strVal val="#ppt_h"/>
                                          </p:val>
                                        </p:tav>
                                      </p:tavLst>
                                    </p:anim>
                                    <p:animEffect transition="in" filter="fade">
                                      <p:cBhvr>
                                        <p:cTn id="24" dur="500"/>
                                        <p:tgtEl>
                                          <p:spTgt spid="201"/>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Left)">
                                      <p:cBhvr>
                                        <p:cTn id="28" dur="500"/>
                                        <p:tgtEl>
                                          <p:spTgt spid="7"/>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500"/>
                            </p:stCondLst>
                            <p:childTnLst>
                              <p:par>
                                <p:cTn id="48" presetID="1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lide(from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201" grpId="0"/>
      <p:bldP spid="7" grpId="0" animBg="1"/>
      <p:bldP spid="15" grpId="0" animBg="1"/>
      <p:bldP spid="21" grpId="0"/>
      <p:bldP spid="23" grpId="0"/>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26" name="오른쪽 화살표 125"/>
          <p:cNvSpPr/>
          <p:nvPr/>
        </p:nvSpPr>
        <p:spPr>
          <a:xfrm rot="5400000" flipV="1">
            <a:off x="4120244" y="2300619"/>
            <a:ext cx="699608" cy="560741"/>
          </a:xfrm>
          <a:prstGeom prst="rightArrow">
            <a:avLst>
              <a:gd name="adj1" fmla="val 59527"/>
              <a:gd name="adj2" fmla="val 49460"/>
            </a:avLst>
          </a:prstGeom>
          <a:pattFill prst="ltUpDiag">
            <a:fgClr>
              <a:schemeClr val="accent6">
                <a:lumMod val="50000"/>
              </a:schemeClr>
            </a:fgClr>
            <a:bgClr>
              <a:schemeClr val="accent6"/>
            </a:bgClr>
          </a:patt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1" name="Title 10"/>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LONGUE DURÉE</a:t>
            </a:r>
            <a:endParaRPr lang="en-US" sz="2000" dirty="0"/>
          </a:p>
        </p:txBody>
      </p:sp>
      <p:grpSp>
        <p:nvGrpSpPr>
          <p:cNvPr id="37" name="그룹 36"/>
          <p:cNvGrpSpPr/>
          <p:nvPr/>
        </p:nvGrpSpPr>
        <p:grpSpPr>
          <a:xfrm>
            <a:off x="1180618" y="2999727"/>
            <a:ext cx="6815226" cy="1595422"/>
            <a:chOff x="3346450" y="2866054"/>
            <a:chExt cx="4649411" cy="1261446"/>
          </a:xfrm>
        </p:grpSpPr>
        <p:grpSp>
          <p:nvGrpSpPr>
            <p:cNvPr id="131" name="그룹 130"/>
            <p:cNvGrpSpPr/>
            <p:nvPr/>
          </p:nvGrpSpPr>
          <p:grpSpPr>
            <a:xfrm>
              <a:off x="3346450" y="2989316"/>
              <a:ext cx="4649411" cy="1138184"/>
              <a:chOff x="3346450" y="2989316"/>
              <a:chExt cx="4649411" cy="1138184"/>
            </a:xfrm>
          </p:grpSpPr>
          <p:sp>
            <p:nvSpPr>
              <p:cNvPr id="121" name="모서리가 둥근 직사각형 120"/>
              <p:cNvSpPr/>
              <p:nvPr/>
            </p:nvSpPr>
            <p:spPr>
              <a:xfrm>
                <a:off x="3346450" y="2989316"/>
                <a:ext cx="4597400" cy="1138184"/>
              </a:xfrm>
              <a:prstGeom prst="roundRect">
                <a:avLst>
                  <a:gd name="adj" fmla="val 11472"/>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2" name="TextBox 121"/>
              <p:cNvSpPr txBox="1"/>
              <p:nvPr/>
            </p:nvSpPr>
            <p:spPr>
              <a:xfrm>
                <a:off x="3346450" y="3248877"/>
                <a:ext cx="4649411" cy="834174"/>
              </a:xfrm>
              <a:prstGeom prst="rect">
                <a:avLst/>
              </a:prstGeom>
              <a:noFill/>
            </p:spPr>
            <p:txBody>
              <a:bodyPr wrap="square" lIns="180000" tIns="0" rIns="180000" bIns="0" rtlCol="0">
                <a:noAutofit/>
              </a:bodyPr>
              <a:lstStyle/>
              <a:p>
                <a:pPr algn="just"/>
                <a:r>
                  <a:rPr lang="fr-FR" altLang="ko-KR" sz="800" dirty="0">
                    <a:solidFill>
                      <a:schemeClr val="accent1">
                        <a:lumMod val="50000"/>
                      </a:schemeClr>
                    </a:solidFill>
                    <a:latin typeface="Arial Rounded MT Bold" panose="020F0704030504030204" pitchFamily="34" charset="0"/>
                    <a:cs typeface="Arial" panose="020B0604020202020204" pitchFamily="34" charset="0"/>
                  </a:rPr>
                  <a:t>Les dispositions statutaires ne prévoient pas de saisine du CMFR pour apprécier l’aptitude physique de l’agent à la reprise de ses fonctions en cours de CLD</a:t>
                </a:r>
                <a:endParaRPr lang="fr-FR" sz="800" dirty="0">
                  <a:solidFill>
                    <a:schemeClr val="accent1">
                      <a:lumMod val="50000"/>
                    </a:schemeClr>
                  </a:solidFill>
                  <a:latin typeface="Arial Rounded MT Bold" panose="020F0704030504030204" pitchFamily="34" charset="0"/>
                  <a:cs typeface="Arial" panose="020B0604020202020204" pitchFamily="34" charset="0"/>
                </a:endParaRPr>
              </a:p>
              <a:p>
                <a:pPr algn="just"/>
                <a:endParaRPr lang="fr-FR" sz="8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800" dirty="0">
                    <a:solidFill>
                      <a:schemeClr val="accent1">
                        <a:lumMod val="50000"/>
                      </a:schemeClr>
                    </a:solidFill>
                    <a:latin typeface="Arial Rounded MT Bold" panose="020F0704030504030204" pitchFamily="34" charset="0"/>
                    <a:cs typeface="Arial" panose="020B0604020202020204" pitchFamily="34" charset="0"/>
                  </a:rPr>
                  <a:t>Cependant le CMFR doit être obligatoirement saisi pour avis sur la demande de renouvellement à l’issue des droits à rémunération à plein traitement, soit au bout de 3 ans, et pour avis sur la réintégration à l’issue des  droits</a:t>
                </a:r>
              </a:p>
            </p:txBody>
          </p:sp>
        </p:grpSp>
        <p:grpSp>
          <p:nvGrpSpPr>
            <p:cNvPr id="123" name="그룹 122"/>
            <p:cNvGrpSpPr/>
            <p:nvPr/>
          </p:nvGrpSpPr>
          <p:grpSpPr>
            <a:xfrm>
              <a:off x="3766338" y="2866054"/>
              <a:ext cx="3748752" cy="285099"/>
              <a:chOff x="2974358" y="1239602"/>
              <a:chExt cx="1057582" cy="285099"/>
            </a:xfrm>
          </p:grpSpPr>
          <p:sp>
            <p:nvSpPr>
              <p:cNvPr id="124" name="모서리가 둥근 직사각형 123"/>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125" name="모서리가 둥근 직사각형 124"/>
              <p:cNvSpPr/>
              <p:nvPr/>
            </p:nvSpPr>
            <p:spPr>
              <a:xfrm>
                <a:off x="2974358" y="1239602"/>
                <a:ext cx="1057582" cy="246525"/>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altLang="ko-KR" sz="1200" b="1" dirty="0">
                    <a:solidFill>
                      <a:schemeClr val="accent6">
                        <a:lumMod val="85000"/>
                      </a:schemeClr>
                    </a:solidFill>
                    <a:latin typeface="+mj-lt"/>
                  </a:rPr>
                  <a:t>Renouvellement/Reprise des fonctions</a:t>
                </a:r>
                <a:endParaRPr lang="ko-KR" altLang="en-US" sz="1200" b="1" dirty="0">
                  <a:solidFill>
                    <a:schemeClr val="accent6">
                      <a:lumMod val="85000"/>
                    </a:schemeClr>
                  </a:solidFill>
                  <a:latin typeface="+mj-lt"/>
                </a:endParaRPr>
              </a:p>
            </p:txBody>
          </p:sp>
        </p:grpSp>
      </p:grpSp>
      <p:grpSp>
        <p:nvGrpSpPr>
          <p:cNvPr id="36" name="그룹 35"/>
          <p:cNvGrpSpPr/>
          <p:nvPr/>
        </p:nvGrpSpPr>
        <p:grpSpPr>
          <a:xfrm>
            <a:off x="561372" y="1240455"/>
            <a:ext cx="7772400" cy="1177040"/>
            <a:chOff x="2700340" y="1112569"/>
            <a:chExt cx="5716586" cy="1177040"/>
          </a:xfrm>
        </p:grpSpPr>
        <p:grpSp>
          <p:nvGrpSpPr>
            <p:cNvPr id="35" name="그룹 34"/>
            <p:cNvGrpSpPr/>
            <p:nvPr/>
          </p:nvGrpSpPr>
          <p:grpSpPr>
            <a:xfrm>
              <a:off x="2700340" y="1112569"/>
              <a:ext cx="3022423" cy="410331"/>
              <a:chOff x="2700340" y="1112569"/>
              <a:chExt cx="3022423" cy="410331"/>
            </a:xfrm>
          </p:grpSpPr>
          <p:grpSp>
            <p:nvGrpSpPr>
              <p:cNvPr id="34" name="그룹 33"/>
              <p:cNvGrpSpPr/>
              <p:nvPr/>
            </p:nvGrpSpPr>
            <p:grpSpPr>
              <a:xfrm>
                <a:off x="2700340" y="1112569"/>
                <a:ext cx="3022423" cy="410330"/>
                <a:chOff x="2700340" y="1112569"/>
                <a:chExt cx="3022423" cy="410330"/>
              </a:xfrm>
            </p:grpSpPr>
            <p:grpSp>
              <p:nvGrpSpPr>
                <p:cNvPr id="109" name="그룹 108"/>
                <p:cNvGrpSpPr/>
                <p:nvPr/>
              </p:nvGrpSpPr>
              <p:grpSpPr>
                <a:xfrm>
                  <a:off x="2700340" y="1112569"/>
                  <a:ext cx="3022423" cy="410330"/>
                  <a:chOff x="2700339" y="1091284"/>
                  <a:chExt cx="3022423" cy="410330"/>
                </a:xfrm>
              </p:grpSpPr>
              <p:sp>
                <p:nvSpPr>
                  <p:cNvPr id="95" name="직사각형 3"/>
                  <p:cNvSpPr/>
                  <p:nvPr/>
                </p:nvSpPr>
                <p:spPr>
                  <a:xfrm rot="5400000">
                    <a:off x="5312432"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3">
                      <a:lumMod val="65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nvGrpSpPr>
                  <p:cNvPr id="96" name="그룹 95"/>
                  <p:cNvGrpSpPr/>
                  <p:nvPr/>
                </p:nvGrpSpPr>
                <p:grpSpPr>
                  <a:xfrm flipH="1">
                    <a:off x="2700339" y="1091284"/>
                    <a:ext cx="2612096" cy="328264"/>
                    <a:chOff x="5929264" y="1078256"/>
                    <a:chExt cx="2641822" cy="331999"/>
                  </a:xfrm>
                </p:grpSpPr>
                <p:sp>
                  <p:nvSpPr>
                    <p:cNvPr id="98" name="직사각형 97"/>
                    <p:cNvSpPr>
                      <a:spLocks/>
                    </p:cNvSpPr>
                    <p:nvPr/>
                  </p:nvSpPr>
                  <p:spPr>
                    <a:xfrm rot="10800000" flipH="1" flipV="1">
                      <a:off x="5929264" y="1078256"/>
                      <a:ext cx="2487661" cy="331999"/>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9" name="타원 98"/>
                    <p:cNvSpPr/>
                    <p:nvPr/>
                  </p:nvSpPr>
                  <p:spPr>
                    <a:xfrm>
                      <a:off x="8239886" y="1078256"/>
                      <a:ext cx="331200" cy="3312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grpSp>
            <p:sp>
              <p:nvSpPr>
                <p:cNvPr id="118" name="TextBox 117"/>
                <p:cNvSpPr txBox="1"/>
                <p:nvPr/>
              </p:nvSpPr>
              <p:spPr>
                <a:xfrm>
                  <a:off x="2737990" y="1178208"/>
                  <a:ext cx="2587992"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200" dirty="0">
                      <a:solidFill>
                        <a:schemeClr val="accent6">
                          <a:lumMod val="85000"/>
                        </a:schemeClr>
                      </a:solidFill>
                      <a:latin typeface="+mj-lt"/>
                    </a:rPr>
                    <a:t>Durée</a:t>
                  </a:r>
                  <a:endParaRPr lang="ko-KR" altLang="en-US" sz="1200" dirty="0">
                    <a:solidFill>
                      <a:schemeClr val="accent6">
                        <a:lumMod val="85000"/>
                      </a:schemeClr>
                    </a:solidFill>
                    <a:latin typeface="+mj-lt"/>
                  </a:endParaRPr>
                </a:p>
              </p:txBody>
            </p:sp>
            <p:sp>
              <p:nvSpPr>
                <p:cNvPr id="127" name="타원 126"/>
                <p:cNvSpPr/>
                <p:nvPr/>
              </p:nvSpPr>
              <p:spPr>
                <a:xfrm flipH="1">
                  <a:off x="2740328" y="1152557"/>
                  <a:ext cx="247496" cy="247498"/>
                </a:xfrm>
                <a:prstGeom prst="ellipse">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gradFill>
                        <a:gsLst>
                          <a:gs pos="0">
                            <a:schemeClr val="accent3">
                              <a:lumMod val="65000"/>
                            </a:schemeClr>
                          </a:gs>
                          <a:gs pos="100000">
                            <a:schemeClr val="accent3">
                              <a:lumMod val="65000"/>
                            </a:schemeClr>
                          </a:gs>
                        </a:gsLst>
                        <a:lin ang="5400000" scaled="0"/>
                      </a:gradFill>
                      <a:latin typeface="Bebas Neue" pitchFamily="34" charset="0"/>
                    </a:rPr>
                    <a:t>01</a:t>
                  </a:r>
                  <a:endParaRPr lang="ko-KR" altLang="en-US" sz="1200" dirty="0">
                    <a:gradFill>
                      <a:gsLst>
                        <a:gs pos="0">
                          <a:schemeClr val="accent3">
                            <a:lumMod val="65000"/>
                          </a:schemeClr>
                        </a:gs>
                        <a:gs pos="100000">
                          <a:schemeClr val="accent3">
                            <a:lumMod val="65000"/>
                          </a:schemeClr>
                        </a:gs>
                      </a:gsLst>
                      <a:lin ang="5400000" scaled="0"/>
                    </a:gradFill>
                    <a:latin typeface="Bebas Neue" pitchFamily="34" charset="0"/>
                  </a:endParaRPr>
                </a:p>
              </p:txBody>
            </p:sp>
          </p:grpSp>
          <p:sp>
            <p:nvSpPr>
              <p:cNvPr id="115" name="직사각형 3"/>
              <p:cNvSpPr/>
              <p:nvPr/>
            </p:nvSpPr>
            <p:spPr>
              <a:xfrm rot="16200000" flipH="1">
                <a:off x="5267798" y="1229174"/>
                <a:ext cx="351910" cy="235541"/>
              </a:xfrm>
              <a:custGeom>
                <a:avLst/>
                <a:gdLst/>
                <a:ahLst/>
                <a:cxnLst/>
                <a:rect l="l" t="t" r="r" b="b"/>
                <a:pathLst>
                  <a:path w="351910" h="235541">
                    <a:moveTo>
                      <a:pt x="0" y="194392"/>
                    </a:moveTo>
                    <a:cubicBezTo>
                      <a:pt x="7092" y="209588"/>
                      <a:pt x="16446" y="223384"/>
                      <a:pt x="27888" y="235541"/>
                    </a:cubicBezTo>
                    <a:cubicBezTo>
                      <a:pt x="101888" y="137505"/>
                      <a:pt x="219584" y="74868"/>
                      <a:pt x="351910" y="74868"/>
                    </a:cubicBezTo>
                    <a:lnTo>
                      <a:pt x="351910" y="68517"/>
                    </a:lnTo>
                    <a:cubicBezTo>
                      <a:pt x="311294" y="68517"/>
                      <a:pt x="277571" y="39013"/>
                      <a:pt x="272579" y="0"/>
                    </a:cubicBezTo>
                    <a:cubicBezTo>
                      <a:pt x="155986" y="22524"/>
                      <a:pt x="57132" y="94695"/>
                      <a:pt x="0" y="194392"/>
                    </a:cubicBezTo>
                    <a:close/>
                  </a:path>
                </a:pathLst>
              </a:custGeom>
              <a:pattFill prst="narHorz">
                <a:fgClr>
                  <a:schemeClr val="accent3">
                    <a:lumMod val="50000"/>
                  </a:schemeClr>
                </a:fgClr>
                <a:bgClr>
                  <a:schemeClr val="accent3">
                    <a:lumMod val="6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grpSp>
          <p:nvGrpSpPr>
            <p:cNvPr id="110" name="그룹 109"/>
            <p:cNvGrpSpPr/>
            <p:nvPr/>
          </p:nvGrpSpPr>
          <p:grpSpPr>
            <a:xfrm>
              <a:off x="5271400" y="1112569"/>
              <a:ext cx="3145526" cy="1144873"/>
              <a:chOff x="5271399" y="1091284"/>
              <a:chExt cx="3145526" cy="1144873"/>
            </a:xfrm>
          </p:grpSpPr>
          <p:sp>
            <p:nvSpPr>
              <p:cNvPr id="93" name="이등변 삼각형 92"/>
              <p:cNvSpPr/>
              <p:nvPr/>
            </p:nvSpPr>
            <p:spPr>
              <a:xfrm flipV="1">
                <a:off x="5271399" y="1944330"/>
                <a:ext cx="574463" cy="291827"/>
              </a:xfrm>
              <a:prstGeom prst="triangle">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4" name="직사각형 93"/>
              <p:cNvSpPr>
                <a:spLocks/>
              </p:cNvSpPr>
              <p:nvPr/>
            </p:nvSpPr>
            <p:spPr>
              <a:xfrm rot="5400000" flipV="1">
                <a:off x="5337277" y="1558841"/>
                <a:ext cx="442714" cy="328264"/>
              </a:xfrm>
              <a:prstGeom prst="rect">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97" name="직각 삼각형 96"/>
              <p:cNvSpPr>
                <a:spLocks/>
              </p:cNvSpPr>
              <p:nvPr/>
            </p:nvSpPr>
            <p:spPr>
              <a:xfrm rot="5400000" flipH="1">
                <a:off x="5395297"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84" name="이등변 삼각형 83"/>
              <p:cNvSpPr/>
              <p:nvPr/>
            </p:nvSpPr>
            <p:spPr>
              <a:xfrm flipH="1" flipV="1">
                <a:off x="5271400" y="1944331"/>
                <a:ext cx="574463" cy="291826"/>
              </a:xfrm>
              <a:prstGeom prst="triangl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67" name="직사각형 66"/>
              <p:cNvSpPr>
                <a:spLocks/>
              </p:cNvSpPr>
              <p:nvPr/>
            </p:nvSpPr>
            <p:spPr>
              <a:xfrm rot="16200000" flipH="1" flipV="1">
                <a:off x="5337273" y="1558841"/>
                <a:ext cx="442714" cy="328264"/>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68" name="직사각형 3"/>
              <p:cNvSpPr/>
              <p:nvPr/>
            </p:nvSpPr>
            <p:spPr>
              <a:xfrm rot="16200000" flipH="1">
                <a:off x="5394499"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nvGrpSpPr>
              <p:cNvPr id="89" name="그룹 88"/>
              <p:cNvGrpSpPr/>
              <p:nvPr/>
            </p:nvGrpSpPr>
            <p:grpSpPr>
              <a:xfrm>
                <a:off x="5804828" y="1091285"/>
                <a:ext cx="2612097" cy="328264"/>
                <a:chOff x="5929264" y="1078256"/>
                <a:chExt cx="2641822" cy="331999"/>
              </a:xfrm>
            </p:grpSpPr>
            <p:sp>
              <p:nvSpPr>
                <p:cNvPr id="85" name="직사각형 84"/>
                <p:cNvSpPr>
                  <a:spLocks/>
                </p:cNvSpPr>
                <p:nvPr/>
              </p:nvSpPr>
              <p:spPr>
                <a:xfrm rot="10800000" flipH="1" flipV="1">
                  <a:off x="5929264" y="1078256"/>
                  <a:ext cx="2487661" cy="331999"/>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sp>
              <p:nvSpPr>
                <p:cNvPr id="88" name="타원 87"/>
                <p:cNvSpPr/>
                <p:nvPr/>
              </p:nvSpPr>
              <p:spPr>
                <a:xfrm>
                  <a:off x="8239886" y="1078256"/>
                  <a:ext cx="331200" cy="3312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sp>
            <p:nvSpPr>
              <p:cNvPr id="86" name="직각 삼각형 85"/>
              <p:cNvSpPr>
                <a:spLocks/>
              </p:cNvSpPr>
              <p:nvPr/>
            </p:nvSpPr>
            <p:spPr>
              <a:xfrm rot="16200000">
                <a:off x="5394490"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14" dirty="0"/>
              </a:p>
            </p:txBody>
          </p:sp>
        </p:grpSp>
        <p:sp>
          <p:nvSpPr>
            <p:cNvPr id="116" name="TextBox 115"/>
            <p:cNvSpPr txBox="1"/>
            <p:nvPr/>
          </p:nvSpPr>
          <p:spPr>
            <a:xfrm>
              <a:off x="2700340" y="1540021"/>
              <a:ext cx="2436811" cy="749588"/>
            </a:xfrm>
            <a:prstGeom prst="rect">
              <a:avLst/>
            </a:prstGeom>
            <a:noFill/>
          </p:spPr>
          <p:txBody>
            <a:bodyPr wrap="square" lIns="108000" tIns="0" rIns="108000" bIns="0" rtlCol="0">
              <a:noAutofit/>
            </a:bodyPr>
            <a:lstStyle/>
            <a:p>
              <a:pPr lvl="0">
                <a:buClr>
                  <a:srgbClr val="4AB38B"/>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 </a:t>
              </a:r>
            </a:p>
            <a:p>
              <a:pPr lvl="0" algn="just">
                <a:buClr>
                  <a:srgbClr val="4AB38B"/>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La durée d’un  congé de longue maladie est de 5 ans maximum et peut être accordé par période de trois à six mois</a:t>
              </a:r>
            </a:p>
            <a:p>
              <a:pPr lvl="0" algn="just">
                <a:buClr>
                  <a:srgbClr val="4AB38B"/>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Il est rémunéré 3 ans à plein traitement et 2 ans à ½ traitement</a:t>
              </a:r>
            </a:p>
          </p:txBody>
        </p:sp>
        <p:sp>
          <p:nvSpPr>
            <p:cNvPr id="117" name="TextBox 116"/>
            <p:cNvSpPr txBox="1"/>
            <p:nvPr/>
          </p:nvSpPr>
          <p:spPr>
            <a:xfrm>
              <a:off x="5904467" y="1540021"/>
              <a:ext cx="2348722" cy="749588"/>
            </a:xfrm>
            <a:prstGeom prst="rect">
              <a:avLst/>
            </a:prstGeom>
            <a:noFill/>
          </p:spPr>
          <p:txBody>
            <a:bodyPr wrap="square" lIns="108000" tIns="0" rIns="108000" bIns="0" rtlCol="0">
              <a:noAutofit/>
            </a:bodyPr>
            <a:lstStyle/>
            <a:p>
              <a:pPr lvl="0" algn="just">
                <a:buClr>
                  <a:schemeClr val="bg2"/>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Avant de bénéficier d’un congé de longue durée, l’agent sera au préalable placé en congé de longue maladie à plein traitement. A l’issue de cette période, il peut choisir, après avis du conseil médical d’être placé en congé de longue durée ou être maintenu en congé de longue maladie.</a:t>
              </a:r>
            </a:p>
            <a:p>
              <a:pPr lvl="0">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119" name="TextBox 118"/>
            <p:cNvSpPr txBox="1"/>
            <p:nvPr/>
          </p:nvSpPr>
          <p:spPr>
            <a:xfrm>
              <a:off x="5740668" y="1178208"/>
              <a:ext cx="2587992"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200" dirty="0">
                  <a:solidFill>
                    <a:schemeClr val="accent6">
                      <a:lumMod val="85000"/>
                    </a:schemeClr>
                  </a:solidFill>
                  <a:latin typeface="+mj-lt"/>
                </a:rPr>
                <a:t>Attribution d’un CLD</a:t>
              </a:r>
              <a:endParaRPr lang="ko-KR" altLang="en-US" sz="1200" dirty="0">
                <a:solidFill>
                  <a:schemeClr val="accent6">
                    <a:lumMod val="85000"/>
                  </a:schemeClr>
                </a:solidFill>
                <a:latin typeface="+mj-lt"/>
              </a:endParaRPr>
            </a:p>
          </p:txBody>
        </p:sp>
        <p:sp>
          <p:nvSpPr>
            <p:cNvPr id="128" name="타원 127"/>
            <p:cNvSpPr/>
            <p:nvPr/>
          </p:nvSpPr>
          <p:spPr>
            <a:xfrm flipH="1">
              <a:off x="8129441" y="1152557"/>
              <a:ext cx="247496" cy="247498"/>
            </a:xfrm>
            <a:prstGeom prst="ellipse">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gradFill>
                    <a:gsLst>
                      <a:gs pos="0">
                        <a:schemeClr val="accent1"/>
                      </a:gs>
                      <a:gs pos="100000">
                        <a:schemeClr val="accent1"/>
                      </a:gs>
                    </a:gsLst>
                    <a:lin ang="5400000" scaled="0"/>
                  </a:gradFill>
                  <a:latin typeface="Bebas Neue" pitchFamily="34" charset="0"/>
                </a:rPr>
                <a:t>02</a:t>
              </a:r>
              <a:endParaRPr lang="ko-KR" altLang="en-US" sz="1200" dirty="0">
                <a:gradFill>
                  <a:gsLst>
                    <a:gs pos="0">
                      <a:schemeClr val="accent1"/>
                    </a:gs>
                    <a:gs pos="100000">
                      <a:schemeClr val="accent1"/>
                    </a:gs>
                  </a:gsLst>
                  <a:lin ang="5400000" scaled="0"/>
                </a:gradFill>
                <a:latin typeface="Bebas Neue" pitchFamily="34" charset="0"/>
              </a:endParaRPr>
            </a:p>
          </p:txBody>
        </p:sp>
      </p:grpSp>
      <p:sp>
        <p:nvSpPr>
          <p:cNvPr id="2" name="ZoneTexte 1">
            <a:extLst>
              <a:ext uri="{FF2B5EF4-FFF2-40B4-BE49-F238E27FC236}">
                <a16:creationId xmlns:a16="http://schemas.microsoft.com/office/drawing/2014/main" id="{60B67B85-34C4-0B72-A915-137825C9487E}"/>
              </a:ext>
            </a:extLst>
          </p:cNvPr>
          <p:cNvSpPr txBox="1"/>
          <p:nvPr/>
        </p:nvSpPr>
        <p:spPr>
          <a:xfrm>
            <a:off x="311150" y="4727685"/>
            <a:ext cx="1727200" cy="369332"/>
          </a:xfrm>
          <a:prstGeom prst="rect">
            <a:avLst/>
          </a:prstGeom>
          <a:solidFill>
            <a:schemeClr val="accent6">
              <a:lumMod val="85000"/>
            </a:schemeClr>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38400E69-47AC-985A-CD8C-400BD243FE59}"/>
              </a:ext>
            </a:extLst>
          </p:cNvPr>
          <p:cNvSpPr txBox="1"/>
          <p:nvPr/>
        </p:nvSpPr>
        <p:spPr>
          <a:xfrm>
            <a:off x="6852775" y="4727401"/>
            <a:ext cx="1727200" cy="369332"/>
          </a:xfrm>
          <a:prstGeom prst="rect">
            <a:avLst/>
          </a:prstGeom>
          <a:solidFill>
            <a:schemeClr val="accent6">
              <a:lumMod val="85000"/>
            </a:schemeClr>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C3A75543-A4B4-5D08-C442-CAC9E4FF7400}"/>
              </a:ext>
            </a:extLst>
          </p:cNvPr>
          <p:cNvSpPr txBox="1"/>
          <p:nvPr/>
        </p:nvSpPr>
        <p:spPr>
          <a:xfrm>
            <a:off x="7309413" y="231433"/>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260036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400"/>
                                  </p:stCondLst>
                                  <p:childTnLst>
                                    <p:set>
                                      <p:cBhvr>
                                        <p:cTn id="11" dur="1" fill="hold">
                                          <p:stCondLst>
                                            <p:cond delay="0"/>
                                          </p:stCondLst>
                                        </p:cTn>
                                        <p:tgtEl>
                                          <p:spTgt spid="126"/>
                                        </p:tgtEl>
                                        <p:attrNameLst>
                                          <p:attrName>style.visibility</p:attrName>
                                        </p:attrNameLst>
                                      </p:cBhvr>
                                      <p:to>
                                        <p:strVal val="visible"/>
                                      </p:to>
                                    </p:set>
                                    <p:animEffect transition="in" filter="slide(fromTop)">
                                      <p:cBhvr>
                                        <p:cTn id="12" dur="500"/>
                                        <p:tgtEl>
                                          <p:spTgt spid="126"/>
                                        </p:tgtEl>
                                      </p:cBhvr>
                                    </p:animEffect>
                                  </p:childTnLst>
                                </p:cTn>
                              </p:par>
                              <p:par>
                                <p:cTn id="13" presetID="42" presetClass="entr" presetSubtype="0" fill="hold" nodeType="withEffect">
                                  <p:stCondLst>
                                    <p:cond delay="4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anim calcmode="lin" valueType="num">
                                      <p:cBhvr>
                                        <p:cTn id="16" dur="500" fill="hold"/>
                                        <p:tgtEl>
                                          <p:spTgt spid="37"/>
                                        </p:tgtEl>
                                        <p:attrNameLst>
                                          <p:attrName>ppt_x</p:attrName>
                                        </p:attrNameLst>
                                      </p:cBhvr>
                                      <p:tavLst>
                                        <p:tav tm="0">
                                          <p:val>
                                            <p:strVal val="#ppt_x"/>
                                          </p:val>
                                        </p:tav>
                                        <p:tav tm="100000">
                                          <p:val>
                                            <p:strVal val="#ppt_x"/>
                                          </p:val>
                                        </p:tav>
                                      </p:tavLst>
                                    </p:anim>
                                    <p:anim calcmode="lin" valueType="num">
                                      <p:cBhvr>
                                        <p:cTn id="1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A08A1AC6-C75D-8ADE-BC23-8B5B96682AAB}"/>
            </a:ext>
          </a:extLst>
        </p:cNvPr>
        <p:cNvGrpSpPr/>
        <p:nvPr/>
      </p:nvGrpSpPr>
      <p:grpSpPr>
        <a:xfrm>
          <a:off x="0" y="0"/>
          <a:ext cx="0" cy="0"/>
          <a:chOff x="0" y="0"/>
          <a:chExt cx="0" cy="0"/>
        </a:xfrm>
      </p:grpSpPr>
      <p:sp>
        <p:nvSpPr>
          <p:cNvPr id="78" name="TextBox 77">
            <a:extLst>
              <a:ext uri="{FF2B5EF4-FFF2-40B4-BE49-F238E27FC236}">
                <a16:creationId xmlns:a16="http://schemas.microsoft.com/office/drawing/2014/main" id="{A1B71975-1E34-3A31-DEA8-87E8762E7AB9}"/>
              </a:ext>
            </a:extLst>
          </p:cNvPr>
          <p:cNvSpPr txBox="1"/>
          <p:nvPr/>
        </p:nvSpPr>
        <p:spPr>
          <a:xfrm>
            <a:off x="3075046" y="3711389"/>
            <a:ext cx="1187672" cy="787400"/>
          </a:xfrm>
          <a:prstGeom prst="rect">
            <a:avLst/>
          </a:prstGeom>
          <a:noFill/>
        </p:spPr>
        <p:txBody>
          <a:bodyPr wrap="square" lIns="0" tIns="0" rIns="0" bIns="0" rtlCol="0">
            <a:noAutofit/>
          </a:bodyPr>
          <a:lstStyle/>
          <a:p>
            <a:pPr lvl="0" algn="ctr">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A la demande de l’agent ou de l’administration</a:t>
            </a:r>
          </a:p>
        </p:txBody>
      </p:sp>
      <p:grpSp>
        <p:nvGrpSpPr>
          <p:cNvPr id="51" name="그룹 50">
            <a:extLst>
              <a:ext uri="{FF2B5EF4-FFF2-40B4-BE49-F238E27FC236}">
                <a16:creationId xmlns:a16="http://schemas.microsoft.com/office/drawing/2014/main" id="{C940397A-7E6B-C52E-5F21-7C41B4C4AD1C}"/>
              </a:ext>
            </a:extLst>
          </p:cNvPr>
          <p:cNvGrpSpPr/>
          <p:nvPr/>
        </p:nvGrpSpPr>
        <p:grpSpPr>
          <a:xfrm>
            <a:off x="2889792" y="1554980"/>
            <a:ext cx="5533482" cy="2055867"/>
            <a:chOff x="2889792" y="1554980"/>
            <a:chExt cx="5533482" cy="2055867"/>
          </a:xfrm>
        </p:grpSpPr>
        <p:sp>
          <p:nvSpPr>
            <p:cNvPr id="74" name="사다리꼴 73">
              <a:extLst>
                <a:ext uri="{FF2B5EF4-FFF2-40B4-BE49-F238E27FC236}">
                  <a16:creationId xmlns:a16="http://schemas.microsoft.com/office/drawing/2014/main" id="{0E0AD5FE-19C3-E8F0-50D3-A1F43D596B96}"/>
                </a:ext>
              </a:extLst>
            </p:cNvPr>
            <p:cNvSpPr>
              <a:spLocks/>
            </p:cNvSpPr>
            <p:nvPr/>
          </p:nvSpPr>
          <p:spPr>
            <a:xfrm rot="16200000">
              <a:off x="6317160" y="2530805"/>
              <a:ext cx="2055867"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a:extLst>
                <a:ext uri="{FF2B5EF4-FFF2-40B4-BE49-F238E27FC236}">
                  <a16:creationId xmlns:a16="http://schemas.microsoft.com/office/drawing/2014/main" id="{94BC3BD5-70F7-01D6-3B68-A259D47C519F}"/>
                </a:ext>
              </a:extLst>
            </p:cNvPr>
            <p:cNvGrpSpPr/>
            <p:nvPr/>
          </p:nvGrpSpPr>
          <p:grpSpPr>
            <a:xfrm>
              <a:off x="2889792" y="1554980"/>
              <a:ext cx="5533482" cy="2055867"/>
              <a:chOff x="2889792" y="1554980"/>
              <a:chExt cx="5533482" cy="2055867"/>
            </a:xfrm>
          </p:grpSpPr>
          <p:sp>
            <p:nvSpPr>
              <p:cNvPr id="76" name="위쪽 화살표 75">
                <a:extLst>
                  <a:ext uri="{FF2B5EF4-FFF2-40B4-BE49-F238E27FC236}">
                    <a16:creationId xmlns:a16="http://schemas.microsoft.com/office/drawing/2014/main" id="{765AF71C-28E0-DCB6-C3E8-9A1620393977}"/>
                  </a:ext>
                </a:extLst>
              </p:cNvPr>
              <p:cNvSpPr/>
              <p:nvPr/>
            </p:nvSpPr>
            <p:spPr>
              <a:xfrm rot="5400000">
                <a:off x="4680708" y="-131719"/>
                <a:ext cx="2055867" cy="5429265"/>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5" name="사다리꼴 74">
                <a:extLst>
                  <a:ext uri="{FF2B5EF4-FFF2-40B4-BE49-F238E27FC236}">
                    <a16:creationId xmlns:a16="http://schemas.microsoft.com/office/drawing/2014/main" id="{9A0CB6C4-A597-1FAD-E92C-D5B7568748C2}"/>
                  </a:ext>
                </a:extLst>
              </p:cNvPr>
              <p:cNvSpPr>
                <a:spLocks/>
              </p:cNvSpPr>
              <p:nvPr/>
            </p:nvSpPr>
            <p:spPr>
              <a:xfrm rot="16200000">
                <a:off x="2291461" y="2530805"/>
                <a:ext cx="1300880" cy="104218"/>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grpSp>
      <p:sp>
        <p:nvSpPr>
          <p:cNvPr id="11" name="Title 10">
            <a:extLst>
              <a:ext uri="{FF2B5EF4-FFF2-40B4-BE49-F238E27FC236}">
                <a16:creationId xmlns:a16="http://schemas.microsoft.com/office/drawing/2014/main" id="{C74DB83B-948F-F8AC-2340-9A6F9DE6D02B}"/>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 CONGÉ DE LONGUE DURÉE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sp>
        <p:nvSpPr>
          <p:cNvPr id="152" name="오른쪽 화살표 151">
            <a:extLst>
              <a:ext uri="{FF2B5EF4-FFF2-40B4-BE49-F238E27FC236}">
                <a16:creationId xmlns:a16="http://schemas.microsoft.com/office/drawing/2014/main" id="{E1033AAC-9C8D-B576-75C7-1684E7B0449E}"/>
              </a:ext>
            </a:extLst>
          </p:cNvPr>
          <p:cNvSpPr/>
          <p:nvPr/>
        </p:nvSpPr>
        <p:spPr>
          <a:xfrm>
            <a:off x="4327337" y="2472278"/>
            <a:ext cx="308913" cy="221271"/>
          </a:xfrm>
          <a:prstGeom prst="rightArrow">
            <a:avLst>
              <a:gd name="adj1" fmla="val 50000"/>
              <a:gd name="adj2" fmla="val 60784"/>
            </a:avLst>
          </a:prstGeom>
          <a:pattFill prst="ltUpDiag">
            <a:fgClr>
              <a:schemeClr val="accent3">
                <a:lumMod val="65000"/>
              </a:schemeClr>
            </a:fgClr>
            <a:bgClr>
              <a:schemeClr val="accent3"/>
            </a:bgClr>
          </a:patt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nvGrpSpPr>
          <p:cNvPr id="49" name="그룹 48">
            <a:extLst>
              <a:ext uri="{FF2B5EF4-FFF2-40B4-BE49-F238E27FC236}">
                <a16:creationId xmlns:a16="http://schemas.microsoft.com/office/drawing/2014/main" id="{E44AEB84-744A-7C64-6CD1-4BFB68BD2628}"/>
              </a:ext>
            </a:extLst>
          </p:cNvPr>
          <p:cNvGrpSpPr/>
          <p:nvPr/>
        </p:nvGrpSpPr>
        <p:grpSpPr>
          <a:xfrm>
            <a:off x="3097606" y="1818547"/>
            <a:ext cx="1165113" cy="1528734"/>
            <a:chOff x="3097606" y="1818547"/>
            <a:chExt cx="1165113" cy="1528734"/>
          </a:xfrm>
        </p:grpSpPr>
        <p:grpSp>
          <p:nvGrpSpPr>
            <p:cNvPr id="3" name="그룹 2">
              <a:extLst>
                <a:ext uri="{FF2B5EF4-FFF2-40B4-BE49-F238E27FC236}">
                  <a16:creationId xmlns:a16="http://schemas.microsoft.com/office/drawing/2014/main" id="{0FE307D9-BE9C-BB2D-9F91-92B97DE74A40}"/>
                </a:ext>
              </a:extLst>
            </p:cNvPr>
            <p:cNvGrpSpPr/>
            <p:nvPr/>
          </p:nvGrpSpPr>
          <p:grpSpPr>
            <a:xfrm>
              <a:off x="3097606" y="1818547"/>
              <a:ext cx="281363" cy="1528734"/>
              <a:chOff x="3097606" y="1820083"/>
              <a:chExt cx="281363" cy="1528734"/>
            </a:xfrm>
          </p:grpSpPr>
          <p:sp>
            <p:nvSpPr>
              <p:cNvPr id="59" name="직사각형 3">
                <a:extLst>
                  <a:ext uri="{FF2B5EF4-FFF2-40B4-BE49-F238E27FC236}">
                    <a16:creationId xmlns:a16="http://schemas.microsoft.com/office/drawing/2014/main" id="{6F00AF1D-D116-1AA2-D626-697FBF1984DF}"/>
                  </a:ext>
                </a:extLst>
              </p:cNvPr>
              <p:cNvSpPr/>
              <p:nvPr/>
            </p:nvSpPr>
            <p:spPr>
              <a:xfrm flipH="1">
                <a:off x="3097606" y="1820083"/>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68" name="직사각형 3">
                <a:extLst>
                  <a:ext uri="{FF2B5EF4-FFF2-40B4-BE49-F238E27FC236}">
                    <a16:creationId xmlns:a16="http://schemas.microsoft.com/office/drawing/2014/main" id="{596C1DF1-A318-B30F-EBF2-FDBB36CFC881}"/>
                  </a:ext>
                </a:extLst>
              </p:cNvPr>
              <p:cNvSpPr/>
              <p:nvPr/>
            </p:nvSpPr>
            <p:spPr>
              <a:xfrm flipH="1" flipV="1">
                <a:off x="3097606" y="3238500"/>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13" name="그룹 12">
              <a:extLst>
                <a:ext uri="{FF2B5EF4-FFF2-40B4-BE49-F238E27FC236}">
                  <a16:creationId xmlns:a16="http://schemas.microsoft.com/office/drawing/2014/main" id="{9BC0C7FA-29DC-50BF-0627-14D9B6C26887}"/>
                </a:ext>
              </a:extLst>
            </p:cNvPr>
            <p:cNvGrpSpPr/>
            <p:nvPr/>
          </p:nvGrpSpPr>
          <p:grpSpPr>
            <a:xfrm>
              <a:off x="3268653" y="1818547"/>
              <a:ext cx="994066" cy="1528734"/>
              <a:chOff x="3268653" y="1818547"/>
              <a:chExt cx="994066" cy="1528734"/>
            </a:xfrm>
          </p:grpSpPr>
          <p:sp>
            <p:nvSpPr>
              <p:cNvPr id="88" name="직사각형 87">
                <a:extLst>
                  <a:ext uri="{FF2B5EF4-FFF2-40B4-BE49-F238E27FC236}">
                    <a16:creationId xmlns:a16="http://schemas.microsoft.com/office/drawing/2014/main" id="{E99FE0E6-409B-A57E-E2CC-A5213A5FE785}"/>
                  </a:ext>
                </a:extLst>
              </p:cNvPr>
              <p:cNvSpPr/>
              <p:nvPr/>
            </p:nvSpPr>
            <p:spPr>
              <a:xfrm flipH="1">
                <a:off x="3323810"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4" name="그룹 3">
                <a:extLst>
                  <a:ext uri="{FF2B5EF4-FFF2-40B4-BE49-F238E27FC236}">
                    <a16:creationId xmlns:a16="http://schemas.microsoft.com/office/drawing/2014/main" id="{605131CD-360A-9688-4E0C-C5B49A6C9A7C}"/>
                  </a:ext>
                </a:extLst>
              </p:cNvPr>
              <p:cNvGrpSpPr/>
              <p:nvPr/>
            </p:nvGrpSpPr>
            <p:grpSpPr>
              <a:xfrm>
                <a:off x="3268653" y="1818547"/>
                <a:ext cx="994066" cy="1528734"/>
                <a:chOff x="3268653" y="1820083"/>
                <a:chExt cx="994066" cy="1528734"/>
              </a:xfrm>
            </p:grpSpPr>
            <p:sp>
              <p:nvSpPr>
                <p:cNvPr id="2" name="직사각형 1">
                  <a:extLst>
                    <a:ext uri="{FF2B5EF4-FFF2-40B4-BE49-F238E27FC236}">
                      <a16:creationId xmlns:a16="http://schemas.microsoft.com/office/drawing/2014/main" id="{B913E02E-6419-AD88-E6EF-E585FB3E9073}"/>
                    </a:ext>
                  </a:extLst>
                </p:cNvPr>
                <p:cNvSpPr/>
                <p:nvPr/>
              </p:nvSpPr>
              <p:spPr>
                <a:xfrm flipH="1">
                  <a:off x="3268653" y="1820083"/>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24" name="그룹 23">
                  <a:extLst>
                    <a:ext uri="{FF2B5EF4-FFF2-40B4-BE49-F238E27FC236}">
                      <a16:creationId xmlns:a16="http://schemas.microsoft.com/office/drawing/2014/main" id="{7002765A-1F24-BA8A-3BC7-CA167FC6F658}"/>
                    </a:ext>
                  </a:extLst>
                </p:cNvPr>
                <p:cNvGrpSpPr/>
                <p:nvPr/>
              </p:nvGrpSpPr>
              <p:grpSpPr>
                <a:xfrm>
                  <a:off x="3378969" y="1935381"/>
                  <a:ext cx="883749" cy="720641"/>
                  <a:chOff x="3378969" y="1935381"/>
                  <a:chExt cx="883749" cy="720641"/>
                </a:xfrm>
              </p:grpSpPr>
              <p:sp>
                <p:nvSpPr>
                  <p:cNvPr id="183" name="타원 182">
                    <a:extLst>
                      <a:ext uri="{FF2B5EF4-FFF2-40B4-BE49-F238E27FC236}">
                        <a16:creationId xmlns:a16="http://schemas.microsoft.com/office/drawing/2014/main" id="{A371A51E-0F1B-B987-C3A1-C69B3E4DB16B}"/>
                      </a:ext>
                    </a:extLst>
                  </p:cNvPr>
                  <p:cNvSpPr/>
                  <p:nvPr/>
                </p:nvSpPr>
                <p:spPr>
                  <a:xfrm>
                    <a:off x="3628470" y="1935381"/>
                    <a:ext cx="384746"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01</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4" name="TextBox 183">
                    <a:extLst>
                      <a:ext uri="{FF2B5EF4-FFF2-40B4-BE49-F238E27FC236}">
                        <a16:creationId xmlns:a16="http://schemas.microsoft.com/office/drawing/2014/main" id="{EF5EAF6F-95E5-C0F3-D7FD-AC98FC0451B9}"/>
                      </a:ext>
                    </a:extLst>
                  </p:cNvPr>
                  <p:cNvSpPr txBox="1"/>
                  <p:nvPr/>
                </p:nvSpPr>
                <p:spPr>
                  <a:xfrm>
                    <a:off x="3378969" y="2420669"/>
                    <a:ext cx="883749" cy="203603"/>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900" dirty="0">
                        <a:solidFill>
                          <a:schemeClr val="accent6">
                            <a:lumMod val="85000"/>
                          </a:schemeClr>
                        </a:solidFill>
                      </a:rPr>
                      <a:t>1ère demande</a:t>
                    </a:r>
                    <a:endParaRPr lang="ko-KR" altLang="en-US" sz="900" dirty="0">
                      <a:solidFill>
                        <a:schemeClr val="accent6">
                          <a:lumMod val="85000"/>
                        </a:schemeClr>
                      </a:solidFill>
                    </a:endParaRPr>
                  </a:p>
                </p:txBody>
              </p:sp>
              <p:cxnSp>
                <p:nvCxnSpPr>
                  <p:cNvPr id="22" name="직선 연결선 21">
                    <a:extLst>
                      <a:ext uri="{FF2B5EF4-FFF2-40B4-BE49-F238E27FC236}">
                        <a16:creationId xmlns:a16="http://schemas.microsoft.com/office/drawing/2014/main" id="{D3D3E386-93B2-6746-B07D-2459C26B1DBD}"/>
                      </a:ext>
                    </a:extLst>
                  </p:cNvPr>
                  <p:cNvCxnSpPr/>
                  <p:nvPr/>
                </p:nvCxnSpPr>
                <p:spPr>
                  <a:xfrm>
                    <a:off x="3455726" y="2656022"/>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sp>
        <p:nvSpPr>
          <p:cNvPr id="186" name="TextBox 185">
            <a:extLst>
              <a:ext uri="{FF2B5EF4-FFF2-40B4-BE49-F238E27FC236}">
                <a16:creationId xmlns:a16="http://schemas.microsoft.com/office/drawing/2014/main" id="{E06C7B16-6A48-5C4D-B3B6-E8C1D3E32CE5}"/>
              </a:ext>
            </a:extLst>
          </p:cNvPr>
          <p:cNvSpPr txBox="1"/>
          <p:nvPr/>
        </p:nvSpPr>
        <p:spPr>
          <a:xfrm>
            <a:off x="4421221" y="3707743"/>
            <a:ext cx="1187672" cy="787400"/>
          </a:xfrm>
          <a:prstGeom prst="rect">
            <a:avLst/>
          </a:prstGeom>
          <a:noFill/>
        </p:spPr>
        <p:txBody>
          <a:bodyPr wrap="square" lIns="0" tIns="0" rIns="0" bIns="0" rtlCol="0">
            <a:noAutofit/>
          </a:bodyPr>
          <a:lstStyle/>
          <a:p>
            <a:pPr lvl="0" algn="ctr">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Le CMFR ne doit être saisi que pour le renouvellement après épuisement des droits à rémunération à plein traitement, soit à l’issue de la 3ème année</a:t>
            </a:r>
          </a:p>
        </p:txBody>
      </p:sp>
      <p:sp>
        <p:nvSpPr>
          <p:cNvPr id="175" name="오른쪽 화살표 174">
            <a:extLst>
              <a:ext uri="{FF2B5EF4-FFF2-40B4-BE49-F238E27FC236}">
                <a16:creationId xmlns:a16="http://schemas.microsoft.com/office/drawing/2014/main" id="{088E8B1A-630B-583D-63B4-8D4700808EF6}"/>
              </a:ext>
            </a:extLst>
          </p:cNvPr>
          <p:cNvSpPr/>
          <p:nvPr/>
        </p:nvSpPr>
        <p:spPr>
          <a:xfrm>
            <a:off x="5649249" y="2473649"/>
            <a:ext cx="308913" cy="221271"/>
          </a:xfrm>
          <a:prstGeom prst="rightArrow">
            <a:avLst>
              <a:gd name="adj1" fmla="val 50000"/>
              <a:gd name="adj2" fmla="val 60784"/>
            </a:avLst>
          </a:prstGeom>
          <a:pattFill prst="ltUpDiag">
            <a:fgClr>
              <a:schemeClr val="accent3">
                <a:lumMod val="65000"/>
              </a:schemeClr>
            </a:fgClr>
            <a:bgClr>
              <a:schemeClr val="accent3"/>
            </a:bgClr>
          </a:patt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92" name="TextBox 191">
            <a:extLst>
              <a:ext uri="{FF2B5EF4-FFF2-40B4-BE49-F238E27FC236}">
                <a16:creationId xmlns:a16="http://schemas.microsoft.com/office/drawing/2014/main" id="{2931C4E5-DAC3-080E-50C5-E4D5CB2482FF}"/>
              </a:ext>
            </a:extLst>
          </p:cNvPr>
          <p:cNvSpPr txBox="1"/>
          <p:nvPr/>
        </p:nvSpPr>
        <p:spPr>
          <a:xfrm>
            <a:off x="5845809" y="3721164"/>
            <a:ext cx="1187672" cy="787400"/>
          </a:xfrm>
          <a:prstGeom prst="rect">
            <a:avLst/>
          </a:prstGeom>
          <a:noFill/>
        </p:spPr>
        <p:txBody>
          <a:bodyPr wrap="square" lIns="0" tIns="0" rIns="0" bIns="0" rtlCol="0">
            <a:noAutofit/>
          </a:bodyPr>
          <a:lstStyle/>
          <a:p>
            <a:pPr lvl="0" algn="ctr">
              <a:buClr>
                <a:schemeClr val="bg2"/>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 le conseil médical réuni en formation plénière sera également sollicité pour avis sur une mise en retraite pour invalidité</a:t>
            </a:r>
          </a:p>
        </p:txBody>
      </p:sp>
      <p:sp>
        <p:nvSpPr>
          <p:cNvPr id="181" name="오른쪽 화살표 180">
            <a:extLst>
              <a:ext uri="{FF2B5EF4-FFF2-40B4-BE49-F238E27FC236}">
                <a16:creationId xmlns:a16="http://schemas.microsoft.com/office/drawing/2014/main" id="{20F3F497-5032-73BF-5E3D-44CD8165DFD0}"/>
              </a:ext>
            </a:extLst>
          </p:cNvPr>
          <p:cNvSpPr/>
          <p:nvPr/>
        </p:nvSpPr>
        <p:spPr>
          <a:xfrm>
            <a:off x="6971162" y="2473649"/>
            <a:ext cx="308913" cy="221271"/>
          </a:xfrm>
          <a:prstGeom prst="rightArrow">
            <a:avLst>
              <a:gd name="adj1" fmla="val 50000"/>
              <a:gd name="adj2" fmla="val 60784"/>
            </a:avLst>
          </a:prstGeom>
          <a:pattFill prst="ltUpDiag">
            <a:fgClr>
              <a:schemeClr val="accent1"/>
            </a:fgClr>
            <a:bgClr>
              <a:schemeClr val="accent3"/>
            </a:bgClr>
          </a:patt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nvGrpSpPr>
          <p:cNvPr id="53" name="그룹 52">
            <a:extLst>
              <a:ext uri="{FF2B5EF4-FFF2-40B4-BE49-F238E27FC236}">
                <a16:creationId xmlns:a16="http://schemas.microsoft.com/office/drawing/2014/main" id="{1DC89E5F-51FD-8F91-F705-6C59B2838D12}"/>
              </a:ext>
            </a:extLst>
          </p:cNvPr>
          <p:cNvGrpSpPr/>
          <p:nvPr/>
        </p:nvGrpSpPr>
        <p:grpSpPr>
          <a:xfrm>
            <a:off x="5741431" y="1818547"/>
            <a:ext cx="1168709" cy="1528734"/>
            <a:chOff x="5741431" y="1818547"/>
            <a:chExt cx="1168709" cy="1528734"/>
          </a:xfrm>
        </p:grpSpPr>
        <p:grpSp>
          <p:nvGrpSpPr>
            <p:cNvPr id="9" name="그룹 8">
              <a:extLst>
                <a:ext uri="{FF2B5EF4-FFF2-40B4-BE49-F238E27FC236}">
                  <a16:creationId xmlns:a16="http://schemas.microsoft.com/office/drawing/2014/main" id="{D631B328-4DAA-AA01-7162-39770E449663}"/>
                </a:ext>
              </a:extLst>
            </p:cNvPr>
            <p:cNvGrpSpPr/>
            <p:nvPr/>
          </p:nvGrpSpPr>
          <p:grpSpPr>
            <a:xfrm>
              <a:off x="5741431" y="1818547"/>
              <a:ext cx="281363" cy="1528734"/>
              <a:chOff x="5741431" y="1818547"/>
              <a:chExt cx="281363" cy="1528734"/>
            </a:xfrm>
          </p:grpSpPr>
          <p:sp>
            <p:nvSpPr>
              <p:cNvPr id="179" name="직사각형 3">
                <a:extLst>
                  <a:ext uri="{FF2B5EF4-FFF2-40B4-BE49-F238E27FC236}">
                    <a16:creationId xmlns:a16="http://schemas.microsoft.com/office/drawing/2014/main" id="{6924F84A-0F6B-568C-EC66-F91D25FC2599}"/>
                  </a:ext>
                </a:extLst>
              </p:cNvPr>
              <p:cNvSpPr/>
              <p:nvPr/>
            </p:nvSpPr>
            <p:spPr>
              <a:xfrm flipH="1">
                <a:off x="5741431" y="1818547"/>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1">
                    <a:lumMod val="75000"/>
                  </a:schemeClr>
                </a:fgClr>
                <a:bgClr>
                  <a:schemeClr val="accent1">
                    <a:lumMod val="50000"/>
                  </a:schemeClr>
                </a:bgClr>
              </a:pattFill>
              <a:ln w="3175" cap="rnd">
                <a:solidFill>
                  <a:schemeClr val="accent1">
                    <a:lumMod val="7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80" name="직사각형 3">
                <a:extLst>
                  <a:ext uri="{FF2B5EF4-FFF2-40B4-BE49-F238E27FC236}">
                    <a16:creationId xmlns:a16="http://schemas.microsoft.com/office/drawing/2014/main" id="{591DB37E-9483-F18D-569A-F3D4F09A15C2}"/>
                  </a:ext>
                </a:extLst>
              </p:cNvPr>
              <p:cNvSpPr/>
              <p:nvPr/>
            </p:nvSpPr>
            <p:spPr>
              <a:xfrm flipH="1" flipV="1">
                <a:off x="5741431" y="3236964"/>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1">
                    <a:lumMod val="75000"/>
                  </a:schemeClr>
                </a:fgClr>
                <a:bgClr>
                  <a:schemeClr val="accent1">
                    <a:lumMod val="50000"/>
                  </a:schemeClr>
                </a:bgClr>
              </a:pattFill>
              <a:ln w="3175" cap="rnd">
                <a:solidFill>
                  <a:schemeClr val="accent1">
                    <a:lumMod val="7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sp>
          <p:nvSpPr>
            <p:cNvPr id="178" name="직사각형 177">
              <a:extLst>
                <a:ext uri="{FF2B5EF4-FFF2-40B4-BE49-F238E27FC236}">
                  <a16:creationId xmlns:a16="http://schemas.microsoft.com/office/drawing/2014/main" id="{B745D8BE-D82F-EC36-E823-E6D6F2EB5257}"/>
                </a:ext>
              </a:extLst>
            </p:cNvPr>
            <p:cNvSpPr/>
            <p:nvPr/>
          </p:nvSpPr>
          <p:spPr>
            <a:xfrm flipH="1">
              <a:off x="5967635"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nvGrpSpPr>
            <p:cNvPr id="14" name="그룹 13">
              <a:extLst>
                <a:ext uri="{FF2B5EF4-FFF2-40B4-BE49-F238E27FC236}">
                  <a16:creationId xmlns:a16="http://schemas.microsoft.com/office/drawing/2014/main" id="{5D95914B-5028-A6F1-6EFD-63AF2E83A60C}"/>
                </a:ext>
              </a:extLst>
            </p:cNvPr>
            <p:cNvGrpSpPr/>
            <p:nvPr/>
          </p:nvGrpSpPr>
          <p:grpSpPr>
            <a:xfrm>
              <a:off x="5912478" y="1818547"/>
              <a:ext cx="997662" cy="1528734"/>
              <a:chOff x="5912478" y="1818547"/>
              <a:chExt cx="997662" cy="1528734"/>
            </a:xfrm>
          </p:grpSpPr>
          <p:sp>
            <p:nvSpPr>
              <p:cNvPr id="182" name="직사각형 1">
                <a:extLst>
                  <a:ext uri="{FF2B5EF4-FFF2-40B4-BE49-F238E27FC236}">
                    <a16:creationId xmlns:a16="http://schemas.microsoft.com/office/drawing/2014/main" id="{CE695373-2482-C0C4-67D0-668274E30F16}"/>
                  </a:ext>
                </a:extLst>
              </p:cNvPr>
              <p:cNvSpPr/>
              <p:nvPr/>
            </p:nvSpPr>
            <p:spPr>
              <a:xfrm flipH="1">
                <a:off x="5912478" y="1818547"/>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1"/>
              </a:solidFill>
              <a:ln w="3175" cap="flat"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nvGrpSpPr>
              <p:cNvPr id="193" name="그룹 192">
                <a:extLst>
                  <a:ext uri="{FF2B5EF4-FFF2-40B4-BE49-F238E27FC236}">
                    <a16:creationId xmlns:a16="http://schemas.microsoft.com/office/drawing/2014/main" id="{B4327FC8-8F91-D87B-5BFA-A5175F124609}"/>
                  </a:ext>
                </a:extLst>
              </p:cNvPr>
              <p:cNvGrpSpPr/>
              <p:nvPr/>
            </p:nvGrpSpPr>
            <p:grpSpPr>
              <a:xfrm>
                <a:off x="6026391" y="1933845"/>
                <a:ext cx="883749" cy="720641"/>
                <a:chOff x="3378969" y="1935381"/>
                <a:chExt cx="883749" cy="720641"/>
              </a:xfrm>
            </p:grpSpPr>
            <p:sp>
              <p:nvSpPr>
                <p:cNvPr id="194" name="타원 193">
                  <a:extLst>
                    <a:ext uri="{FF2B5EF4-FFF2-40B4-BE49-F238E27FC236}">
                      <a16:creationId xmlns:a16="http://schemas.microsoft.com/office/drawing/2014/main" id="{BD4302FE-30E7-1C67-6E73-88BD59FBD9D0}"/>
                    </a:ext>
                  </a:extLst>
                </p:cNvPr>
                <p:cNvSpPr/>
                <p:nvPr/>
              </p:nvSpPr>
              <p:spPr>
                <a:xfrm>
                  <a:off x="3628470" y="1935381"/>
                  <a:ext cx="384746"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1"/>
                          </a:gs>
                          <a:gs pos="100000">
                            <a:schemeClr val="accent1"/>
                          </a:gs>
                        </a:gsLst>
                        <a:lin ang="5400000" scaled="0"/>
                      </a:gradFill>
                      <a:latin typeface="Bebas Neue" pitchFamily="34" charset="0"/>
                      <a:ea typeface="Roboto Condensed Regular"/>
                    </a:rPr>
                    <a:t>03</a:t>
                  </a:r>
                  <a:endParaRPr lang="ko-KR" altLang="en-US" sz="2000" b="1" dirty="0">
                    <a:gradFill>
                      <a:gsLst>
                        <a:gs pos="0">
                          <a:schemeClr val="accent1"/>
                        </a:gs>
                        <a:gs pos="100000">
                          <a:schemeClr val="accent1"/>
                        </a:gs>
                      </a:gsLst>
                      <a:lin ang="5400000" scaled="0"/>
                    </a:gradFill>
                    <a:latin typeface="Bebas Neue" pitchFamily="34" charset="0"/>
                    <a:ea typeface="Roboto Condensed Regular"/>
                  </a:endParaRPr>
                </a:p>
              </p:txBody>
            </p:sp>
            <p:sp>
              <p:nvSpPr>
                <p:cNvPr id="195" name="TextBox 194">
                  <a:extLst>
                    <a:ext uri="{FF2B5EF4-FFF2-40B4-BE49-F238E27FC236}">
                      <a16:creationId xmlns:a16="http://schemas.microsoft.com/office/drawing/2014/main" id="{335C2392-65D8-79C1-0AB9-F63A8B548C07}"/>
                    </a:ext>
                  </a:extLst>
                </p:cNvPr>
                <p:cNvSpPr txBox="1"/>
                <p:nvPr/>
              </p:nvSpPr>
              <p:spPr>
                <a:xfrm>
                  <a:off x="3378969" y="2420669"/>
                  <a:ext cx="883749" cy="203603"/>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1000" dirty="0">
                      <a:solidFill>
                        <a:schemeClr val="accent6">
                          <a:lumMod val="85000"/>
                        </a:schemeClr>
                      </a:solidFill>
                    </a:rPr>
                    <a:t>Réintégration</a:t>
                  </a:r>
                  <a:endParaRPr lang="ko-KR" altLang="en-US" sz="1000" dirty="0">
                    <a:solidFill>
                      <a:schemeClr val="accent6">
                        <a:lumMod val="85000"/>
                      </a:schemeClr>
                    </a:solidFill>
                  </a:endParaRPr>
                </a:p>
              </p:txBody>
            </p:sp>
            <p:cxnSp>
              <p:nvCxnSpPr>
                <p:cNvPr id="197" name="직선 연결선 196">
                  <a:extLst>
                    <a:ext uri="{FF2B5EF4-FFF2-40B4-BE49-F238E27FC236}">
                      <a16:creationId xmlns:a16="http://schemas.microsoft.com/office/drawing/2014/main" id="{4F042413-854F-FE4A-300E-433A19A393BE}"/>
                    </a:ext>
                  </a:extLst>
                </p:cNvPr>
                <p:cNvCxnSpPr/>
                <p:nvPr/>
              </p:nvCxnSpPr>
              <p:spPr>
                <a:xfrm>
                  <a:off x="3455726" y="2656022"/>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sp>
        <p:nvSpPr>
          <p:cNvPr id="201" name="TextBox 200">
            <a:extLst>
              <a:ext uri="{FF2B5EF4-FFF2-40B4-BE49-F238E27FC236}">
                <a16:creationId xmlns:a16="http://schemas.microsoft.com/office/drawing/2014/main" id="{72166638-35C1-9246-BDEE-F12ABC84E11A}"/>
              </a:ext>
            </a:extLst>
          </p:cNvPr>
          <p:cNvSpPr txBox="1"/>
          <p:nvPr/>
        </p:nvSpPr>
        <p:spPr>
          <a:xfrm>
            <a:off x="7218954" y="2412941"/>
            <a:ext cx="943971" cy="339945"/>
          </a:xfrm>
          <a:prstGeom prst="rect">
            <a:avLst/>
          </a:prstGeom>
          <a:noFill/>
        </p:spPr>
        <p:txBody>
          <a:bodyPr wrap="square" lIns="0" tIns="0" rIns="0" bIns="0" rtlCol="0" anchor="ctr">
            <a:noAutofit/>
          </a:bodyPr>
          <a:lstStyle/>
          <a:p>
            <a:pPr lvl="0" algn="ctr"/>
            <a:r>
              <a:rPr lang="en-US" altLang="ko-KR" sz="1200" dirty="0">
                <a:gradFill>
                  <a:gsLst>
                    <a:gs pos="0">
                      <a:schemeClr val="accent1"/>
                    </a:gs>
                    <a:gs pos="100000">
                      <a:schemeClr val="accent1"/>
                    </a:gs>
                  </a:gsLst>
                  <a:lin ang="0" scaled="1"/>
                </a:gradFill>
                <a:latin typeface="Bebas Neue"/>
                <a:ea typeface="Roboto Condensed Regular"/>
                <a:cs typeface="+mj-cs"/>
              </a:rPr>
              <a:t>Avis obligatoire du CMFR</a:t>
            </a:r>
            <a:endParaRPr lang="nb-NO" altLang="ko-KR" sz="12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grpSp>
        <p:nvGrpSpPr>
          <p:cNvPr id="52" name="그룹 51">
            <a:extLst>
              <a:ext uri="{FF2B5EF4-FFF2-40B4-BE49-F238E27FC236}">
                <a16:creationId xmlns:a16="http://schemas.microsoft.com/office/drawing/2014/main" id="{7950DEF4-9573-834E-C932-10BE25E85933}"/>
              </a:ext>
            </a:extLst>
          </p:cNvPr>
          <p:cNvGrpSpPr/>
          <p:nvPr/>
        </p:nvGrpSpPr>
        <p:grpSpPr>
          <a:xfrm>
            <a:off x="4419518" y="1818547"/>
            <a:ext cx="1165113" cy="1528734"/>
            <a:chOff x="4419518" y="1818547"/>
            <a:chExt cx="1165113" cy="1528734"/>
          </a:xfrm>
        </p:grpSpPr>
        <p:grpSp>
          <p:nvGrpSpPr>
            <p:cNvPr id="10" name="그룹 9">
              <a:extLst>
                <a:ext uri="{FF2B5EF4-FFF2-40B4-BE49-F238E27FC236}">
                  <a16:creationId xmlns:a16="http://schemas.microsoft.com/office/drawing/2014/main" id="{565D0738-4C39-6A29-24FE-26C76AE5A3C5}"/>
                </a:ext>
              </a:extLst>
            </p:cNvPr>
            <p:cNvGrpSpPr/>
            <p:nvPr/>
          </p:nvGrpSpPr>
          <p:grpSpPr>
            <a:xfrm>
              <a:off x="4419518" y="1818547"/>
              <a:ext cx="281363" cy="1528734"/>
              <a:chOff x="4419518" y="1818547"/>
              <a:chExt cx="281363" cy="1528734"/>
            </a:xfrm>
          </p:grpSpPr>
          <p:sp>
            <p:nvSpPr>
              <p:cNvPr id="173" name="직사각형 3">
                <a:extLst>
                  <a:ext uri="{FF2B5EF4-FFF2-40B4-BE49-F238E27FC236}">
                    <a16:creationId xmlns:a16="http://schemas.microsoft.com/office/drawing/2014/main" id="{2281651B-048E-B0AC-4E48-E0368C32497C}"/>
                  </a:ext>
                </a:extLst>
              </p:cNvPr>
              <p:cNvSpPr/>
              <p:nvPr/>
            </p:nvSpPr>
            <p:spPr>
              <a:xfrm flipH="1">
                <a:off x="4419518" y="1818547"/>
                <a:ext cx="281363" cy="110317"/>
              </a:xfrm>
              <a:custGeom>
                <a:avLst/>
                <a:gdLst/>
                <a:ahLst/>
                <a:cxnLst/>
                <a:rect l="l" t="t" r="r" b="b"/>
                <a:pathLst>
                  <a:path w="281363" h="110317">
                    <a:moveTo>
                      <a:pt x="110317" y="0"/>
                    </a:moveTo>
                    <a:lnTo>
                      <a:pt x="171046" y="0"/>
                    </a:lnTo>
                    <a:lnTo>
                      <a:pt x="181755" y="0"/>
                    </a:lnTo>
                    <a:lnTo>
                      <a:pt x="181755" y="2162"/>
                    </a:lnTo>
                    <a:cubicBezTo>
                      <a:pt x="237740" y="5988"/>
                      <a:pt x="281363" y="53058"/>
                      <a:pt x="281363" y="110317"/>
                    </a:cubicBezTo>
                    <a:lnTo>
                      <a:pt x="181755" y="110317"/>
                    </a:lnTo>
                    <a:lnTo>
                      <a:pt x="171046" y="110317"/>
                    </a:lnTo>
                    <a:lnTo>
                      <a:pt x="110317" y="110317"/>
                    </a:lnTo>
                    <a:lnTo>
                      <a:pt x="0" y="110317"/>
                    </a:lnTo>
                    <a:cubicBezTo>
                      <a:pt x="0" y="49391"/>
                      <a:pt x="49391" y="0"/>
                      <a:pt x="110317" y="0"/>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174" name="직사각형 3">
                <a:extLst>
                  <a:ext uri="{FF2B5EF4-FFF2-40B4-BE49-F238E27FC236}">
                    <a16:creationId xmlns:a16="http://schemas.microsoft.com/office/drawing/2014/main" id="{57F2A93A-8DCA-7314-69DF-B51F9D6C4D2F}"/>
                  </a:ext>
                </a:extLst>
              </p:cNvPr>
              <p:cNvSpPr/>
              <p:nvPr/>
            </p:nvSpPr>
            <p:spPr>
              <a:xfrm flipH="1" flipV="1">
                <a:off x="4419518" y="3236964"/>
                <a:ext cx="281363" cy="110317"/>
              </a:xfrm>
              <a:custGeom>
                <a:avLst/>
                <a:gdLst/>
                <a:ahLst/>
                <a:cxnLst/>
                <a:rect l="l" t="t" r="r" b="b"/>
                <a:pathLst>
                  <a:path w="281363" h="110317">
                    <a:moveTo>
                      <a:pt x="0" y="110317"/>
                    </a:moveTo>
                    <a:lnTo>
                      <a:pt x="110317" y="110317"/>
                    </a:lnTo>
                    <a:lnTo>
                      <a:pt x="171046" y="110317"/>
                    </a:lnTo>
                    <a:lnTo>
                      <a:pt x="181755" y="110317"/>
                    </a:lnTo>
                    <a:lnTo>
                      <a:pt x="281363" y="110317"/>
                    </a:lnTo>
                    <a:cubicBezTo>
                      <a:pt x="281363" y="53058"/>
                      <a:pt x="237740" y="5988"/>
                      <a:pt x="181755" y="2162"/>
                    </a:cubicBezTo>
                    <a:lnTo>
                      <a:pt x="181755" y="0"/>
                    </a:lnTo>
                    <a:lnTo>
                      <a:pt x="171046" y="0"/>
                    </a:lnTo>
                    <a:lnTo>
                      <a:pt x="110317" y="0"/>
                    </a:lnTo>
                    <a:cubicBezTo>
                      <a:pt x="49391" y="0"/>
                      <a:pt x="0" y="49391"/>
                      <a:pt x="0" y="110317"/>
                    </a:cubicBez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2" name="그룹 11">
              <a:extLst>
                <a:ext uri="{FF2B5EF4-FFF2-40B4-BE49-F238E27FC236}">
                  <a16:creationId xmlns:a16="http://schemas.microsoft.com/office/drawing/2014/main" id="{777BCC42-D118-06F7-9336-943589AC57B9}"/>
                </a:ext>
              </a:extLst>
            </p:cNvPr>
            <p:cNvGrpSpPr/>
            <p:nvPr/>
          </p:nvGrpSpPr>
          <p:grpSpPr>
            <a:xfrm>
              <a:off x="4590565" y="1818547"/>
              <a:ext cx="994066" cy="1528734"/>
              <a:chOff x="4590565" y="1818547"/>
              <a:chExt cx="994066" cy="1528734"/>
            </a:xfrm>
          </p:grpSpPr>
          <p:grpSp>
            <p:nvGrpSpPr>
              <p:cNvPr id="8" name="그룹 7">
                <a:extLst>
                  <a:ext uri="{FF2B5EF4-FFF2-40B4-BE49-F238E27FC236}">
                    <a16:creationId xmlns:a16="http://schemas.microsoft.com/office/drawing/2014/main" id="{F97498D0-81DB-9437-62A1-4799A438BFDB}"/>
                  </a:ext>
                </a:extLst>
              </p:cNvPr>
              <p:cNvGrpSpPr/>
              <p:nvPr/>
            </p:nvGrpSpPr>
            <p:grpSpPr>
              <a:xfrm>
                <a:off x="4590565" y="1818547"/>
                <a:ext cx="994066" cy="1528734"/>
                <a:chOff x="4590565" y="1818547"/>
                <a:chExt cx="994066" cy="1528734"/>
              </a:xfrm>
            </p:grpSpPr>
            <p:sp>
              <p:nvSpPr>
                <p:cNvPr id="176" name="직사각형 1">
                  <a:extLst>
                    <a:ext uri="{FF2B5EF4-FFF2-40B4-BE49-F238E27FC236}">
                      <a16:creationId xmlns:a16="http://schemas.microsoft.com/office/drawing/2014/main" id="{311A9B54-D622-6887-57D9-76F55CA41A3E}"/>
                    </a:ext>
                  </a:extLst>
                </p:cNvPr>
                <p:cNvSpPr/>
                <p:nvPr/>
              </p:nvSpPr>
              <p:spPr>
                <a:xfrm flipH="1">
                  <a:off x="4590565" y="1818547"/>
                  <a:ext cx="994066" cy="1528734"/>
                </a:xfrm>
                <a:custGeom>
                  <a:avLst/>
                  <a:gdLst/>
                  <a:ahLst/>
                  <a:cxnLst/>
                  <a:rect l="l" t="t" r="r" b="b"/>
                  <a:pathLst>
                    <a:path w="994066" h="1528734">
                      <a:moveTo>
                        <a:pt x="994066" y="0"/>
                      </a:moveTo>
                      <a:lnTo>
                        <a:pt x="885487" y="159"/>
                      </a:lnTo>
                      <a:lnTo>
                        <a:pt x="885487" y="0"/>
                      </a:lnTo>
                      <a:lnTo>
                        <a:pt x="834358" y="0"/>
                      </a:lnTo>
                      <a:lnTo>
                        <a:pt x="781050" y="0"/>
                      </a:lnTo>
                      <a:lnTo>
                        <a:pt x="725779" y="0"/>
                      </a:lnTo>
                      <a:lnTo>
                        <a:pt x="672471" y="0"/>
                      </a:lnTo>
                      <a:lnTo>
                        <a:pt x="621342" y="0"/>
                      </a:lnTo>
                      <a:lnTo>
                        <a:pt x="512763" y="0"/>
                      </a:lnTo>
                      <a:lnTo>
                        <a:pt x="483041" y="0"/>
                      </a:lnTo>
                      <a:lnTo>
                        <a:pt x="482247" y="0"/>
                      </a:lnTo>
                      <a:lnTo>
                        <a:pt x="323333" y="0"/>
                      </a:lnTo>
                      <a:lnTo>
                        <a:pt x="322539" y="0"/>
                      </a:lnTo>
                      <a:lnTo>
                        <a:pt x="270025" y="0"/>
                      </a:lnTo>
                      <a:lnTo>
                        <a:pt x="269231" y="0"/>
                      </a:lnTo>
                      <a:lnTo>
                        <a:pt x="110317" y="0"/>
                      </a:lnTo>
                      <a:lnTo>
                        <a:pt x="109523" y="0"/>
                      </a:lnTo>
                      <a:lnTo>
                        <a:pt x="109523" y="160"/>
                      </a:lnTo>
                      <a:cubicBezTo>
                        <a:pt x="48961" y="430"/>
                        <a:pt x="0" y="49656"/>
                        <a:pt x="0" y="110317"/>
                      </a:cubicBezTo>
                      <a:lnTo>
                        <a:pt x="0" y="1418417"/>
                      </a:lnTo>
                      <a:cubicBezTo>
                        <a:pt x="0" y="1479078"/>
                        <a:pt x="48961" y="1528304"/>
                        <a:pt x="109523" y="1528574"/>
                      </a:cubicBezTo>
                      <a:lnTo>
                        <a:pt x="109523" y="1528734"/>
                      </a:lnTo>
                      <a:lnTo>
                        <a:pt x="110317" y="1528734"/>
                      </a:lnTo>
                      <a:lnTo>
                        <a:pt x="269231" y="1528734"/>
                      </a:lnTo>
                      <a:lnTo>
                        <a:pt x="270025" y="1528734"/>
                      </a:lnTo>
                      <a:lnTo>
                        <a:pt x="322539" y="1528734"/>
                      </a:lnTo>
                      <a:lnTo>
                        <a:pt x="323333" y="1528734"/>
                      </a:lnTo>
                      <a:lnTo>
                        <a:pt x="482247" y="1528734"/>
                      </a:lnTo>
                      <a:lnTo>
                        <a:pt x="483041" y="1528734"/>
                      </a:lnTo>
                      <a:lnTo>
                        <a:pt x="512763" y="1528734"/>
                      </a:lnTo>
                      <a:lnTo>
                        <a:pt x="621342" y="1528734"/>
                      </a:lnTo>
                      <a:lnTo>
                        <a:pt x="672471" y="1528734"/>
                      </a:lnTo>
                      <a:lnTo>
                        <a:pt x="725779" y="1528734"/>
                      </a:lnTo>
                      <a:lnTo>
                        <a:pt x="781050" y="1528734"/>
                      </a:lnTo>
                      <a:lnTo>
                        <a:pt x="834358" y="1528734"/>
                      </a:lnTo>
                      <a:lnTo>
                        <a:pt x="885487" y="1528734"/>
                      </a:lnTo>
                      <a:lnTo>
                        <a:pt x="885487" y="1528575"/>
                      </a:lnTo>
                      <a:lnTo>
                        <a:pt x="994066" y="1528734"/>
                      </a:lnTo>
                      <a:cubicBezTo>
                        <a:pt x="936074" y="1528734"/>
                        <a:pt x="888533" y="1483986"/>
                        <a:pt x="885487" y="1427025"/>
                      </a:cubicBezTo>
                      <a:lnTo>
                        <a:pt x="885487" y="1420067"/>
                      </a:lnTo>
                      <a:lnTo>
                        <a:pt x="885487" y="1418417"/>
                      </a:lnTo>
                      <a:lnTo>
                        <a:pt x="883749" y="1418417"/>
                      </a:lnTo>
                      <a:lnTo>
                        <a:pt x="883749" y="110317"/>
                      </a:lnTo>
                      <a:lnTo>
                        <a:pt x="885487" y="110317"/>
                      </a:lnTo>
                      <a:lnTo>
                        <a:pt x="885487" y="109434"/>
                      </a:lnTo>
                      <a:cubicBezTo>
                        <a:pt x="886045" y="108914"/>
                        <a:pt x="885853" y="108727"/>
                        <a:pt x="885487" y="108667"/>
                      </a:cubicBezTo>
                      <a:lnTo>
                        <a:pt x="885487" y="101709"/>
                      </a:lnTo>
                      <a:cubicBezTo>
                        <a:pt x="888533" y="44748"/>
                        <a:pt x="936074" y="0"/>
                        <a:pt x="994066" y="0"/>
                      </a:cubicBez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187" name="그룹 186">
                  <a:extLst>
                    <a:ext uri="{FF2B5EF4-FFF2-40B4-BE49-F238E27FC236}">
                      <a16:creationId xmlns:a16="http://schemas.microsoft.com/office/drawing/2014/main" id="{DFD4ED2B-8CEF-61A0-B35F-6C510F066BB8}"/>
                    </a:ext>
                  </a:extLst>
                </p:cNvPr>
                <p:cNvGrpSpPr/>
                <p:nvPr/>
              </p:nvGrpSpPr>
              <p:grpSpPr>
                <a:xfrm>
                  <a:off x="4700881" y="1933845"/>
                  <a:ext cx="883749" cy="720641"/>
                  <a:chOff x="3378969" y="1935381"/>
                  <a:chExt cx="883749" cy="720641"/>
                </a:xfrm>
              </p:grpSpPr>
              <p:sp>
                <p:nvSpPr>
                  <p:cNvPr id="188" name="타원 187">
                    <a:extLst>
                      <a:ext uri="{FF2B5EF4-FFF2-40B4-BE49-F238E27FC236}">
                        <a16:creationId xmlns:a16="http://schemas.microsoft.com/office/drawing/2014/main" id="{768A3DF7-E280-795D-E91C-8C4C03F5944B}"/>
                      </a:ext>
                    </a:extLst>
                  </p:cNvPr>
                  <p:cNvSpPr/>
                  <p:nvPr/>
                </p:nvSpPr>
                <p:spPr>
                  <a:xfrm>
                    <a:off x="3628470" y="1935381"/>
                    <a:ext cx="384746" cy="384746"/>
                  </a:xfrm>
                  <a:prstGeom prst="ellipse">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02</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9" name="TextBox 188">
                    <a:extLst>
                      <a:ext uri="{FF2B5EF4-FFF2-40B4-BE49-F238E27FC236}">
                        <a16:creationId xmlns:a16="http://schemas.microsoft.com/office/drawing/2014/main" id="{478BB36C-4809-5C73-0B89-B37049B6C7EC}"/>
                      </a:ext>
                    </a:extLst>
                  </p:cNvPr>
                  <p:cNvSpPr txBox="1"/>
                  <p:nvPr/>
                </p:nvSpPr>
                <p:spPr>
                  <a:xfrm>
                    <a:off x="3378969" y="2420669"/>
                    <a:ext cx="883749" cy="203603"/>
                  </a:xfrm>
                  <a:prstGeom prst="rect">
                    <a:avLst/>
                  </a:prstGeom>
                  <a:noFill/>
                  <a:scene3d>
                    <a:camera prst="orthographicFront"/>
                    <a:lightRig rig="threePt" dir="t"/>
                  </a:scene3d>
                  <a:sp3d>
                    <a:bevelT/>
                  </a:sp3d>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sz="900" dirty="0">
                        <a:solidFill>
                          <a:schemeClr val="accent6">
                            <a:lumMod val="85000"/>
                          </a:schemeClr>
                        </a:solidFill>
                      </a:rPr>
                      <a:t>Renouvellement</a:t>
                    </a:r>
                    <a:endParaRPr lang="ko-KR" altLang="en-US" sz="900" dirty="0">
                      <a:solidFill>
                        <a:schemeClr val="accent6">
                          <a:lumMod val="85000"/>
                        </a:schemeClr>
                      </a:solidFill>
                    </a:endParaRPr>
                  </a:p>
                </p:txBody>
              </p:sp>
              <p:cxnSp>
                <p:nvCxnSpPr>
                  <p:cNvPr id="191" name="직선 연결선 190">
                    <a:extLst>
                      <a:ext uri="{FF2B5EF4-FFF2-40B4-BE49-F238E27FC236}">
                        <a16:creationId xmlns:a16="http://schemas.microsoft.com/office/drawing/2014/main" id="{CBC2DC41-7266-301C-2F3E-00380A58ACEC}"/>
                      </a:ext>
                    </a:extLst>
                  </p:cNvPr>
                  <p:cNvCxnSpPr/>
                  <p:nvPr/>
                </p:nvCxnSpPr>
                <p:spPr>
                  <a:xfrm>
                    <a:off x="3455726" y="2656022"/>
                    <a:ext cx="730234" cy="0"/>
                  </a:xfrm>
                  <a:prstGeom prst="line">
                    <a:avLst/>
                  </a:prstGeom>
                  <a:ln>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sp>
            <p:nvSpPr>
              <p:cNvPr id="172" name="직사각형 171">
                <a:extLst>
                  <a:ext uri="{FF2B5EF4-FFF2-40B4-BE49-F238E27FC236}">
                    <a16:creationId xmlns:a16="http://schemas.microsoft.com/office/drawing/2014/main" id="{35DE8E1F-6B9B-9F26-EC05-EFB2793BECFF}"/>
                  </a:ext>
                </a:extLst>
              </p:cNvPr>
              <p:cNvSpPr/>
              <p:nvPr/>
            </p:nvSpPr>
            <p:spPr>
              <a:xfrm flipH="1">
                <a:off x="4645722" y="1928864"/>
                <a:ext cx="55158" cy="1308100"/>
              </a:xfrm>
              <a:prstGeom prst="rect">
                <a:avLst/>
              </a:prstGeom>
              <a:solidFill>
                <a:srgbClr val="000000">
                  <a:alpha val="10196"/>
                </a:srgbClr>
              </a:solidFill>
              <a:ln w="317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sp>
        <p:nvSpPr>
          <p:cNvPr id="5" name="텍스트 개체 틀 4">
            <a:extLst>
              <a:ext uri="{FF2B5EF4-FFF2-40B4-BE49-F238E27FC236}">
                <a16:creationId xmlns:a16="http://schemas.microsoft.com/office/drawing/2014/main" id="{D733BCFC-82C0-5F9A-3EF7-A5C4204880F1}"/>
              </a:ext>
            </a:extLst>
          </p:cNvPr>
          <p:cNvSpPr>
            <a:spLocks noGrp="1"/>
          </p:cNvSpPr>
          <p:nvPr>
            <p:ph type="body" sz="quarter" idx="10"/>
          </p:nvPr>
        </p:nvSpPr>
        <p:spPr>
          <a:xfrm>
            <a:off x="175135" y="736198"/>
            <a:ext cx="2344738" cy="4108966"/>
          </a:xfrm>
        </p:spPr>
        <p:txBody>
          <a:bodyPr/>
          <a:lstStyle/>
          <a:p>
            <a:r>
              <a:rPr lang="en-US" altLang="ko-KR" dirty="0">
                <a:solidFill>
                  <a:schemeClr val="accent1">
                    <a:lumMod val="50000"/>
                  </a:schemeClr>
                </a:solidFill>
              </a:rPr>
              <a:t>. </a:t>
            </a:r>
          </a:p>
          <a:p>
            <a:r>
              <a:rPr lang="fr-FR" altLang="ko-KR" dirty="0">
                <a:solidFill>
                  <a:schemeClr val="accent1">
                    <a:lumMod val="50000"/>
                  </a:schemeClr>
                </a:solidFill>
                <a:latin typeface="Arial Rounded MT Bold" panose="020F0704030504030204" pitchFamily="34" charset="0"/>
                <a:cs typeface="Arial" panose="020B0604020202020204" pitchFamily="34" charset="0"/>
              </a:rPr>
              <a:t>Les article L 822.12 à L 822.19 prévoient que le fonctionnaire en activité a droit à un congé de longue durée lorsqu'il est atteint de tuberculose, maladie mentale, affection cancéreuse, poliomyélite, déficit immunitaire grave et acquis (arrêté du 14 mars 1986).</a:t>
            </a:r>
          </a:p>
          <a:p>
            <a:endParaRPr lang="en-US" altLang="ko-KR"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La durée d’un  congé de longue durée est de 5 ans maximum et peut être accordé par période de trois à six mois.</a:t>
            </a:r>
          </a:p>
          <a:p>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Pour obtenir le renouvellement de son congé, le fonctionnaire adresse à l'autorité territoriale un certificat médical indiquant que le congé initialement accordé doit être prolongé ainsi que la durée de cette prolongation conformément aux limites de durée précitées.</a:t>
            </a:r>
          </a:p>
          <a:p>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Avant de bénéficier d’un congé de longue durée, l’agent sera au préalable placé en congé de longue maladie à plein traitement. A l’issue de cette période, il peut choisir, après avis du conseil médical d’être placé en congé de longue durée ou être maintenu en congé de longue maladie.</a:t>
            </a:r>
          </a:p>
          <a:p>
            <a:endParaRPr lang="ko-KR" altLang="en-US"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Droits à rémunération</a:t>
            </a:r>
          </a:p>
          <a:p>
            <a:r>
              <a:rPr lang="fr-FR" altLang="ko-KR" dirty="0">
                <a:solidFill>
                  <a:schemeClr val="accent1">
                    <a:lumMod val="50000"/>
                  </a:schemeClr>
                </a:solidFill>
                <a:latin typeface="Arial Rounded MT Bold" panose="020F0704030504030204" pitchFamily="34" charset="0"/>
                <a:cs typeface="Arial" panose="020B0604020202020204" pitchFamily="34" charset="0"/>
              </a:rPr>
              <a:t>3 ans à plein traitement</a:t>
            </a:r>
          </a:p>
          <a:p>
            <a:r>
              <a:rPr lang="fr-FR" altLang="ko-KR" dirty="0">
                <a:solidFill>
                  <a:schemeClr val="accent1">
                    <a:lumMod val="50000"/>
                  </a:schemeClr>
                </a:solidFill>
                <a:latin typeface="Arial Rounded MT Bold" panose="020F0704030504030204" pitchFamily="34" charset="0"/>
                <a:cs typeface="Arial" panose="020B0604020202020204" pitchFamily="34" charset="0"/>
              </a:rPr>
              <a:t>2 ans à ½ traitement</a:t>
            </a:r>
            <a:endParaRPr lang="ko-KR" altLang="en-US" dirty="0">
              <a:solidFill>
                <a:schemeClr val="accent1">
                  <a:lumMod val="50000"/>
                </a:schemeClr>
              </a:solidFill>
              <a:latin typeface="Arial Rounded MT Bold" panose="020F0704030504030204" pitchFamily="34" charset="0"/>
              <a:cs typeface="Arial" panose="020B0604020202020204" pitchFamily="34" charset="0"/>
            </a:endParaRPr>
          </a:p>
          <a:p>
            <a:endParaRPr lang="ko-KR" altLang="en-US" dirty="0"/>
          </a:p>
        </p:txBody>
      </p:sp>
      <p:sp>
        <p:nvSpPr>
          <p:cNvPr id="6" name="오른쪽 화살표 151">
            <a:extLst>
              <a:ext uri="{FF2B5EF4-FFF2-40B4-BE49-F238E27FC236}">
                <a16:creationId xmlns:a16="http://schemas.microsoft.com/office/drawing/2014/main" id="{AFD1AA55-C3FD-D554-BD38-9B04ACCD53D3}"/>
              </a:ext>
            </a:extLst>
          </p:cNvPr>
          <p:cNvSpPr/>
          <p:nvPr/>
        </p:nvSpPr>
        <p:spPr>
          <a:xfrm rot="5400000">
            <a:off x="3568717" y="3437132"/>
            <a:ext cx="308913" cy="221271"/>
          </a:xfrm>
          <a:prstGeom prst="rightArrow">
            <a:avLst>
              <a:gd name="adj1" fmla="val 50000"/>
              <a:gd name="adj2" fmla="val 60784"/>
            </a:avLst>
          </a:prstGeom>
          <a:pattFill prst="ltUpDiag">
            <a:fgClr>
              <a:schemeClr val="accent3">
                <a:lumMod val="65000"/>
              </a:schemeClr>
            </a:fgClr>
            <a:bgClr>
              <a:schemeClr val="accent3"/>
            </a:bgClr>
          </a:patt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 name="오른쪽 화살표 151">
            <a:extLst>
              <a:ext uri="{FF2B5EF4-FFF2-40B4-BE49-F238E27FC236}">
                <a16:creationId xmlns:a16="http://schemas.microsoft.com/office/drawing/2014/main" id="{76D0267F-1090-3275-57AE-E30B296035A9}"/>
              </a:ext>
            </a:extLst>
          </p:cNvPr>
          <p:cNvSpPr/>
          <p:nvPr/>
        </p:nvSpPr>
        <p:spPr>
          <a:xfrm rot="5400000">
            <a:off x="4914347" y="3437132"/>
            <a:ext cx="308913" cy="221271"/>
          </a:xfrm>
          <a:prstGeom prst="rightArrow">
            <a:avLst>
              <a:gd name="adj1" fmla="val 50000"/>
              <a:gd name="adj2" fmla="val 60784"/>
            </a:avLst>
          </a:prstGeom>
          <a:pattFill prst="ltUpDiag">
            <a:fgClr>
              <a:schemeClr val="accent3">
                <a:lumMod val="65000"/>
              </a:schemeClr>
            </a:fgClr>
            <a:bgClr>
              <a:schemeClr val="accent3"/>
            </a:bgClr>
          </a:patt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 name="오른쪽 화살표 151">
            <a:extLst>
              <a:ext uri="{FF2B5EF4-FFF2-40B4-BE49-F238E27FC236}">
                <a16:creationId xmlns:a16="http://schemas.microsoft.com/office/drawing/2014/main" id="{A74BB3EE-2B85-C872-EA99-F452F4973D81}"/>
              </a:ext>
            </a:extLst>
          </p:cNvPr>
          <p:cNvSpPr/>
          <p:nvPr/>
        </p:nvSpPr>
        <p:spPr>
          <a:xfrm rot="5400000">
            <a:off x="6282162" y="3473240"/>
            <a:ext cx="308913" cy="221271"/>
          </a:xfrm>
          <a:prstGeom prst="rightArrow">
            <a:avLst>
              <a:gd name="adj1" fmla="val 50000"/>
              <a:gd name="adj2" fmla="val 60784"/>
            </a:avLst>
          </a:prstGeom>
          <a:pattFill prst="ltUpDiag">
            <a:fgClr>
              <a:schemeClr val="accent3">
                <a:lumMod val="65000"/>
              </a:schemeClr>
            </a:fgClr>
            <a:bgClr>
              <a:schemeClr val="accent3"/>
            </a:bgClr>
          </a:patt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ZoneTexte 15">
            <a:extLst>
              <a:ext uri="{FF2B5EF4-FFF2-40B4-BE49-F238E27FC236}">
                <a16:creationId xmlns:a16="http://schemas.microsoft.com/office/drawing/2014/main" id="{B5399BC5-F2CB-1398-8B5D-4281A119C70E}"/>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7768FCA1-A490-090A-C77D-D8F01B548A6F}"/>
              </a:ext>
            </a:extLst>
          </p:cNvPr>
          <p:cNvSpPr txBox="1"/>
          <p:nvPr/>
        </p:nvSpPr>
        <p:spPr>
          <a:xfrm>
            <a:off x="6971162"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448BDB61-9BAF-B273-BDFA-3F3F2BD21ACB}"/>
              </a:ext>
            </a:extLst>
          </p:cNvPr>
          <p:cNvSpPr txBox="1"/>
          <p:nvPr/>
        </p:nvSpPr>
        <p:spPr>
          <a:xfrm>
            <a:off x="508000" y="4774168"/>
            <a:ext cx="1727200" cy="369332"/>
          </a:xfrm>
          <a:prstGeom prst="rect">
            <a:avLst/>
          </a:prstGeom>
          <a:solidFill>
            <a:schemeClr val="accent6">
              <a:lumMod val="85000"/>
            </a:schemeClr>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21EEB713-9195-A961-59DF-187913BEC462}"/>
              </a:ext>
            </a:extLst>
          </p:cNvPr>
          <p:cNvSpPr txBox="1"/>
          <p:nvPr/>
        </p:nvSpPr>
        <p:spPr>
          <a:xfrm>
            <a:off x="86024" y="4743390"/>
            <a:ext cx="2722804" cy="215444"/>
          </a:xfrm>
          <a:prstGeom prst="rect">
            <a:avLst/>
          </a:prstGeom>
          <a:noFill/>
        </p:spPr>
        <p:txBody>
          <a:bodyPr wrap="square">
            <a:spAutoFit/>
          </a:bodyPr>
          <a:lstStyle/>
          <a:p>
            <a:pPr algn="l" fontAlgn="base"/>
            <a:r>
              <a:rPr lang="fr-FR" sz="800" i="0" u="none" strike="noStrike" dirty="0">
                <a:solidFill>
                  <a:schemeClr val="accent1">
                    <a:lumMod val="50000"/>
                  </a:schemeClr>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Guide de saisie des arrêtés de maladie – AGIRHE</a:t>
            </a:r>
            <a:endParaRPr lang="fr-FR" sz="800" i="0" dirty="0">
              <a:solidFill>
                <a:schemeClr val="accent1">
                  <a:lumMod val="50000"/>
                </a:schemeClr>
              </a:solidFill>
              <a:effectLst/>
              <a:latin typeface="Arial Rounded MT Bold" panose="020F0704030504030204" pitchFamily="34" charset="0"/>
            </a:endParaRPr>
          </a:p>
        </p:txBody>
      </p:sp>
    </p:spTree>
    <p:extLst>
      <p:ext uri="{BB962C8B-B14F-4D97-AF65-F5344CB8AC3E}">
        <p14:creationId xmlns:p14="http://schemas.microsoft.com/office/powerpoint/2010/main" val="763743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slide(fromTop)">
                                      <p:cBhvr>
                                        <p:cTn id="19" dur="500"/>
                                        <p:tgtEl>
                                          <p:spTgt spid="78"/>
                                        </p:tgtEl>
                                      </p:cBhvr>
                                    </p:animEffect>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slide(fromLeft)">
                                      <p:cBhvr>
                                        <p:cTn id="23" dur="500"/>
                                        <p:tgtEl>
                                          <p:spTgt spid="15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86"/>
                                        </p:tgtEl>
                                        <p:attrNameLst>
                                          <p:attrName>style.visibility</p:attrName>
                                        </p:attrNameLst>
                                      </p:cBhvr>
                                      <p:to>
                                        <p:strVal val="visible"/>
                                      </p:to>
                                    </p:set>
                                    <p:animEffect transition="in" filter="slide(fromTop)">
                                      <p:cBhvr>
                                        <p:cTn id="33" dur="500"/>
                                        <p:tgtEl>
                                          <p:spTgt spid="186"/>
                                        </p:tgtEl>
                                      </p:cBhvr>
                                    </p:animEffect>
                                  </p:childTnLst>
                                </p:cTn>
                              </p:par>
                            </p:childTnLst>
                          </p:cTn>
                        </p:par>
                        <p:par>
                          <p:cTn id="34" fill="hold">
                            <p:stCondLst>
                              <p:cond delay="500"/>
                            </p:stCondLst>
                            <p:childTnLst>
                              <p:par>
                                <p:cTn id="35" presetID="12" presetClass="entr" presetSubtype="8" fill="hold" grpId="0" nodeType="after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slide(fromLeft)">
                                      <p:cBhvr>
                                        <p:cTn id="37" dur="500"/>
                                        <p:tgtEl>
                                          <p:spTgt spid="17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92"/>
                                        </p:tgtEl>
                                        <p:attrNameLst>
                                          <p:attrName>style.visibility</p:attrName>
                                        </p:attrNameLst>
                                      </p:cBhvr>
                                      <p:to>
                                        <p:strVal val="visible"/>
                                      </p:to>
                                    </p:set>
                                    <p:animEffect transition="in" filter="slide(fromTop)">
                                      <p:cBhvr>
                                        <p:cTn id="47" dur="500"/>
                                        <p:tgtEl>
                                          <p:spTgt spid="192"/>
                                        </p:tgtEl>
                                      </p:cBhvr>
                                    </p:animEffect>
                                  </p:childTnLst>
                                </p:cTn>
                              </p:par>
                            </p:childTnLst>
                          </p:cTn>
                        </p:par>
                        <p:par>
                          <p:cTn id="48" fill="hold">
                            <p:stCondLst>
                              <p:cond delay="500"/>
                            </p:stCondLst>
                            <p:childTnLst>
                              <p:par>
                                <p:cTn id="49" presetID="12" presetClass="entr" presetSubtype="8" fill="hold" grpId="0" nodeType="afterEffect">
                                  <p:stCondLst>
                                    <p:cond delay="0"/>
                                  </p:stCondLst>
                                  <p:childTnLst>
                                    <p:set>
                                      <p:cBhvr>
                                        <p:cTn id="50" dur="1" fill="hold">
                                          <p:stCondLst>
                                            <p:cond delay="0"/>
                                          </p:stCondLst>
                                        </p:cTn>
                                        <p:tgtEl>
                                          <p:spTgt spid="181"/>
                                        </p:tgtEl>
                                        <p:attrNameLst>
                                          <p:attrName>style.visibility</p:attrName>
                                        </p:attrNameLst>
                                      </p:cBhvr>
                                      <p:to>
                                        <p:strVal val="visible"/>
                                      </p:to>
                                    </p:set>
                                    <p:animEffect transition="in" filter="slide(fromLeft)">
                                      <p:cBhvr>
                                        <p:cTn id="51" dur="500"/>
                                        <p:tgtEl>
                                          <p:spTgt spid="181"/>
                                        </p:tgtEl>
                                      </p:cBhvr>
                                    </p:animEffect>
                                  </p:childTnLst>
                                </p:cTn>
                              </p:par>
                            </p:childTnLst>
                          </p:cTn>
                        </p:par>
                        <p:par>
                          <p:cTn id="52" fill="hold">
                            <p:stCondLst>
                              <p:cond delay="1000"/>
                            </p:stCondLst>
                            <p:childTnLst>
                              <p:par>
                                <p:cTn id="53" presetID="53" presetClass="entr" presetSubtype="0" fill="hold" grpId="0" nodeType="afterEffect">
                                  <p:stCondLst>
                                    <p:cond delay="0"/>
                                  </p:stCondLst>
                                  <p:childTnLst>
                                    <p:set>
                                      <p:cBhvr>
                                        <p:cTn id="54" dur="1" fill="hold">
                                          <p:stCondLst>
                                            <p:cond delay="0"/>
                                          </p:stCondLst>
                                        </p:cTn>
                                        <p:tgtEl>
                                          <p:spTgt spid="201"/>
                                        </p:tgtEl>
                                        <p:attrNameLst>
                                          <p:attrName>style.visibility</p:attrName>
                                        </p:attrNameLst>
                                      </p:cBhvr>
                                      <p:to>
                                        <p:strVal val="visible"/>
                                      </p:to>
                                    </p:set>
                                    <p:anim calcmode="lin" valueType="num">
                                      <p:cBhvr>
                                        <p:cTn id="55" dur="500" fill="hold"/>
                                        <p:tgtEl>
                                          <p:spTgt spid="201"/>
                                        </p:tgtEl>
                                        <p:attrNameLst>
                                          <p:attrName>ppt_w</p:attrName>
                                        </p:attrNameLst>
                                      </p:cBhvr>
                                      <p:tavLst>
                                        <p:tav tm="0">
                                          <p:val>
                                            <p:fltVal val="0"/>
                                          </p:val>
                                        </p:tav>
                                        <p:tav tm="100000">
                                          <p:val>
                                            <p:strVal val="#ppt_w"/>
                                          </p:val>
                                        </p:tav>
                                      </p:tavLst>
                                    </p:anim>
                                    <p:anim calcmode="lin" valueType="num">
                                      <p:cBhvr>
                                        <p:cTn id="56" dur="500" fill="hold"/>
                                        <p:tgtEl>
                                          <p:spTgt spid="201"/>
                                        </p:tgtEl>
                                        <p:attrNameLst>
                                          <p:attrName>ppt_h</p:attrName>
                                        </p:attrNameLst>
                                      </p:cBhvr>
                                      <p:tavLst>
                                        <p:tav tm="0">
                                          <p:val>
                                            <p:fltVal val="0"/>
                                          </p:val>
                                        </p:tav>
                                        <p:tav tm="100000">
                                          <p:val>
                                            <p:strVal val="#ppt_h"/>
                                          </p:val>
                                        </p:tav>
                                      </p:tavLst>
                                    </p:anim>
                                    <p:animEffect transition="in" filter="fade">
                                      <p:cBhvr>
                                        <p:cTn id="57" dur="500"/>
                                        <p:tgtEl>
                                          <p:spTgt spid="201"/>
                                        </p:tgtEl>
                                      </p:cBhvr>
                                    </p:animEffect>
                                  </p:childTnLst>
                                </p:cTn>
                              </p:par>
                            </p:childTnLst>
                          </p:cTn>
                        </p:par>
                        <p:par>
                          <p:cTn id="58" fill="hold">
                            <p:stCondLst>
                              <p:cond delay="1500"/>
                            </p:stCondLst>
                            <p:childTnLst>
                              <p:par>
                                <p:cTn id="59" presetID="1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slide(fromLeft)">
                                      <p:cBhvr>
                                        <p:cTn id="61" dur="500"/>
                                        <p:tgtEl>
                                          <p:spTgt spid="6"/>
                                        </p:tgtEl>
                                      </p:cBhvr>
                                    </p:animEffect>
                                  </p:childTnLst>
                                </p:cTn>
                              </p:par>
                            </p:childTnLst>
                          </p:cTn>
                        </p:par>
                        <p:par>
                          <p:cTn id="62" fill="hold">
                            <p:stCondLst>
                              <p:cond delay="20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slide(fromLeft)">
                                      <p:cBhvr>
                                        <p:cTn id="65" dur="500"/>
                                        <p:tgtEl>
                                          <p:spTgt spid="7"/>
                                        </p:tgtEl>
                                      </p:cBhvr>
                                    </p:animEffect>
                                  </p:childTnLst>
                                </p:cTn>
                              </p:par>
                            </p:childTnLst>
                          </p:cTn>
                        </p:par>
                        <p:par>
                          <p:cTn id="66" fill="hold">
                            <p:stCondLst>
                              <p:cond delay="2500"/>
                            </p:stCondLst>
                            <p:childTnLst>
                              <p:par>
                                <p:cTn id="67" presetID="1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slide(from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52" grpId="0" animBg="1"/>
      <p:bldP spid="186" grpId="0"/>
      <p:bldP spid="175" grpId="0" animBg="1"/>
      <p:bldP spid="192" grpId="0"/>
      <p:bldP spid="181" grpId="0" animBg="1"/>
      <p:bldP spid="201" grpId="0"/>
      <p:bldP spid="6" grpId="0" animBg="1"/>
      <p:bldP spid="7"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60" name="그룹 59"/>
          <p:cNvGrpSpPr/>
          <p:nvPr/>
        </p:nvGrpSpPr>
        <p:grpSpPr>
          <a:xfrm>
            <a:off x="2386494" y="2253229"/>
            <a:ext cx="4371011" cy="716641"/>
            <a:chOff x="3260102" y="2577438"/>
            <a:chExt cx="4371011" cy="716641"/>
          </a:xfrm>
        </p:grpSpPr>
        <p:cxnSp>
          <p:nvCxnSpPr>
            <p:cNvPr id="176" name="직선 연결선 175"/>
            <p:cNvCxnSpPr/>
            <p:nvPr/>
          </p:nvCxnSpPr>
          <p:spPr>
            <a:xfrm>
              <a:off x="5487573" y="2577438"/>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14" name="그룹 213"/>
            <p:cNvGrpSpPr/>
            <p:nvPr/>
          </p:nvGrpSpPr>
          <p:grpSpPr>
            <a:xfrm>
              <a:off x="3260102" y="2786119"/>
              <a:ext cx="4371011" cy="459918"/>
              <a:chOff x="3260102" y="2792467"/>
              <a:chExt cx="4371011" cy="610278"/>
            </a:xfrm>
          </p:grpSpPr>
          <p:cxnSp>
            <p:nvCxnSpPr>
              <p:cNvPr id="76" name="직선 연결선 75"/>
              <p:cNvCxnSpPr>
                <a:cxnSpLocks/>
              </p:cNvCxnSpPr>
              <p:nvPr/>
            </p:nvCxnSpPr>
            <p:spPr>
              <a:xfrm>
                <a:off x="3260102" y="2792467"/>
                <a:ext cx="4371011" cy="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86" name="그룹 185"/>
              <p:cNvGrpSpPr/>
              <p:nvPr/>
            </p:nvGrpSpPr>
            <p:grpSpPr>
              <a:xfrm>
                <a:off x="3260102" y="2792467"/>
                <a:ext cx="4371011" cy="610278"/>
                <a:chOff x="3260102" y="2604464"/>
                <a:chExt cx="4371011" cy="798541"/>
              </a:xfrm>
            </p:grpSpPr>
            <p:cxnSp>
              <p:nvCxnSpPr>
                <p:cNvPr id="182" name="직선 연결선 181"/>
                <p:cNvCxnSpPr>
                  <a:cxnSpLocks/>
                </p:cNvCxnSpPr>
                <p:nvPr/>
              </p:nvCxnSpPr>
              <p:spPr>
                <a:xfrm flipH="1">
                  <a:off x="3260102" y="2604464"/>
                  <a:ext cx="8676" cy="7985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3" name="직선 연결선 182"/>
                <p:cNvCxnSpPr/>
                <p:nvPr/>
              </p:nvCxnSpPr>
              <p:spPr>
                <a:xfrm>
                  <a:off x="7631113" y="2604464"/>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nvGrpSpPr>
          <p:cNvPr id="59" name="그룹 58"/>
          <p:cNvGrpSpPr/>
          <p:nvPr/>
        </p:nvGrpSpPr>
        <p:grpSpPr>
          <a:xfrm>
            <a:off x="5399375" y="985970"/>
            <a:ext cx="3438380" cy="748136"/>
            <a:chOff x="6286500" y="1447706"/>
            <a:chExt cx="1747287" cy="748136"/>
          </a:xfrm>
        </p:grpSpPr>
        <p:grpSp>
          <p:nvGrpSpPr>
            <p:cNvPr id="57" name="그룹 56"/>
            <p:cNvGrpSpPr/>
            <p:nvPr/>
          </p:nvGrpSpPr>
          <p:grpSpPr>
            <a:xfrm>
              <a:off x="6286500" y="1447706"/>
              <a:ext cx="1747287" cy="0"/>
              <a:chOff x="6286500" y="1447706"/>
              <a:chExt cx="1747287" cy="0"/>
            </a:xfrm>
          </p:grpSpPr>
          <p:cxnSp>
            <p:nvCxnSpPr>
              <p:cNvPr id="243" name="직선 연결선 242"/>
              <p:cNvCxnSpPr/>
              <p:nvPr/>
            </p:nvCxnSpPr>
            <p:spPr>
              <a:xfrm>
                <a:off x="6286500" y="1447706"/>
                <a:ext cx="1747287"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5" name="직선 연결선 244"/>
              <p:cNvCxnSpPr/>
              <p:nvPr/>
            </p:nvCxnSpPr>
            <p:spPr>
              <a:xfrm>
                <a:off x="7695869"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46" name="TextBox 245"/>
            <p:cNvSpPr txBox="1"/>
            <p:nvPr/>
          </p:nvSpPr>
          <p:spPr>
            <a:xfrm>
              <a:off x="6352423" y="1527505"/>
              <a:ext cx="1632205" cy="668337"/>
            </a:xfrm>
            <a:prstGeom prst="rect">
              <a:avLst/>
            </a:prstGeom>
            <a:noFill/>
            <a:scene3d>
              <a:camera prst="orthographicFront"/>
              <a:lightRig rig="threePt" dir="t"/>
            </a:scene3d>
            <a:sp3d>
              <a:bevelT/>
            </a:sp3d>
          </p:spPr>
          <p:txBody>
            <a:bodyPr wrap="square" lIns="0" tIns="0" rIns="0" bIns="0" rtlCol="0">
              <a:noAutofit/>
            </a:bodyPr>
            <a:lstStyle/>
            <a:p>
              <a:pPr algn="ct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Pas de maintien possible du régime indemnitaire </a:t>
              </a:r>
            </a:p>
            <a:p>
              <a:pPr algn="ct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(CE 448779 du 22/11/2021) jusqu’au 31/08/2024</a:t>
              </a:r>
            </a:p>
            <a:p>
              <a:pPr algn="just">
                <a:lnSpc>
                  <a:spcPts val="900"/>
                </a:lnSpc>
                <a:spcAft>
                  <a:spcPts val="300"/>
                </a:spcAft>
              </a:pPr>
              <a:r>
                <a:rPr lang="fr-FR" altLang="ko-KR" sz="6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Décret n° 2024-641 du 27/06/2024 : pour les </a:t>
              </a:r>
              <a:r>
                <a:rPr lang="fr-FR" altLang="ko-KR" sz="600" b="1"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fonctionnaires de l’Etat </a:t>
              </a:r>
              <a:r>
                <a:rPr lang="fr-FR" altLang="ko-KR" sz="6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placés en CLM, s’ajoutent au traitement ou à la fraction de traitement les primes et indemnités maintenues à hauteur de 33 % la 1</a:t>
              </a:r>
              <a:r>
                <a:rPr lang="fr-FR" altLang="ko-KR" sz="600" baseline="300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ère</a:t>
              </a:r>
              <a:r>
                <a:rPr lang="fr-FR" altLang="ko-KR" sz="6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année et de 60 % les 2</a:t>
              </a:r>
              <a:r>
                <a:rPr lang="fr-FR" altLang="ko-KR" sz="600" baseline="300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ème</a:t>
              </a:r>
              <a:r>
                <a:rPr lang="fr-FR" altLang="ko-KR" sz="6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et 3</a:t>
              </a:r>
              <a:r>
                <a:rPr lang="fr-FR" altLang="ko-KR" sz="600" baseline="300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ème</a:t>
              </a:r>
              <a:r>
                <a:rPr lang="fr-FR" altLang="ko-KR" sz="6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années.*</a:t>
              </a:r>
            </a:p>
            <a:p>
              <a:pPr algn="just">
                <a:lnSpc>
                  <a:spcPts val="900"/>
                </a:lnSpc>
                <a:spcAft>
                  <a:spcPts val="300"/>
                </a:spcAft>
              </a:pPr>
              <a:r>
                <a:rPr lang="fr-FR" altLang="ko-KR" sz="8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fr-FR" altLang="ko-KR" sz="6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Ces dispositions s'appliquent pour la rémunération due à compter du 1</a:t>
              </a:r>
              <a:r>
                <a:rPr lang="fr-FR" altLang="ko-KR" sz="600" baseline="300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er</a:t>
              </a:r>
              <a:r>
                <a:rPr lang="fr-FR" altLang="ko-KR" sz="6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septembre 2024 aux fonctionnaires placés en CLM. Applicable à la FPT : délibération + avis CST dans la limite des taux. Pas d’obligation.</a:t>
              </a:r>
              <a:endParaRPr lang="en-US" altLang="ko-KR" sz="6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58" name="그룹 57"/>
          <p:cNvGrpSpPr/>
          <p:nvPr/>
        </p:nvGrpSpPr>
        <p:grpSpPr>
          <a:xfrm>
            <a:off x="2148696" y="1129185"/>
            <a:ext cx="1774273" cy="918758"/>
            <a:chOff x="3089827" y="1447706"/>
            <a:chExt cx="1774273" cy="918758"/>
          </a:xfrm>
        </p:grpSpPr>
        <p:grpSp>
          <p:nvGrpSpPr>
            <p:cNvPr id="56" name="그룹 55"/>
            <p:cNvGrpSpPr/>
            <p:nvPr/>
          </p:nvGrpSpPr>
          <p:grpSpPr>
            <a:xfrm>
              <a:off x="3089827" y="1447706"/>
              <a:ext cx="1774273" cy="0"/>
              <a:chOff x="3089827" y="1447706"/>
              <a:chExt cx="1774273" cy="0"/>
            </a:xfrm>
          </p:grpSpPr>
          <p:cxnSp>
            <p:nvCxnSpPr>
              <p:cNvPr id="251" name="직선 연결선 250"/>
              <p:cNvCxnSpPr/>
              <p:nvPr/>
            </p:nvCxnSpPr>
            <p:spPr>
              <a:xfrm>
                <a:off x="3089827" y="1447706"/>
                <a:ext cx="1774273"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9" name="직선 연결선 248"/>
              <p:cNvCxnSpPr/>
              <p:nvPr/>
            </p:nvCxnSpPr>
            <p:spPr>
              <a:xfrm>
                <a:off x="3089827"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50" name="TextBox 249"/>
            <p:cNvSpPr txBox="1"/>
            <p:nvPr/>
          </p:nvSpPr>
          <p:spPr>
            <a:xfrm>
              <a:off x="3089827" y="1698127"/>
              <a:ext cx="1444625" cy="668337"/>
            </a:xfrm>
            <a:prstGeom prst="rect">
              <a:avLst/>
            </a:prstGeom>
            <a:noFill/>
            <a:scene3d>
              <a:camera prst="orthographicFront"/>
              <a:lightRig rig="threePt" dir="t"/>
            </a:scene3d>
            <a:sp3d>
              <a:bevelT/>
            </a:sp3d>
          </p:spPr>
          <p:txBody>
            <a:bodyPr wrap="square" lIns="0" tIns="0" rIns="0" bIns="0" rtlCol="0">
              <a:noAutofit/>
            </a:bodyPr>
            <a:lstStyle/>
            <a:p>
              <a:pPr lvl="0">
                <a:lnSpc>
                  <a:spcPts val="900"/>
                </a:lnSpc>
                <a:spcAft>
                  <a:spcPts val="300"/>
                </a:spcAft>
              </a:pPr>
              <a:endParaRPr lang="en-US" altLang="ko-KR" sz="800" dirty="0">
                <a:gradFill>
                  <a:gsLst>
                    <a:gs pos="0">
                      <a:schemeClr val="tx1">
                        <a:alpha val="50000"/>
                      </a:schemeClr>
                    </a:gs>
                    <a:gs pos="100000">
                      <a:schemeClr val="tx1">
                        <a:alpha val="50000"/>
                      </a:schemeClr>
                    </a:gs>
                  </a:gsLst>
                  <a:lin ang="5400000" scaled="0"/>
                </a:gradFill>
                <a:ea typeface="Roboto Light" pitchFamily="2" charset="0"/>
                <a:cs typeface="Roboto Condensed Regular"/>
              </a:endParaRPr>
            </a:p>
          </p:txBody>
        </p:sp>
      </p:grpSp>
      <p:grpSp>
        <p:nvGrpSpPr>
          <p:cNvPr id="55" name="그룹 54"/>
          <p:cNvGrpSpPr/>
          <p:nvPr/>
        </p:nvGrpSpPr>
        <p:grpSpPr>
          <a:xfrm>
            <a:off x="3699797" y="498525"/>
            <a:ext cx="1802837" cy="1800200"/>
            <a:chOff x="4659390" y="816062"/>
            <a:chExt cx="1802837" cy="1800200"/>
          </a:xfrm>
        </p:grpSpPr>
        <p:sp>
          <p:nvSpPr>
            <p:cNvPr id="70" name="Oval 5"/>
            <p:cNvSpPr>
              <a:spLocks noChangeArrowheads="1"/>
            </p:cNvSpPr>
            <p:nvPr/>
          </p:nvSpPr>
          <p:spPr bwMode="auto">
            <a:xfrm>
              <a:off x="4909554" y="1065861"/>
              <a:ext cx="1302509" cy="1300603"/>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8" name="Oval 5"/>
            <p:cNvSpPr>
              <a:spLocks noChangeArrowheads="1"/>
            </p:cNvSpPr>
            <p:nvPr/>
          </p:nvSpPr>
          <p:spPr bwMode="auto">
            <a:xfrm>
              <a:off x="4659390" y="816062"/>
              <a:ext cx="1802837" cy="1800200"/>
            </a:xfrm>
            <a:prstGeom prst="ellipse">
              <a:avLst/>
            </a:prstGeom>
            <a:no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1" name="Freeform 6"/>
            <p:cNvSpPr>
              <a:spLocks/>
            </p:cNvSpPr>
            <p:nvPr/>
          </p:nvSpPr>
          <p:spPr bwMode="auto">
            <a:xfrm>
              <a:off x="4668268" y="873788"/>
              <a:ext cx="825933" cy="1431319"/>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gradFill>
              <a:gsLst>
                <a:gs pos="0">
                  <a:schemeClr val="accent1">
                    <a:lumMod val="75000"/>
                    <a:lumOff val="25000"/>
                  </a:schemeClr>
                </a:gs>
                <a:gs pos="100000">
                  <a:schemeClr val="accent1">
                    <a:lumMod val="75000"/>
                    <a:lumOff val="25000"/>
                  </a:schemeClr>
                </a:gs>
              </a:gsLst>
              <a:lin ang="5400000" scaled="0"/>
            </a:gradFill>
            <a:ln w="3175" cap="flat" cmpd="sng" algn="ctr">
              <a:gradFill>
                <a:gsLst>
                  <a:gs pos="0">
                    <a:schemeClr val="accent1"/>
                  </a:gs>
                  <a:gs pos="100000">
                    <a:schemeClr val="accent1"/>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3" name="Freeform 8"/>
            <p:cNvSpPr>
              <a:spLocks/>
            </p:cNvSpPr>
            <p:nvPr/>
          </p:nvSpPr>
          <p:spPr bwMode="auto">
            <a:xfrm>
              <a:off x="5292158" y="826583"/>
              <a:ext cx="1157491" cy="1241118"/>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gradFill>
              <a:gsLst>
                <a:gs pos="0">
                  <a:schemeClr val="accent1">
                    <a:lumMod val="100000"/>
                  </a:schemeClr>
                </a:gs>
                <a:gs pos="100000">
                  <a:schemeClr val="accent1">
                    <a:lumMod val="100000"/>
                  </a:schemeClr>
                </a:gs>
              </a:gsLst>
              <a:lin ang="5400000" scaled="0"/>
            </a:gradFill>
            <a:ln w="3175" cap="flat" cmpd="sng" algn="ctr">
              <a:gradFill>
                <a:gsLst>
                  <a:gs pos="0">
                    <a:schemeClr val="accent1">
                      <a:lumMod val="75000"/>
                    </a:schemeClr>
                  </a:gs>
                  <a:gs pos="100000">
                    <a:schemeClr val="accent1">
                      <a:lumMod val="75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2" name="Freeform 7"/>
            <p:cNvSpPr>
              <a:spLocks/>
            </p:cNvSpPr>
            <p:nvPr/>
          </p:nvSpPr>
          <p:spPr bwMode="auto">
            <a:xfrm>
              <a:off x="4871791" y="1844936"/>
              <a:ext cx="1460185" cy="714920"/>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gradFill>
              <a:gsLst>
                <a:gs pos="0">
                  <a:schemeClr val="accent1">
                    <a:lumMod val="75000"/>
                  </a:schemeClr>
                </a:gs>
                <a:gs pos="100000">
                  <a:schemeClr val="accent1">
                    <a:lumMod val="75000"/>
                  </a:schemeClr>
                </a:gs>
              </a:gsLst>
              <a:lin ang="5400000" scaled="0"/>
            </a:gradFill>
            <a:ln w="3175" cap="flat" cmpd="sng" algn="ctr">
              <a:gradFill>
                <a:gsLst>
                  <a:gs pos="0">
                    <a:schemeClr val="accent1">
                      <a:lumMod val="50000"/>
                    </a:schemeClr>
                  </a:gs>
                  <a:gs pos="100000">
                    <a:schemeClr val="accent1">
                      <a:lumMod val="50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r>
                <a:rPr lang="en-US" altLang="ko-KR" sz="900" b="1" dirty="0">
                  <a:noFill/>
                  <a:latin typeface="Roboto Condensed Regular"/>
                </a:rPr>
                <a:t>-25</a:t>
              </a:r>
              <a:endParaRPr lang="ko-KR" altLang="en-US" sz="900" b="1" dirty="0">
                <a:noFill/>
                <a:latin typeface="Roboto Condensed Regular"/>
              </a:endParaRPr>
            </a:p>
          </p:txBody>
        </p:sp>
        <p:sp>
          <p:nvSpPr>
            <p:cNvPr id="72" name="TextBox 71"/>
            <p:cNvSpPr txBox="1"/>
            <p:nvPr/>
          </p:nvSpPr>
          <p:spPr>
            <a:xfrm rot="14075995">
              <a:off x="4874310" y="1019752"/>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74" name="TextBox 73"/>
            <p:cNvSpPr txBox="1"/>
            <p:nvPr/>
          </p:nvSpPr>
          <p:spPr>
            <a:xfrm rot="6744775">
              <a:off x="4862006" y="1045821"/>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64" name="TextBox 63"/>
            <p:cNvSpPr txBox="1"/>
            <p:nvPr/>
          </p:nvSpPr>
          <p:spPr>
            <a:xfrm>
              <a:off x="4922495" y="1372076"/>
              <a:ext cx="1276627" cy="769412"/>
            </a:xfrm>
            <a:prstGeom prst="rect">
              <a:avLst/>
            </a:prstGeom>
            <a:noFill/>
          </p:spPr>
          <p:txBody>
            <a:bodyPr wrap="square" lIns="0" tIns="0" rIns="0" bIns="0" rtlCol="0" anchor="ctr">
              <a:noAutofit/>
            </a:bodyPr>
            <a:lstStyle/>
            <a:p>
              <a:pPr lvl="0" algn="ctr">
                <a:lnSpc>
                  <a:spcPts val="1800"/>
                </a:lnSpc>
              </a:pPr>
              <a:r>
                <a:rPr lang="en-US" altLang="ko-KR" dirty="0">
                  <a:solidFill>
                    <a:schemeClr val="accent1">
                      <a:lumMod val="50000"/>
                    </a:schemeClr>
                  </a:solidFill>
                  <a:latin typeface="Bebas Neue"/>
                  <a:ea typeface="Roboto Condensed Regular"/>
                  <a:cs typeface="+mj-cs"/>
                  <a:hlinkClick r:id="rId4">
                    <a:extLst>
                      <a:ext uri="{A12FA001-AC4F-418D-AE19-62706E023703}">
                        <ahyp:hlinkClr xmlns:ahyp="http://schemas.microsoft.com/office/drawing/2018/hyperlinkcolor" val="tx"/>
                      </a:ext>
                    </a:extLst>
                  </a:hlinkClick>
                </a:rPr>
                <a:t>RÉMUNÉRATION</a:t>
              </a:r>
              <a:endParaRPr lang="nb-NO" altLang="ko-KR" b="1" dirty="0">
                <a:solidFill>
                  <a:schemeClr val="accent1">
                    <a:lumMod val="50000"/>
                  </a:schemeClr>
                </a:solidFill>
                <a:latin typeface="Bebas Neue" pitchFamily="34" charset="0"/>
                <a:ea typeface="Roboto Light" pitchFamily="2" charset="0"/>
                <a:cs typeface="Roboto Condensed Regular"/>
              </a:endParaRPr>
            </a:p>
          </p:txBody>
        </p:sp>
      </p:grpSp>
      <p:sp>
        <p:nvSpPr>
          <p:cNvPr id="2" name="제목 1"/>
          <p:cNvSpPr>
            <a:spLocks noGrp="1"/>
          </p:cNvSpPr>
          <p:nvPr>
            <p:ph type="title"/>
          </p:nvPr>
        </p:nvSpPr>
        <p:spPr>
          <a:xfrm>
            <a:off x="404835" y="193458"/>
            <a:ext cx="6814608" cy="467469"/>
          </a:xfrm>
          <a:scene3d>
            <a:camera prst="orthographicFront"/>
            <a:lightRig rig="threePt" dir="t"/>
          </a:scene3d>
          <a:sp3d>
            <a:bevelT/>
          </a:sp3d>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LES DROITS À RÉMUNÉRATION/CLM/CLD</a:t>
            </a:r>
            <a:endParaRPr lang="ko-KR" alt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5" name="그룹 4"/>
          <p:cNvGrpSpPr/>
          <p:nvPr/>
        </p:nvGrpSpPr>
        <p:grpSpPr>
          <a:xfrm>
            <a:off x="1427589" y="2737380"/>
            <a:ext cx="1935162" cy="1978927"/>
            <a:chOff x="2700338" y="3018595"/>
            <a:chExt cx="1584325" cy="1535943"/>
          </a:xfrm>
        </p:grpSpPr>
        <p:sp>
          <p:nvSpPr>
            <p:cNvPr id="174" name="모서리가 둥근 직사각형 173"/>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75" name="TextBox 174"/>
            <p:cNvSpPr txBox="1"/>
            <p:nvPr/>
          </p:nvSpPr>
          <p:spPr>
            <a:xfrm>
              <a:off x="2775410" y="3850998"/>
              <a:ext cx="1448839" cy="679341"/>
            </a:xfrm>
            <a:prstGeom prst="rect">
              <a:avLst/>
            </a:prstGeom>
            <a:noFill/>
          </p:spPr>
          <p:txBody>
            <a:bodyPr wrap="square" lIns="0" tIns="0" rIns="0" bIns="0" rtlCol="0">
              <a:noAutofit/>
            </a:bodyPr>
            <a:lstStyle/>
            <a:p>
              <a:pPr lvl="0">
                <a:lnSpc>
                  <a:spcPts val="900"/>
                </a:lnSpc>
                <a:spcAft>
                  <a:spcPts val="300"/>
                </a:spcAft>
                <a:buClr>
                  <a:schemeClr val="accent1"/>
                </a:buClr>
              </a:pPr>
              <a:endParaRPr lang="en-US" altLang="ko-KR" sz="1400" dirty="0">
                <a:solidFill>
                  <a:schemeClr val="accent1">
                    <a:lumMod val="50000"/>
                  </a:schemeClr>
                </a:solidFill>
                <a:latin typeface="Arial Rounded MT Bold" panose="020F0704030504030204" pitchFamily="34" charset="0"/>
                <a:cs typeface="Arial" panose="020B0604020202020204" pitchFamily="34" charset="0"/>
              </a:endParaRPr>
            </a:p>
            <a:p>
              <a:pPr lvl="0">
                <a:lnSpc>
                  <a:spcPts val="900"/>
                </a:lnSpc>
                <a:spcAft>
                  <a:spcPts val="300"/>
                </a:spcAft>
                <a:buClr>
                  <a:schemeClr val="accent1"/>
                </a:buClr>
              </a:pPr>
              <a:r>
                <a:rPr lang="en-US" altLang="ko-KR" sz="1400" dirty="0">
                  <a:solidFill>
                    <a:schemeClr val="accent1">
                      <a:lumMod val="50000"/>
                    </a:schemeClr>
                  </a:solidFill>
                  <a:latin typeface="Arial Rounded MT Bold" panose="020F0704030504030204" pitchFamily="34" charset="0"/>
                  <a:cs typeface="Arial" panose="020B0604020202020204" pitchFamily="34" charset="0"/>
                </a:rPr>
                <a:t>CLM :1 an</a:t>
              </a:r>
            </a:p>
            <a:p>
              <a:pPr marL="88900" lvl="0" indent="-88900">
                <a:lnSpc>
                  <a:spcPts val="900"/>
                </a:lnSpc>
                <a:spcAft>
                  <a:spcPts val="300"/>
                </a:spcAft>
                <a:buClr>
                  <a:schemeClr val="accent1"/>
                </a:buClr>
                <a:buFont typeface="Arial" pitchFamily="34" charset="0"/>
                <a:buChar char="•"/>
              </a:pPr>
              <a:endParaRPr lang="en-US" altLang="ko-KR" sz="1400" dirty="0">
                <a:solidFill>
                  <a:schemeClr val="accent1">
                    <a:lumMod val="50000"/>
                  </a:schemeClr>
                </a:solidFill>
                <a:latin typeface="Arial Rounded MT Bold" panose="020F0704030504030204" pitchFamily="34" charset="0"/>
                <a:cs typeface="Arial" panose="020B0604020202020204" pitchFamily="34" charset="0"/>
              </a:endParaRPr>
            </a:p>
            <a:p>
              <a:pPr lvl="0">
                <a:lnSpc>
                  <a:spcPts val="900"/>
                </a:lnSpc>
                <a:spcAft>
                  <a:spcPts val="300"/>
                </a:spcAft>
                <a:buClr>
                  <a:schemeClr val="accent1"/>
                </a:buClr>
              </a:pPr>
              <a:r>
                <a:rPr lang="en-US" altLang="ko-KR" sz="1400" dirty="0">
                  <a:solidFill>
                    <a:schemeClr val="accent1">
                      <a:lumMod val="50000"/>
                    </a:schemeClr>
                  </a:solidFill>
                  <a:latin typeface="Arial Rounded MT Bold" panose="020F0704030504030204" pitchFamily="34" charset="0"/>
                  <a:cs typeface="Arial" panose="020B0604020202020204" pitchFamily="34" charset="0"/>
                </a:rPr>
                <a:t>CLD : 3 ans</a:t>
              </a:r>
            </a:p>
          </p:txBody>
        </p:sp>
        <p:sp>
          <p:nvSpPr>
            <p:cNvPr id="215" name="양쪽 모서리가 둥근 사각형 214"/>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67" name="타원 166"/>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bg1"/>
                  </a:solidFill>
                  <a:latin typeface="+mj-lt"/>
                </a:rPr>
                <a:t>Plein traitement</a:t>
              </a:r>
            </a:p>
          </p:txBody>
        </p:sp>
      </p:grpSp>
      <p:grpSp>
        <p:nvGrpSpPr>
          <p:cNvPr id="4" name="그룹 4">
            <a:extLst>
              <a:ext uri="{FF2B5EF4-FFF2-40B4-BE49-F238E27FC236}">
                <a16:creationId xmlns:a16="http://schemas.microsoft.com/office/drawing/2014/main" id="{77C2106D-6231-A65C-7BB1-B0BF1E84A2BF}"/>
              </a:ext>
            </a:extLst>
          </p:cNvPr>
          <p:cNvGrpSpPr/>
          <p:nvPr/>
        </p:nvGrpSpPr>
        <p:grpSpPr>
          <a:xfrm>
            <a:off x="3630869" y="2737380"/>
            <a:ext cx="1935162" cy="2010603"/>
            <a:chOff x="2700338" y="3018595"/>
            <a:chExt cx="1584325" cy="1535943"/>
          </a:xfrm>
        </p:grpSpPr>
        <p:sp>
          <p:nvSpPr>
            <p:cNvPr id="6" name="모서리가 둥근 직사각형 173">
              <a:extLst>
                <a:ext uri="{FF2B5EF4-FFF2-40B4-BE49-F238E27FC236}">
                  <a16:creationId xmlns:a16="http://schemas.microsoft.com/office/drawing/2014/main" id="{CE857375-925E-5225-8C02-98843A574C23}"/>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7" name="TextBox 174">
              <a:extLst>
                <a:ext uri="{FF2B5EF4-FFF2-40B4-BE49-F238E27FC236}">
                  <a16:creationId xmlns:a16="http://schemas.microsoft.com/office/drawing/2014/main" id="{53724823-CCA6-C22D-8DCB-5E7E6534F5A6}"/>
                </a:ext>
              </a:extLst>
            </p:cNvPr>
            <p:cNvSpPr txBox="1"/>
            <p:nvPr/>
          </p:nvSpPr>
          <p:spPr>
            <a:xfrm>
              <a:off x="2775410" y="3850998"/>
              <a:ext cx="1448839" cy="679341"/>
            </a:xfrm>
            <a:prstGeom prst="rect">
              <a:avLst/>
            </a:prstGeom>
            <a:noFill/>
          </p:spPr>
          <p:txBody>
            <a:bodyPr wrap="square" lIns="0" tIns="0" rIns="0" bIns="0" rtlCol="0">
              <a:noAutofit/>
            </a:bodyPr>
            <a:lstStyle/>
            <a:p>
              <a:pPr>
                <a:lnSpc>
                  <a:spcPts val="900"/>
                </a:lnSpc>
                <a:spcAft>
                  <a:spcPts val="300"/>
                </a:spcAft>
                <a:buClr>
                  <a:schemeClr val="accent1"/>
                </a:buClr>
              </a:pPr>
              <a:endParaRPr lang="en-US" altLang="ko-KR" sz="1400" dirty="0">
                <a:solidFill>
                  <a:schemeClr val="accent1">
                    <a:lumMod val="50000"/>
                  </a:schemeClr>
                </a:solidFill>
                <a:latin typeface="Arial Rounded MT Bold" panose="020F0704030504030204" pitchFamily="34" charset="0"/>
                <a:cs typeface="Arial" panose="020B0604020202020204" pitchFamily="34" charset="0"/>
              </a:endParaRPr>
            </a:p>
            <a:p>
              <a:pPr>
                <a:lnSpc>
                  <a:spcPts val="900"/>
                </a:lnSpc>
                <a:spcAft>
                  <a:spcPts val="300"/>
                </a:spcAft>
                <a:buClr>
                  <a:schemeClr val="accent1"/>
                </a:buClr>
              </a:pPr>
              <a:r>
                <a:rPr lang="en-US" altLang="ko-KR" sz="1400" dirty="0">
                  <a:solidFill>
                    <a:schemeClr val="accent1">
                      <a:lumMod val="50000"/>
                    </a:schemeClr>
                  </a:solidFill>
                  <a:latin typeface="Arial Rounded MT Bold" panose="020F0704030504030204" pitchFamily="34" charset="0"/>
                  <a:cs typeface="Arial" panose="020B0604020202020204" pitchFamily="34" charset="0"/>
                </a:rPr>
                <a:t>CLM : 2 ans</a:t>
              </a:r>
            </a:p>
            <a:p>
              <a:pPr>
                <a:lnSpc>
                  <a:spcPts val="900"/>
                </a:lnSpc>
                <a:spcAft>
                  <a:spcPts val="300"/>
                </a:spcAft>
                <a:buClr>
                  <a:schemeClr val="accent1"/>
                </a:buClr>
              </a:pPr>
              <a:endParaRPr lang="en-US" altLang="ko-KR" sz="1400" dirty="0">
                <a:solidFill>
                  <a:schemeClr val="accent1">
                    <a:lumMod val="50000"/>
                  </a:schemeClr>
                </a:solidFill>
                <a:latin typeface="Arial Rounded MT Bold" panose="020F0704030504030204" pitchFamily="34" charset="0"/>
                <a:cs typeface="Arial" panose="020B0604020202020204" pitchFamily="34" charset="0"/>
              </a:endParaRPr>
            </a:p>
            <a:p>
              <a:pPr>
                <a:lnSpc>
                  <a:spcPts val="900"/>
                </a:lnSpc>
                <a:spcAft>
                  <a:spcPts val="300"/>
                </a:spcAft>
                <a:buClr>
                  <a:schemeClr val="accent1"/>
                </a:buClr>
              </a:pPr>
              <a:r>
                <a:rPr lang="en-US" altLang="ko-KR" sz="1400" dirty="0">
                  <a:solidFill>
                    <a:schemeClr val="accent1">
                      <a:lumMod val="50000"/>
                    </a:schemeClr>
                  </a:solidFill>
                  <a:latin typeface="Arial Rounded MT Bold" panose="020F0704030504030204" pitchFamily="34" charset="0"/>
                  <a:cs typeface="Arial" panose="020B0604020202020204" pitchFamily="34" charset="0"/>
                </a:rPr>
                <a:t>CLD : 2 ans</a:t>
              </a:r>
            </a:p>
          </p:txBody>
        </p:sp>
        <p:sp>
          <p:nvSpPr>
            <p:cNvPr id="8" name="양쪽 모서리가 둥근 사각형 214">
              <a:extLst>
                <a:ext uri="{FF2B5EF4-FFF2-40B4-BE49-F238E27FC236}">
                  <a16:creationId xmlns:a16="http://schemas.microsoft.com/office/drawing/2014/main" id="{93D42F5E-C297-5355-9237-20FB5B193A99}"/>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9" name="타원 166">
              <a:extLst>
                <a:ext uri="{FF2B5EF4-FFF2-40B4-BE49-F238E27FC236}">
                  <a16:creationId xmlns:a16="http://schemas.microsoft.com/office/drawing/2014/main" id="{7D22B61B-08F6-3BC2-9093-279419ED9270}"/>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bg1"/>
                  </a:solidFill>
                  <a:latin typeface="Arial Rounded MT Bold" panose="020F0704030504030204" pitchFamily="34" charset="0"/>
                </a:rPr>
                <a:t>½ </a:t>
              </a:r>
              <a:r>
                <a:rPr lang="en-US" altLang="ko-KR" sz="1050" b="1" dirty="0">
                  <a:solidFill>
                    <a:schemeClr val="bg1"/>
                  </a:solidFill>
                  <a:latin typeface="Arial Rounded MT Bold" panose="020F0704030504030204" pitchFamily="34" charset="0"/>
                </a:rPr>
                <a:t>traitement</a:t>
              </a:r>
            </a:p>
          </p:txBody>
        </p:sp>
      </p:grpSp>
      <p:grpSp>
        <p:nvGrpSpPr>
          <p:cNvPr id="10" name="그룹 4">
            <a:extLst>
              <a:ext uri="{FF2B5EF4-FFF2-40B4-BE49-F238E27FC236}">
                <a16:creationId xmlns:a16="http://schemas.microsoft.com/office/drawing/2014/main" id="{50AFCF88-774C-FA78-56D4-9757199945A5}"/>
              </a:ext>
            </a:extLst>
          </p:cNvPr>
          <p:cNvGrpSpPr/>
          <p:nvPr/>
        </p:nvGrpSpPr>
        <p:grpSpPr>
          <a:xfrm>
            <a:off x="5762165" y="2737380"/>
            <a:ext cx="2084925" cy="1978926"/>
            <a:chOff x="2700338" y="3018595"/>
            <a:chExt cx="1584325" cy="1535943"/>
          </a:xfrm>
        </p:grpSpPr>
        <p:sp>
          <p:nvSpPr>
            <p:cNvPr id="11" name="모서리가 둥근 직사각형 173">
              <a:extLst>
                <a:ext uri="{FF2B5EF4-FFF2-40B4-BE49-F238E27FC236}">
                  <a16:creationId xmlns:a16="http://schemas.microsoft.com/office/drawing/2014/main" id="{9F5DFBA4-F305-90B4-9D5A-30A778B3FC7F}"/>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 name="TextBox 174">
              <a:extLst>
                <a:ext uri="{FF2B5EF4-FFF2-40B4-BE49-F238E27FC236}">
                  <a16:creationId xmlns:a16="http://schemas.microsoft.com/office/drawing/2014/main" id="{EDB8B50A-7533-6F57-5D7E-CC18998D3482}"/>
                </a:ext>
              </a:extLst>
            </p:cNvPr>
            <p:cNvSpPr txBox="1"/>
            <p:nvPr/>
          </p:nvSpPr>
          <p:spPr>
            <a:xfrm>
              <a:off x="2775409" y="3850998"/>
              <a:ext cx="1509254" cy="679341"/>
            </a:xfrm>
            <a:prstGeom prst="rect">
              <a:avLst/>
            </a:prstGeom>
            <a:noFill/>
          </p:spPr>
          <p:txBody>
            <a:bodyPr wrap="square" lIns="0" tIns="0" rIns="0" bIns="0" rtlCol="0">
              <a:noAutofit/>
            </a:bodyPr>
            <a:lstStyle/>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Dans l’attente de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l’avis</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du conseil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médical</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placement en position de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disponibilité</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d’office à titre conservatoire avec maintien du ½ traitement</a:t>
              </a:r>
            </a:p>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Le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remboursement</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du ½ traitement versé à l’agent pendant cette période ne peut lui être réclamé</a:t>
              </a:r>
            </a:p>
          </p:txBody>
        </p:sp>
        <p:sp>
          <p:nvSpPr>
            <p:cNvPr id="13" name="양쪽 모서리가 둥근 사각형 214">
              <a:extLst>
                <a:ext uri="{FF2B5EF4-FFF2-40B4-BE49-F238E27FC236}">
                  <a16:creationId xmlns:a16="http://schemas.microsoft.com/office/drawing/2014/main" id="{17EE4A51-D717-F465-BDE9-4B325FC661AF}"/>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4" name="타원 166">
              <a:extLst>
                <a:ext uri="{FF2B5EF4-FFF2-40B4-BE49-F238E27FC236}">
                  <a16:creationId xmlns:a16="http://schemas.microsoft.com/office/drawing/2014/main" id="{C29C5560-28D2-8D8B-9715-EAA846214F0D}"/>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bg1"/>
                  </a:solidFill>
                  <a:latin typeface="+mj-lt"/>
                </a:rPr>
                <a:t>Maintien ½ traitement</a:t>
              </a:r>
            </a:p>
          </p:txBody>
        </p:sp>
      </p:grpSp>
      <p:sp>
        <p:nvSpPr>
          <p:cNvPr id="18" name="ZoneTexte 17">
            <a:extLst>
              <a:ext uri="{FF2B5EF4-FFF2-40B4-BE49-F238E27FC236}">
                <a16:creationId xmlns:a16="http://schemas.microsoft.com/office/drawing/2014/main" id="{E91EA6AF-424D-8BA2-C265-5B02AF67D808}"/>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4064EDC8-AF89-50D3-EA54-AA1354D59626}"/>
              </a:ext>
            </a:extLst>
          </p:cNvPr>
          <p:cNvSpPr txBox="1"/>
          <p:nvPr/>
        </p:nvSpPr>
        <p:spPr>
          <a:xfrm>
            <a:off x="20598" y="4716307"/>
            <a:ext cx="1700251" cy="386197"/>
          </a:xfrm>
          <a:prstGeom prst="rect">
            <a:avLst/>
          </a:prstGeom>
          <a:solidFill>
            <a:schemeClr val="accent6">
              <a:lumMod val="85000"/>
            </a:schemeClr>
          </a:solidFill>
        </p:spPr>
        <p:txBody>
          <a:bodyPr wrap="square" rtlCol="0">
            <a:spAutoFit/>
          </a:bodyPr>
          <a:lstStyle/>
          <a:p>
            <a:endParaRPr lang="fr-FR" dirty="0"/>
          </a:p>
        </p:txBody>
      </p:sp>
      <p:sp>
        <p:nvSpPr>
          <p:cNvPr id="20" name="TextBox 245">
            <a:extLst>
              <a:ext uri="{FF2B5EF4-FFF2-40B4-BE49-F238E27FC236}">
                <a16:creationId xmlns:a16="http://schemas.microsoft.com/office/drawing/2014/main" id="{C1721C5E-21A6-430B-D24A-F201BDB065CF}"/>
              </a:ext>
            </a:extLst>
          </p:cNvPr>
          <p:cNvSpPr txBox="1"/>
          <p:nvPr/>
        </p:nvSpPr>
        <p:spPr>
          <a:xfrm>
            <a:off x="2135755" y="1197616"/>
            <a:ext cx="1419225" cy="988824"/>
          </a:xfrm>
          <a:prstGeom prst="rect">
            <a:avLst/>
          </a:prstGeom>
          <a:noFill/>
        </p:spPr>
        <p:txBody>
          <a:bodyPr wrap="square" lIns="0" tIns="0" rIns="0" bIns="0" rtlCol="0">
            <a:noAutofit/>
          </a:bodyPr>
          <a:lstStyle/>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Maintien de la NBI dans les mêmes proportions que le traitement</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Suppression de la NBI si l’agent est remplacé</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Maintien du SFT dans son intégralité</a:t>
            </a:r>
          </a:p>
        </p:txBody>
      </p:sp>
      <p:sp>
        <p:nvSpPr>
          <p:cNvPr id="23" name="ZoneTexte 22">
            <a:extLst>
              <a:ext uri="{FF2B5EF4-FFF2-40B4-BE49-F238E27FC236}">
                <a16:creationId xmlns:a16="http://schemas.microsoft.com/office/drawing/2014/main" id="{D736A8C1-A617-43EB-6398-1B7398062867}"/>
              </a:ext>
            </a:extLst>
          </p:cNvPr>
          <p:cNvSpPr txBox="1"/>
          <p:nvPr/>
        </p:nvSpPr>
        <p:spPr>
          <a:xfrm>
            <a:off x="7003964" y="4747983"/>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2276253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slide(fromRight)">
                                      <p:cBhvr>
                                        <p:cTn id="13" dur="500"/>
                                        <p:tgtEl>
                                          <p:spTgt spid="58"/>
                                        </p:tgtEl>
                                      </p:cBhvr>
                                    </p:animEffect>
                                  </p:childTnLst>
                                </p:cTn>
                              </p:par>
                              <p:par>
                                <p:cTn id="14" presetID="1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Left)">
                                      <p:cBhvr>
                                        <p:cTn id="16" dur="500"/>
                                        <p:tgtEl>
                                          <p:spTgt spid="59"/>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anim calcmode="lin" valueType="num">
                                      <p:cBhvr>
                                        <p:cTn id="21" dur="500" fill="hold"/>
                                        <p:tgtEl>
                                          <p:spTgt spid="60"/>
                                        </p:tgtEl>
                                        <p:attrNameLst>
                                          <p:attrName>ppt_x</p:attrName>
                                        </p:attrNameLst>
                                      </p:cBhvr>
                                      <p:tavLst>
                                        <p:tav tm="0">
                                          <p:val>
                                            <p:strVal val="#ppt_x"/>
                                          </p:val>
                                        </p:tav>
                                        <p:tav tm="100000">
                                          <p:val>
                                            <p:strVal val="#ppt_x"/>
                                          </p:val>
                                        </p:tav>
                                      </p:tavLst>
                                    </p:anim>
                                    <p:anim calcmode="lin" valueType="num">
                                      <p:cBhvr>
                                        <p:cTn id="2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93528AFC-218A-CE92-5F18-AF68F8057219}"/>
            </a:ext>
          </a:extLst>
        </p:cNvPr>
        <p:cNvGrpSpPr/>
        <p:nvPr/>
      </p:nvGrpSpPr>
      <p:grpSpPr>
        <a:xfrm>
          <a:off x="0" y="0"/>
          <a:ext cx="0" cy="0"/>
          <a:chOff x="0" y="0"/>
          <a:chExt cx="0" cy="0"/>
        </a:xfrm>
      </p:grpSpPr>
      <p:grpSp>
        <p:nvGrpSpPr>
          <p:cNvPr id="60" name="그룹 59">
            <a:extLst>
              <a:ext uri="{FF2B5EF4-FFF2-40B4-BE49-F238E27FC236}">
                <a16:creationId xmlns:a16="http://schemas.microsoft.com/office/drawing/2014/main" id="{4BBF2375-847C-C3DC-E4E6-0AC91926BBAC}"/>
              </a:ext>
            </a:extLst>
          </p:cNvPr>
          <p:cNvGrpSpPr/>
          <p:nvPr/>
        </p:nvGrpSpPr>
        <p:grpSpPr>
          <a:xfrm>
            <a:off x="3327625" y="2571750"/>
            <a:ext cx="4371011" cy="716641"/>
            <a:chOff x="3260102" y="2577438"/>
            <a:chExt cx="4371011" cy="716641"/>
          </a:xfrm>
        </p:grpSpPr>
        <p:cxnSp>
          <p:nvCxnSpPr>
            <p:cNvPr id="176" name="직선 연결선 175">
              <a:extLst>
                <a:ext uri="{FF2B5EF4-FFF2-40B4-BE49-F238E27FC236}">
                  <a16:creationId xmlns:a16="http://schemas.microsoft.com/office/drawing/2014/main" id="{CB2D0369-5600-25E7-F5B3-9B4020113709}"/>
                </a:ext>
              </a:extLst>
            </p:cNvPr>
            <p:cNvCxnSpPr/>
            <p:nvPr/>
          </p:nvCxnSpPr>
          <p:spPr>
            <a:xfrm>
              <a:off x="5487573" y="2577438"/>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14" name="그룹 213">
              <a:extLst>
                <a:ext uri="{FF2B5EF4-FFF2-40B4-BE49-F238E27FC236}">
                  <a16:creationId xmlns:a16="http://schemas.microsoft.com/office/drawing/2014/main" id="{73D264A3-31B9-D46F-3A86-B47653D2065D}"/>
                </a:ext>
              </a:extLst>
            </p:cNvPr>
            <p:cNvGrpSpPr/>
            <p:nvPr/>
          </p:nvGrpSpPr>
          <p:grpSpPr>
            <a:xfrm>
              <a:off x="3260102" y="2786119"/>
              <a:ext cx="4371011" cy="459918"/>
              <a:chOff x="3260102" y="2792467"/>
              <a:chExt cx="4371011" cy="610278"/>
            </a:xfrm>
          </p:grpSpPr>
          <p:cxnSp>
            <p:nvCxnSpPr>
              <p:cNvPr id="76" name="직선 연결선 75">
                <a:extLst>
                  <a:ext uri="{FF2B5EF4-FFF2-40B4-BE49-F238E27FC236}">
                    <a16:creationId xmlns:a16="http://schemas.microsoft.com/office/drawing/2014/main" id="{3867EBE3-E407-9FCD-1538-7F03B3FD5C42}"/>
                  </a:ext>
                </a:extLst>
              </p:cNvPr>
              <p:cNvCxnSpPr>
                <a:cxnSpLocks/>
              </p:cNvCxnSpPr>
              <p:nvPr/>
            </p:nvCxnSpPr>
            <p:spPr>
              <a:xfrm>
                <a:off x="3260102" y="2792467"/>
                <a:ext cx="4371011" cy="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86" name="그룹 185">
                <a:extLst>
                  <a:ext uri="{FF2B5EF4-FFF2-40B4-BE49-F238E27FC236}">
                    <a16:creationId xmlns:a16="http://schemas.microsoft.com/office/drawing/2014/main" id="{7028E2AE-1E7A-3727-2B7E-A2A0DD72541E}"/>
                  </a:ext>
                </a:extLst>
              </p:cNvPr>
              <p:cNvGrpSpPr/>
              <p:nvPr/>
            </p:nvGrpSpPr>
            <p:grpSpPr>
              <a:xfrm>
                <a:off x="3260102" y="2792467"/>
                <a:ext cx="4371011" cy="610278"/>
                <a:chOff x="3260102" y="2604464"/>
                <a:chExt cx="4371011" cy="798541"/>
              </a:xfrm>
            </p:grpSpPr>
            <p:cxnSp>
              <p:nvCxnSpPr>
                <p:cNvPr id="182" name="직선 연결선 181">
                  <a:extLst>
                    <a:ext uri="{FF2B5EF4-FFF2-40B4-BE49-F238E27FC236}">
                      <a16:creationId xmlns:a16="http://schemas.microsoft.com/office/drawing/2014/main" id="{B2EE8066-ED52-E180-04B1-5614519BA7CA}"/>
                    </a:ext>
                  </a:extLst>
                </p:cNvPr>
                <p:cNvCxnSpPr>
                  <a:cxnSpLocks/>
                </p:cNvCxnSpPr>
                <p:nvPr/>
              </p:nvCxnSpPr>
              <p:spPr>
                <a:xfrm flipH="1">
                  <a:off x="3260102" y="2604464"/>
                  <a:ext cx="8676" cy="7985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3" name="직선 연결선 182">
                  <a:extLst>
                    <a:ext uri="{FF2B5EF4-FFF2-40B4-BE49-F238E27FC236}">
                      <a16:creationId xmlns:a16="http://schemas.microsoft.com/office/drawing/2014/main" id="{FD5D597D-4CAF-820A-B4FF-F81A015909A8}"/>
                    </a:ext>
                  </a:extLst>
                </p:cNvPr>
                <p:cNvCxnSpPr/>
                <p:nvPr/>
              </p:nvCxnSpPr>
              <p:spPr>
                <a:xfrm>
                  <a:off x="7631113" y="2604464"/>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nvGrpSpPr>
          <p:cNvPr id="59" name="그룹 58">
            <a:extLst>
              <a:ext uri="{FF2B5EF4-FFF2-40B4-BE49-F238E27FC236}">
                <a16:creationId xmlns:a16="http://schemas.microsoft.com/office/drawing/2014/main" id="{A31C414C-3774-4D3C-21E2-2F3D1D490908}"/>
              </a:ext>
            </a:extLst>
          </p:cNvPr>
          <p:cNvGrpSpPr/>
          <p:nvPr/>
        </p:nvGrpSpPr>
        <p:grpSpPr>
          <a:xfrm>
            <a:off x="6286500" y="1447706"/>
            <a:ext cx="1993900" cy="748136"/>
            <a:chOff x="6286500" y="1447706"/>
            <a:chExt cx="1747287" cy="748136"/>
          </a:xfrm>
        </p:grpSpPr>
        <p:grpSp>
          <p:nvGrpSpPr>
            <p:cNvPr id="57" name="그룹 56">
              <a:extLst>
                <a:ext uri="{FF2B5EF4-FFF2-40B4-BE49-F238E27FC236}">
                  <a16:creationId xmlns:a16="http://schemas.microsoft.com/office/drawing/2014/main" id="{56DED962-18E1-B5F2-585D-A7C89C6F7120}"/>
                </a:ext>
              </a:extLst>
            </p:cNvPr>
            <p:cNvGrpSpPr/>
            <p:nvPr/>
          </p:nvGrpSpPr>
          <p:grpSpPr>
            <a:xfrm>
              <a:off x="6286500" y="1447706"/>
              <a:ext cx="1747287" cy="0"/>
              <a:chOff x="6286500" y="1447706"/>
              <a:chExt cx="1747287" cy="0"/>
            </a:xfrm>
          </p:grpSpPr>
          <p:cxnSp>
            <p:nvCxnSpPr>
              <p:cNvPr id="243" name="직선 연결선 242">
                <a:extLst>
                  <a:ext uri="{FF2B5EF4-FFF2-40B4-BE49-F238E27FC236}">
                    <a16:creationId xmlns:a16="http://schemas.microsoft.com/office/drawing/2014/main" id="{CB254DEE-63A5-5A07-6784-B8093B5FDED3}"/>
                  </a:ext>
                </a:extLst>
              </p:cNvPr>
              <p:cNvCxnSpPr/>
              <p:nvPr/>
            </p:nvCxnSpPr>
            <p:spPr>
              <a:xfrm>
                <a:off x="6286500" y="1447706"/>
                <a:ext cx="1747287"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5" name="직선 연결선 244">
                <a:extLst>
                  <a:ext uri="{FF2B5EF4-FFF2-40B4-BE49-F238E27FC236}">
                    <a16:creationId xmlns:a16="http://schemas.microsoft.com/office/drawing/2014/main" id="{B0857E28-AADF-F847-5664-0344E3AAF792}"/>
                  </a:ext>
                </a:extLst>
              </p:cNvPr>
              <p:cNvCxnSpPr/>
              <p:nvPr/>
            </p:nvCxnSpPr>
            <p:spPr>
              <a:xfrm>
                <a:off x="7695869"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46" name="TextBox 245">
              <a:extLst>
                <a:ext uri="{FF2B5EF4-FFF2-40B4-BE49-F238E27FC236}">
                  <a16:creationId xmlns:a16="http://schemas.microsoft.com/office/drawing/2014/main" id="{1E3DF56B-49F5-989C-F242-BFD023D67358}"/>
                </a:ext>
              </a:extLst>
            </p:cNvPr>
            <p:cNvSpPr txBox="1"/>
            <p:nvPr/>
          </p:nvSpPr>
          <p:spPr>
            <a:xfrm>
              <a:off x="6544377" y="1527505"/>
              <a:ext cx="1419225" cy="668337"/>
            </a:xfrm>
            <a:prstGeom prst="rect">
              <a:avLst/>
            </a:prstGeom>
            <a:noFill/>
            <a:scene3d>
              <a:camera prst="orthographicFront"/>
              <a:lightRig rig="threePt" dir="t"/>
            </a:scene3d>
            <a:sp3d>
              <a:bevelT/>
            </a:sp3d>
          </p:spPr>
          <p:txBody>
            <a:bodyPr wrap="square" lIns="0" tIns="0" rIns="0" bIns="0" rtlCol="0">
              <a:noAutofit/>
            </a:bodyPr>
            <a:lstStyle/>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Les agents au terme d’un congé de longue maladie ou de longue durée ne peuvent y prétendre, le délai de 3 ans étant nécessairement dépassé</a:t>
              </a:r>
            </a:p>
          </p:txBody>
        </p:sp>
      </p:grpSp>
      <p:grpSp>
        <p:nvGrpSpPr>
          <p:cNvPr id="58" name="그룹 57">
            <a:extLst>
              <a:ext uri="{FF2B5EF4-FFF2-40B4-BE49-F238E27FC236}">
                <a16:creationId xmlns:a16="http://schemas.microsoft.com/office/drawing/2014/main" id="{816C6CE1-961A-AB01-E051-27D87A5FB02D}"/>
              </a:ext>
            </a:extLst>
          </p:cNvPr>
          <p:cNvGrpSpPr/>
          <p:nvPr/>
        </p:nvGrpSpPr>
        <p:grpSpPr>
          <a:xfrm>
            <a:off x="3089827" y="1447706"/>
            <a:ext cx="1774273" cy="918758"/>
            <a:chOff x="3089827" y="1447706"/>
            <a:chExt cx="1774273" cy="918758"/>
          </a:xfrm>
        </p:grpSpPr>
        <p:grpSp>
          <p:nvGrpSpPr>
            <p:cNvPr id="56" name="그룹 55">
              <a:extLst>
                <a:ext uri="{FF2B5EF4-FFF2-40B4-BE49-F238E27FC236}">
                  <a16:creationId xmlns:a16="http://schemas.microsoft.com/office/drawing/2014/main" id="{85064BE6-5761-3D24-E8A9-7FE6704C932D}"/>
                </a:ext>
              </a:extLst>
            </p:cNvPr>
            <p:cNvGrpSpPr/>
            <p:nvPr/>
          </p:nvGrpSpPr>
          <p:grpSpPr>
            <a:xfrm>
              <a:off x="3089827" y="1447706"/>
              <a:ext cx="1774273" cy="0"/>
              <a:chOff x="3089827" y="1447706"/>
              <a:chExt cx="1774273" cy="0"/>
            </a:xfrm>
          </p:grpSpPr>
          <p:cxnSp>
            <p:nvCxnSpPr>
              <p:cNvPr id="251" name="직선 연결선 250">
                <a:extLst>
                  <a:ext uri="{FF2B5EF4-FFF2-40B4-BE49-F238E27FC236}">
                    <a16:creationId xmlns:a16="http://schemas.microsoft.com/office/drawing/2014/main" id="{5F898E89-B7D0-BE85-4293-DF75E4ED85BD}"/>
                  </a:ext>
                </a:extLst>
              </p:cNvPr>
              <p:cNvCxnSpPr/>
              <p:nvPr/>
            </p:nvCxnSpPr>
            <p:spPr>
              <a:xfrm>
                <a:off x="3089827" y="1447706"/>
                <a:ext cx="1774273"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9" name="직선 연결선 248">
                <a:extLst>
                  <a:ext uri="{FF2B5EF4-FFF2-40B4-BE49-F238E27FC236}">
                    <a16:creationId xmlns:a16="http://schemas.microsoft.com/office/drawing/2014/main" id="{8A249B7F-287E-013D-FD0A-942594DE1C2B}"/>
                  </a:ext>
                </a:extLst>
              </p:cNvPr>
              <p:cNvCxnSpPr/>
              <p:nvPr/>
            </p:nvCxnSpPr>
            <p:spPr>
              <a:xfrm>
                <a:off x="3089827"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50" name="TextBox 249">
              <a:extLst>
                <a:ext uri="{FF2B5EF4-FFF2-40B4-BE49-F238E27FC236}">
                  <a16:creationId xmlns:a16="http://schemas.microsoft.com/office/drawing/2014/main" id="{3D7BE71C-6D1E-97DF-FDC6-34CBC6132806}"/>
                </a:ext>
              </a:extLst>
            </p:cNvPr>
            <p:cNvSpPr txBox="1"/>
            <p:nvPr/>
          </p:nvSpPr>
          <p:spPr>
            <a:xfrm>
              <a:off x="3089827" y="1698127"/>
              <a:ext cx="1444625" cy="668337"/>
            </a:xfrm>
            <a:prstGeom prst="rect">
              <a:avLst/>
            </a:prstGeom>
            <a:noFill/>
            <a:scene3d>
              <a:camera prst="orthographicFront"/>
              <a:lightRig rig="threePt" dir="t"/>
            </a:scene3d>
            <a:sp3d>
              <a:bevelT/>
            </a:sp3d>
          </p:spPr>
          <p:txBody>
            <a:bodyPr wrap="square" lIns="0" tIns="0" rIns="0" bIns="0" rtlCol="0">
              <a:noAutofit/>
            </a:bodyPr>
            <a:lstStyle/>
            <a:p>
              <a:pPr lvl="0">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Cette indemnité est versée dans la limite de 3 ans à compter du 1er jour de l’arrêt de maladie</a:t>
              </a:r>
            </a:p>
            <a:p>
              <a:pPr lvl="0">
                <a:lnSpc>
                  <a:spcPts val="900"/>
                </a:lnSpc>
                <a:spcAft>
                  <a:spcPts val="300"/>
                </a:spcAft>
              </a:pPr>
              <a:endParaRPr lang="en-US" altLang="ko-KR" sz="800" dirty="0">
                <a:gradFill>
                  <a:gsLst>
                    <a:gs pos="0">
                      <a:schemeClr val="tx1">
                        <a:alpha val="50000"/>
                      </a:schemeClr>
                    </a:gs>
                    <a:gs pos="100000">
                      <a:schemeClr val="tx1">
                        <a:alpha val="50000"/>
                      </a:schemeClr>
                    </a:gs>
                  </a:gsLst>
                  <a:lin ang="5400000" scaled="0"/>
                </a:gradFill>
                <a:ea typeface="Roboto Light" pitchFamily="2" charset="0"/>
                <a:cs typeface="Roboto Condensed Regular"/>
              </a:endParaRPr>
            </a:p>
          </p:txBody>
        </p:sp>
      </p:grpSp>
      <p:grpSp>
        <p:nvGrpSpPr>
          <p:cNvPr id="55" name="그룹 54">
            <a:extLst>
              <a:ext uri="{FF2B5EF4-FFF2-40B4-BE49-F238E27FC236}">
                <a16:creationId xmlns:a16="http://schemas.microsoft.com/office/drawing/2014/main" id="{23A2B355-B7A6-E58E-9E72-CEEFEB8631B1}"/>
              </a:ext>
            </a:extLst>
          </p:cNvPr>
          <p:cNvGrpSpPr/>
          <p:nvPr/>
        </p:nvGrpSpPr>
        <p:grpSpPr>
          <a:xfrm>
            <a:off x="4659390" y="816062"/>
            <a:ext cx="1802837" cy="1800200"/>
            <a:chOff x="4659390" y="816062"/>
            <a:chExt cx="1802837" cy="1800200"/>
          </a:xfrm>
        </p:grpSpPr>
        <p:sp>
          <p:nvSpPr>
            <p:cNvPr id="70" name="Oval 5">
              <a:extLst>
                <a:ext uri="{FF2B5EF4-FFF2-40B4-BE49-F238E27FC236}">
                  <a16:creationId xmlns:a16="http://schemas.microsoft.com/office/drawing/2014/main" id="{48FBEDA7-0611-49F8-EAC6-84ABE740EB15}"/>
                </a:ext>
              </a:extLst>
            </p:cNvPr>
            <p:cNvSpPr>
              <a:spLocks noChangeArrowheads="1"/>
            </p:cNvSpPr>
            <p:nvPr/>
          </p:nvSpPr>
          <p:spPr bwMode="auto">
            <a:xfrm>
              <a:off x="4909554" y="1065861"/>
              <a:ext cx="1302509" cy="1300603"/>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8" name="Oval 5">
              <a:extLst>
                <a:ext uri="{FF2B5EF4-FFF2-40B4-BE49-F238E27FC236}">
                  <a16:creationId xmlns:a16="http://schemas.microsoft.com/office/drawing/2014/main" id="{1EB4E305-0A32-5754-07CB-54A5F5D3130F}"/>
                </a:ext>
              </a:extLst>
            </p:cNvPr>
            <p:cNvSpPr>
              <a:spLocks noChangeArrowheads="1"/>
            </p:cNvSpPr>
            <p:nvPr/>
          </p:nvSpPr>
          <p:spPr bwMode="auto">
            <a:xfrm>
              <a:off x="4659390" y="816062"/>
              <a:ext cx="1802837" cy="1800200"/>
            </a:xfrm>
            <a:prstGeom prst="ellipse">
              <a:avLst/>
            </a:prstGeom>
            <a:no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1" name="Freeform 6">
              <a:extLst>
                <a:ext uri="{FF2B5EF4-FFF2-40B4-BE49-F238E27FC236}">
                  <a16:creationId xmlns:a16="http://schemas.microsoft.com/office/drawing/2014/main" id="{EA7E1B62-A97E-24AE-5AA1-8C21E4AFCBF1}"/>
                </a:ext>
              </a:extLst>
            </p:cNvPr>
            <p:cNvSpPr>
              <a:spLocks/>
            </p:cNvSpPr>
            <p:nvPr/>
          </p:nvSpPr>
          <p:spPr bwMode="auto">
            <a:xfrm>
              <a:off x="4668268" y="873788"/>
              <a:ext cx="825933" cy="1431319"/>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gradFill>
              <a:gsLst>
                <a:gs pos="0">
                  <a:schemeClr val="accent1">
                    <a:lumMod val="75000"/>
                    <a:lumOff val="25000"/>
                  </a:schemeClr>
                </a:gs>
                <a:gs pos="100000">
                  <a:schemeClr val="accent1">
                    <a:lumMod val="75000"/>
                    <a:lumOff val="25000"/>
                  </a:schemeClr>
                </a:gs>
              </a:gsLst>
              <a:lin ang="5400000" scaled="0"/>
            </a:gradFill>
            <a:ln w="3175" cap="flat" cmpd="sng" algn="ctr">
              <a:gradFill>
                <a:gsLst>
                  <a:gs pos="0">
                    <a:schemeClr val="accent1"/>
                  </a:gs>
                  <a:gs pos="100000">
                    <a:schemeClr val="accent1"/>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3" name="Freeform 8">
              <a:extLst>
                <a:ext uri="{FF2B5EF4-FFF2-40B4-BE49-F238E27FC236}">
                  <a16:creationId xmlns:a16="http://schemas.microsoft.com/office/drawing/2014/main" id="{63ED96DB-B93D-80DD-AA0A-8B5421D1BBC5}"/>
                </a:ext>
              </a:extLst>
            </p:cNvPr>
            <p:cNvSpPr>
              <a:spLocks/>
            </p:cNvSpPr>
            <p:nvPr/>
          </p:nvSpPr>
          <p:spPr bwMode="auto">
            <a:xfrm>
              <a:off x="5292158" y="826583"/>
              <a:ext cx="1157491" cy="1241118"/>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gradFill>
              <a:gsLst>
                <a:gs pos="0">
                  <a:schemeClr val="accent1">
                    <a:lumMod val="100000"/>
                  </a:schemeClr>
                </a:gs>
                <a:gs pos="100000">
                  <a:schemeClr val="accent1">
                    <a:lumMod val="100000"/>
                  </a:schemeClr>
                </a:gs>
              </a:gsLst>
              <a:lin ang="5400000" scaled="0"/>
            </a:gradFill>
            <a:ln w="3175" cap="flat" cmpd="sng" algn="ctr">
              <a:gradFill>
                <a:gsLst>
                  <a:gs pos="0">
                    <a:schemeClr val="accent1">
                      <a:lumMod val="75000"/>
                    </a:schemeClr>
                  </a:gs>
                  <a:gs pos="100000">
                    <a:schemeClr val="accent1">
                      <a:lumMod val="75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2" name="Freeform 7">
              <a:extLst>
                <a:ext uri="{FF2B5EF4-FFF2-40B4-BE49-F238E27FC236}">
                  <a16:creationId xmlns:a16="http://schemas.microsoft.com/office/drawing/2014/main" id="{6829AB0C-CCE8-C48F-A871-D7E3D5212B9E}"/>
                </a:ext>
              </a:extLst>
            </p:cNvPr>
            <p:cNvSpPr>
              <a:spLocks/>
            </p:cNvSpPr>
            <p:nvPr/>
          </p:nvSpPr>
          <p:spPr bwMode="auto">
            <a:xfrm>
              <a:off x="4871791" y="1844936"/>
              <a:ext cx="1460185" cy="714920"/>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gradFill>
              <a:gsLst>
                <a:gs pos="0">
                  <a:schemeClr val="accent1">
                    <a:lumMod val="75000"/>
                  </a:schemeClr>
                </a:gs>
                <a:gs pos="100000">
                  <a:schemeClr val="accent1">
                    <a:lumMod val="75000"/>
                  </a:schemeClr>
                </a:gs>
              </a:gsLst>
              <a:lin ang="5400000" scaled="0"/>
            </a:gradFill>
            <a:ln w="3175" cap="flat" cmpd="sng" algn="ctr">
              <a:gradFill>
                <a:gsLst>
                  <a:gs pos="0">
                    <a:schemeClr val="accent1">
                      <a:lumMod val="50000"/>
                    </a:schemeClr>
                  </a:gs>
                  <a:gs pos="100000">
                    <a:schemeClr val="accent1">
                      <a:lumMod val="50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r>
                <a:rPr lang="en-US" altLang="ko-KR" sz="900" b="1" dirty="0">
                  <a:noFill/>
                  <a:latin typeface="Roboto Condensed Regular"/>
                </a:rPr>
                <a:t>-25</a:t>
              </a:r>
              <a:endParaRPr lang="ko-KR" altLang="en-US" sz="900" b="1" dirty="0">
                <a:noFill/>
                <a:latin typeface="Roboto Condensed Regular"/>
              </a:endParaRPr>
            </a:p>
          </p:txBody>
        </p:sp>
        <p:sp>
          <p:nvSpPr>
            <p:cNvPr id="72" name="TextBox 71">
              <a:extLst>
                <a:ext uri="{FF2B5EF4-FFF2-40B4-BE49-F238E27FC236}">
                  <a16:creationId xmlns:a16="http://schemas.microsoft.com/office/drawing/2014/main" id="{5F57FA66-6039-AB0E-4B73-5830060D992D}"/>
                </a:ext>
              </a:extLst>
            </p:cNvPr>
            <p:cNvSpPr txBox="1"/>
            <p:nvPr/>
          </p:nvSpPr>
          <p:spPr>
            <a:xfrm rot="14075995">
              <a:off x="4874310" y="1019752"/>
              <a:ext cx="1369016" cy="1368391"/>
            </a:xfrm>
            <a:prstGeom prst="rect">
              <a:avLst/>
            </a:prstGeom>
            <a:noFill/>
            <a:scene3d>
              <a:camera prst="orthographicFront"/>
              <a:lightRig rig="threePt" dir="t"/>
            </a:scene3d>
            <a:sp3d>
              <a:bevelT/>
            </a:sp3d>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74" name="TextBox 73">
              <a:extLst>
                <a:ext uri="{FF2B5EF4-FFF2-40B4-BE49-F238E27FC236}">
                  <a16:creationId xmlns:a16="http://schemas.microsoft.com/office/drawing/2014/main" id="{1CF70A94-387A-17E0-F638-67ECA7EAEC73}"/>
                </a:ext>
              </a:extLst>
            </p:cNvPr>
            <p:cNvSpPr txBox="1"/>
            <p:nvPr/>
          </p:nvSpPr>
          <p:spPr>
            <a:xfrm rot="6744775">
              <a:off x="4862006" y="1045821"/>
              <a:ext cx="1369016" cy="1368391"/>
            </a:xfrm>
            <a:prstGeom prst="rect">
              <a:avLst/>
            </a:prstGeom>
            <a:noFill/>
            <a:scene3d>
              <a:camera prst="orthographicFront"/>
              <a:lightRig rig="threePt" dir="t"/>
            </a:scene3d>
            <a:sp3d>
              <a:bevelT/>
            </a:sp3d>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64" name="TextBox 63">
              <a:extLst>
                <a:ext uri="{FF2B5EF4-FFF2-40B4-BE49-F238E27FC236}">
                  <a16:creationId xmlns:a16="http://schemas.microsoft.com/office/drawing/2014/main" id="{506B3164-D402-2DA9-7159-31EF36506566}"/>
                </a:ext>
              </a:extLst>
            </p:cNvPr>
            <p:cNvSpPr txBox="1"/>
            <p:nvPr/>
          </p:nvSpPr>
          <p:spPr>
            <a:xfrm>
              <a:off x="4922495" y="1372076"/>
              <a:ext cx="1276627" cy="769412"/>
            </a:xfrm>
            <a:prstGeom prst="rect">
              <a:avLst/>
            </a:prstGeom>
            <a:noFill/>
          </p:spPr>
          <p:txBody>
            <a:bodyPr wrap="square" lIns="0" tIns="0" rIns="0" bIns="0" rtlCol="0" anchor="ctr">
              <a:noAutofit/>
            </a:bodyPr>
            <a:lstStyle/>
            <a:p>
              <a:pPr lvl="0" algn="ctr">
                <a:lnSpc>
                  <a:spcPts val="1800"/>
                </a:lnSpc>
              </a:pPr>
              <a:r>
                <a:rPr lang="en-US" altLang="ko-KR" dirty="0">
                  <a:solidFill>
                    <a:schemeClr val="accent1">
                      <a:lumMod val="75000"/>
                    </a:schemeClr>
                  </a:solidFill>
                  <a:latin typeface="Bebas Neue"/>
                  <a:ea typeface="Roboto Condensed Regular"/>
                  <a:cs typeface="+mj-cs"/>
                  <a:hlinkClick r:id="rId3">
                    <a:extLst>
                      <a:ext uri="{A12FA001-AC4F-418D-AE19-62706E023703}">
                        <ahyp:hlinkClr xmlns:ahyp="http://schemas.microsoft.com/office/drawing/2018/hyperlinkcolor" val="tx"/>
                      </a:ext>
                    </a:extLst>
                  </a:hlinkClick>
                </a:rPr>
                <a:t>INDEMNITÉS DE COORDINATION</a:t>
              </a:r>
              <a:endParaRPr lang="nb-NO" altLang="ko-KR" b="1" dirty="0">
                <a:solidFill>
                  <a:schemeClr val="accent1">
                    <a:lumMod val="75000"/>
                  </a:schemeClr>
                </a:solidFill>
                <a:latin typeface="Bebas Neue" pitchFamily="34" charset="0"/>
                <a:ea typeface="Roboto Light" pitchFamily="2" charset="0"/>
                <a:cs typeface="Roboto Condensed Regular"/>
              </a:endParaRPr>
            </a:p>
          </p:txBody>
        </p:sp>
      </p:grpSp>
      <p:sp>
        <p:nvSpPr>
          <p:cNvPr id="2" name="제목 1">
            <a:extLst>
              <a:ext uri="{FF2B5EF4-FFF2-40B4-BE49-F238E27FC236}">
                <a16:creationId xmlns:a16="http://schemas.microsoft.com/office/drawing/2014/main" id="{9093EACF-C9B9-859A-7A1C-B818CF764B58}"/>
              </a:ext>
            </a:extLst>
          </p:cNvPr>
          <p:cNvSpPr>
            <a:spLocks noGrp="1"/>
          </p:cNvSpPr>
          <p:nvPr>
            <p:ph type="title"/>
          </p:nvPr>
        </p:nvSpPr>
        <p:spPr/>
        <p:txBody>
          <a:bodyPr/>
          <a:lstStyle/>
          <a:p>
            <a:r>
              <a:rPr lang="en-US" altLang="ko-KR" sz="1800" dirty="0">
                <a:gradFill>
                  <a:gsLst>
                    <a:gs pos="0">
                      <a:schemeClr val="accent1"/>
                    </a:gs>
                    <a:gs pos="100000">
                      <a:schemeClr val="accent1"/>
                    </a:gs>
                  </a:gsLst>
                  <a:lin ang="0" scaled="1"/>
                </a:gradFill>
                <a:latin typeface="Arial Rounded MT Bold" panose="020F0704030504030204" pitchFamily="34" charset="0"/>
              </a:rPr>
              <a:t>LES DROITS À RÉMUNÉRATION/DISPONIBILITÉ D’OFFICE</a:t>
            </a:r>
            <a:endParaRPr lang="ko-KR" altLang="en-US" sz="1800" dirty="0">
              <a:gradFill>
                <a:gsLst>
                  <a:gs pos="0">
                    <a:schemeClr val="accent1"/>
                  </a:gs>
                  <a:gs pos="100000">
                    <a:schemeClr val="accent1"/>
                  </a:gs>
                </a:gsLst>
                <a:lin ang="0" scaled="1"/>
              </a:gradFill>
              <a:latin typeface="Arial Rounded MT Bold" panose="020F0704030504030204" pitchFamily="34" charset="0"/>
            </a:endParaRPr>
          </a:p>
        </p:txBody>
      </p:sp>
      <p:sp>
        <p:nvSpPr>
          <p:cNvPr id="3" name="텍스트 개체 틀 2">
            <a:extLst>
              <a:ext uri="{FF2B5EF4-FFF2-40B4-BE49-F238E27FC236}">
                <a16:creationId xmlns:a16="http://schemas.microsoft.com/office/drawing/2014/main" id="{82F65EF4-82D9-7EF7-37D1-F80DA30D4D18}"/>
              </a:ext>
            </a:extLst>
          </p:cNvPr>
          <p:cNvSpPr>
            <a:spLocks noGrp="1"/>
          </p:cNvSpPr>
          <p:nvPr>
            <p:ph type="body" sz="quarter" idx="10"/>
          </p:nvPr>
        </p:nvSpPr>
        <p:spPr>
          <a:xfrm>
            <a:off x="127527" y="1513327"/>
            <a:ext cx="2185986" cy="2994125"/>
          </a:xfrm>
        </p:spPr>
        <p:txBody>
          <a:bodyPr/>
          <a:lstStyle/>
          <a:p>
            <a:pPr algn="just"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Après épuisement de ses droits statutaires, un fonctionnaire CNRACL inapte de manière temporaire est placé par arrêté en disponibilité d’office pour raison de santé</a:t>
            </a:r>
          </a:p>
          <a:p>
            <a:pPr algn="just" fontAlgn="base"/>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algn="just"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Le fonctionnaire placé en disponibilité d’office pour inaptitude physique ne perçoit plus de rémunération de son employeur</a:t>
            </a:r>
          </a:p>
          <a:p>
            <a:pPr algn="just" fontAlgn="base"/>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algn="just"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Toutefois, en vertu du principe d’équivalence, selon lequel les fonctionnaires du régime spécial ont droit à des prestations au moins égales à celle du régime général, le décret n° 60-58 du 11 janvier 1960 prévoit le versement d’indemnités de coordination ou d’une allocation d’invalidité temporaire (AIT) au fonctionnaire CNRACL par son employeur</a:t>
            </a:r>
          </a:p>
          <a:p>
            <a:pPr algn="just" fontAlgn="base"/>
            <a:endParaRPr lang="fr-FR" sz="1800" dirty="0">
              <a:effectLst/>
              <a:latin typeface="Times New Roman" panose="02020603050405020304" pitchFamily="18" charset="0"/>
              <a:ea typeface="Times New Roman" panose="02020603050405020304" pitchFamily="18" charset="0"/>
            </a:endParaRPr>
          </a:p>
        </p:txBody>
      </p:sp>
      <p:grpSp>
        <p:nvGrpSpPr>
          <p:cNvPr id="5" name="그룹 4">
            <a:extLst>
              <a:ext uri="{FF2B5EF4-FFF2-40B4-BE49-F238E27FC236}">
                <a16:creationId xmlns:a16="http://schemas.microsoft.com/office/drawing/2014/main" id="{49E15034-C9A1-0B7C-DAA2-6F659DFC9FFA}"/>
              </a:ext>
            </a:extLst>
          </p:cNvPr>
          <p:cNvGrpSpPr/>
          <p:nvPr/>
        </p:nvGrpSpPr>
        <p:grpSpPr>
          <a:xfrm>
            <a:off x="2222500" y="3055901"/>
            <a:ext cx="2081382" cy="2010604"/>
            <a:chOff x="2700338" y="3018595"/>
            <a:chExt cx="1584325" cy="1535943"/>
          </a:xfrm>
        </p:grpSpPr>
        <p:sp>
          <p:nvSpPr>
            <p:cNvPr id="174" name="모서리가 둥근 직사각형 173">
              <a:extLst>
                <a:ext uri="{FF2B5EF4-FFF2-40B4-BE49-F238E27FC236}">
                  <a16:creationId xmlns:a16="http://schemas.microsoft.com/office/drawing/2014/main" id="{037C33DC-7765-BAB3-F862-2F85E404319C}"/>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75" name="TextBox 174">
              <a:extLst>
                <a:ext uri="{FF2B5EF4-FFF2-40B4-BE49-F238E27FC236}">
                  <a16:creationId xmlns:a16="http://schemas.microsoft.com/office/drawing/2014/main" id="{64A24066-6671-C9DA-AF05-E47DA6E5607A}"/>
                </a:ext>
              </a:extLst>
            </p:cNvPr>
            <p:cNvSpPr txBox="1"/>
            <p:nvPr/>
          </p:nvSpPr>
          <p:spPr>
            <a:xfrm>
              <a:off x="2775410" y="3850998"/>
              <a:ext cx="1448839" cy="679341"/>
            </a:xfrm>
            <a:prstGeom prst="rect">
              <a:avLst/>
            </a:prstGeom>
            <a:noFill/>
          </p:spPr>
          <p:txBody>
            <a:bodyPr wrap="square" lIns="0" tIns="0" rIns="0" bIns="0" rtlCol="0">
              <a:noAutofit/>
            </a:bodyPr>
            <a:lstStyle/>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Avoir épuisé ses droits à rémunération statutaire</a:t>
              </a:r>
            </a:p>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Remplir les conditions d’ouverture de droit fixés par le régime général de la sécurité sociale</a:t>
              </a:r>
            </a:p>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Reconnaissance de la pathologie en “affection de longue durée” par la CPAM</a:t>
              </a:r>
            </a:p>
          </p:txBody>
        </p:sp>
        <p:sp>
          <p:nvSpPr>
            <p:cNvPr id="215" name="양쪽 모서리가 둥근 사각형 214">
              <a:extLst>
                <a:ext uri="{FF2B5EF4-FFF2-40B4-BE49-F238E27FC236}">
                  <a16:creationId xmlns:a16="http://schemas.microsoft.com/office/drawing/2014/main" id="{ADE62587-E84A-91F9-A94B-D11C787F4BE5}"/>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67" name="타원 166">
              <a:extLst>
                <a:ext uri="{FF2B5EF4-FFF2-40B4-BE49-F238E27FC236}">
                  <a16:creationId xmlns:a16="http://schemas.microsoft.com/office/drawing/2014/main" id="{25256FAC-E5B4-F051-9B38-AA51E732A941}"/>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100" b="1" dirty="0">
                  <a:solidFill>
                    <a:schemeClr val="accent6">
                      <a:lumMod val="85000"/>
                    </a:schemeClr>
                  </a:solidFill>
                  <a:latin typeface="+mj-lt"/>
                </a:rPr>
                <a:t>Conditions d’attribution</a:t>
              </a:r>
            </a:p>
          </p:txBody>
        </p:sp>
      </p:grpSp>
      <p:grpSp>
        <p:nvGrpSpPr>
          <p:cNvPr id="4" name="그룹 4">
            <a:extLst>
              <a:ext uri="{FF2B5EF4-FFF2-40B4-BE49-F238E27FC236}">
                <a16:creationId xmlns:a16="http://schemas.microsoft.com/office/drawing/2014/main" id="{3FE3A8ED-8925-C733-21DF-3E3F162D4615}"/>
              </a:ext>
            </a:extLst>
          </p:cNvPr>
          <p:cNvGrpSpPr/>
          <p:nvPr/>
        </p:nvGrpSpPr>
        <p:grpSpPr>
          <a:xfrm>
            <a:off x="4572000" y="3055901"/>
            <a:ext cx="1935162" cy="2010604"/>
            <a:chOff x="2700338" y="3018595"/>
            <a:chExt cx="1584325" cy="1535943"/>
          </a:xfrm>
        </p:grpSpPr>
        <p:sp>
          <p:nvSpPr>
            <p:cNvPr id="6" name="모서리가 둥근 직사각형 173">
              <a:extLst>
                <a:ext uri="{FF2B5EF4-FFF2-40B4-BE49-F238E27FC236}">
                  <a16:creationId xmlns:a16="http://schemas.microsoft.com/office/drawing/2014/main" id="{F2F2F3BF-6D36-0AD3-33F5-37308E5C6E56}"/>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7" name="TextBox 174">
              <a:extLst>
                <a:ext uri="{FF2B5EF4-FFF2-40B4-BE49-F238E27FC236}">
                  <a16:creationId xmlns:a16="http://schemas.microsoft.com/office/drawing/2014/main" id="{72B93ED3-87D1-853F-6A6B-5B07C6FE8617}"/>
                </a:ext>
              </a:extLst>
            </p:cNvPr>
            <p:cNvSpPr txBox="1"/>
            <p:nvPr/>
          </p:nvSpPr>
          <p:spPr>
            <a:xfrm>
              <a:off x="2775410" y="3850998"/>
              <a:ext cx="1448839" cy="679341"/>
            </a:xfrm>
            <a:prstGeom prst="rect">
              <a:avLst/>
            </a:prstGeom>
            <a:noFill/>
          </p:spPr>
          <p:txBody>
            <a:bodyPr wrap="square" lIns="0" tIns="0" rIns="0" bIns="0" rtlCol="0">
              <a:noAutofit/>
            </a:bodyPr>
            <a:lstStyle/>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Courrier adressé au médecin conseil de la CPAM par la collectivité pour savoir si l’agent ouvre droit à cette indemnité</a:t>
              </a:r>
            </a:p>
          </p:txBody>
        </p:sp>
        <p:sp>
          <p:nvSpPr>
            <p:cNvPr id="8" name="양쪽 모서리가 둥근 사각형 214">
              <a:extLst>
                <a:ext uri="{FF2B5EF4-FFF2-40B4-BE49-F238E27FC236}">
                  <a16:creationId xmlns:a16="http://schemas.microsoft.com/office/drawing/2014/main" id="{BDD4D9FC-2C90-7786-6269-07A2074399C8}"/>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9" name="타원 166">
              <a:extLst>
                <a:ext uri="{FF2B5EF4-FFF2-40B4-BE49-F238E27FC236}">
                  <a16:creationId xmlns:a16="http://schemas.microsoft.com/office/drawing/2014/main" id="{84379169-13F2-879D-6457-B967481943ED}"/>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100" b="1" dirty="0">
                  <a:solidFill>
                    <a:schemeClr val="accent6">
                      <a:lumMod val="85000"/>
                    </a:schemeClr>
                  </a:solidFill>
                  <a:latin typeface="+mj-lt"/>
                </a:rPr>
                <a:t>Procédure</a:t>
              </a:r>
            </a:p>
          </p:txBody>
        </p:sp>
      </p:grpSp>
      <p:grpSp>
        <p:nvGrpSpPr>
          <p:cNvPr id="10" name="그룹 4">
            <a:extLst>
              <a:ext uri="{FF2B5EF4-FFF2-40B4-BE49-F238E27FC236}">
                <a16:creationId xmlns:a16="http://schemas.microsoft.com/office/drawing/2014/main" id="{DAFB3CC7-3B6D-E50A-4219-7703483F24CA}"/>
              </a:ext>
            </a:extLst>
          </p:cNvPr>
          <p:cNvGrpSpPr/>
          <p:nvPr/>
        </p:nvGrpSpPr>
        <p:grpSpPr>
          <a:xfrm>
            <a:off x="6703297" y="3055901"/>
            <a:ext cx="1935162" cy="2010604"/>
            <a:chOff x="2700338" y="3018595"/>
            <a:chExt cx="1584325" cy="1535943"/>
          </a:xfrm>
        </p:grpSpPr>
        <p:sp>
          <p:nvSpPr>
            <p:cNvPr id="11" name="모서리가 둥근 직사각형 173">
              <a:extLst>
                <a:ext uri="{FF2B5EF4-FFF2-40B4-BE49-F238E27FC236}">
                  <a16:creationId xmlns:a16="http://schemas.microsoft.com/office/drawing/2014/main" id="{2F0621EC-4490-746F-249B-22176D562A97}"/>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 name="TextBox 174">
              <a:extLst>
                <a:ext uri="{FF2B5EF4-FFF2-40B4-BE49-F238E27FC236}">
                  <a16:creationId xmlns:a16="http://schemas.microsoft.com/office/drawing/2014/main" id="{D39AAC66-B8C0-D3F2-14EE-539765EBA1B6}"/>
                </a:ext>
              </a:extLst>
            </p:cNvPr>
            <p:cNvSpPr txBox="1"/>
            <p:nvPr/>
          </p:nvSpPr>
          <p:spPr>
            <a:xfrm>
              <a:off x="2775410" y="3850998"/>
              <a:ext cx="1448839" cy="679341"/>
            </a:xfrm>
            <a:prstGeom prst="rect">
              <a:avLst/>
            </a:prstGeom>
            <a:noFill/>
          </p:spPr>
          <p:txBody>
            <a:bodyPr wrap="square" lIns="0" tIns="0" rIns="0" bIns="0" rtlCol="0">
              <a:noAutofit/>
            </a:bodyPr>
            <a:lstStyle/>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Traitement indiciaire : 50%</a:t>
              </a:r>
            </a:p>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Indemnité de résidence : 50%</a:t>
              </a:r>
            </a:p>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SFT : 100%</a:t>
              </a:r>
            </a:p>
            <a:p>
              <a:pPr lvl="0">
                <a:lnSpc>
                  <a:spcPts val="900"/>
                </a:lnSpc>
                <a:spcAft>
                  <a:spcPts val="300"/>
                </a:spcAft>
                <a:buClr>
                  <a:schemeClr val="accent1"/>
                </a:buCl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L’indemnité de coordination est assujettie à 100% de son montant à la CSG et à la CRDS, elle est non imposable</a:t>
              </a:r>
            </a:p>
          </p:txBody>
        </p:sp>
        <p:sp>
          <p:nvSpPr>
            <p:cNvPr id="13" name="양쪽 모서리가 둥근 사각형 214">
              <a:extLst>
                <a:ext uri="{FF2B5EF4-FFF2-40B4-BE49-F238E27FC236}">
                  <a16:creationId xmlns:a16="http://schemas.microsoft.com/office/drawing/2014/main" id="{EF0CDC12-4880-2DF7-EA38-A0DBB9D6E61D}"/>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4" name="타원 166">
              <a:extLst>
                <a:ext uri="{FF2B5EF4-FFF2-40B4-BE49-F238E27FC236}">
                  <a16:creationId xmlns:a16="http://schemas.microsoft.com/office/drawing/2014/main" id="{36026128-4264-40A5-E97C-399CE00BF549}"/>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100" b="1" dirty="0">
                  <a:solidFill>
                    <a:schemeClr val="accent6">
                      <a:lumMod val="85000"/>
                    </a:schemeClr>
                  </a:solidFill>
                  <a:latin typeface="+mj-lt"/>
                </a:rPr>
                <a:t>Montant de l’indemnité</a:t>
              </a:r>
            </a:p>
          </p:txBody>
        </p:sp>
      </p:grpSp>
      <p:sp>
        <p:nvSpPr>
          <p:cNvPr id="18" name="ZoneTexte 17">
            <a:extLst>
              <a:ext uri="{FF2B5EF4-FFF2-40B4-BE49-F238E27FC236}">
                <a16:creationId xmlns:a16="http://schemas.microsoft.com/office/drawing/2014/main" id="{E62FAAE7-7B2B-E152-046C-2A1753477AD3}"/>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00C9D4E8-5E4D-C7F7-62DF-96BFE5B54650}"/>
              </a:ext>
            </a:extLst>
          </p:cNvPr>
          <p:cNvSpPr txBox="1"/>
          <p:nvPr/>
        </p:nvSpPr>
        <p:spPr>
          <a:xfrm>
            <a:off x="508073" y="4648631"/>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8050490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slide(fromRight)">
                                      <p:cBhvr>
                                        <p:cTn id="13" dur="500"/>
                                        <p:tgtEl>
                                          <p:spTgt spid="58"/>
                                        </p:tgtEl>
                                      </p:cBhvr>
                                    </p:animEffect>
                                  </p:childTnLst>
                                </p:cTn>
                              </p:par>
                              <p:par>
                                <p:cTn id="14" presetID="1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Left)">
                                      <p:cBhvr>
                                        <p:cTn id="16" dur="500"/>
                                        <p:tgtEl>
                                          <p:spTgt spid="59"/>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anim calcmode="lin" valueType="num">
                                      <p:cBhvr>
                                        <p:cTn id="21" dur="500" fill="hold"/>
                                        <p:tgtEl>
                                          <p:spTgt spid="60"/>
                                        </p:tgtEl>
                                        <p:attrNameLst>
                                          <p:attrName>ppt_x</p:attrName>
                                        </p:attrNameLst>
                                      </p:cBhvr>
                                      <p:tavLst>
                                        <p:tav tm="0">
                                          <p:val>
                                            <p:strVal val="#ppt_x"/>
                                          </p:val>
                                        </p:tav>
                                        <p:tav tm="100000">
                                          <p:val>
                                            <p:strVal val="#ppt_x"/>
                                          </p:val>
                                        </p:tav>
                                      </p:tavLst>
                                    </p:anim>
                                    <p:anim calcmode="lin" valueType="num">
                                      <p:cBhvr>
                                        <p:cTn id="2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8DBD98BA-4896-7B9B-1924-1DDE467E93D5}"/>
            </a:ext>
          </a:extLst>
        </p:cNvPr>
        <p:cNvGrpSpPr/>
        <p:nvPr/>
      </p:nvGrpSpPr>
      <p:grpSpPr>
        <a:xfrm>
          <a:off x="0" y="0"/>
          <a:ext cx="0" cy="0"/>
          <a:chOff x="0" y="0"/>
          <a:chExt cx="0" cy="0"/>
        </a:xfrm>
      </p:grpSpPr>
      <p:grpSp>
        <p:nvGrpSpPr>
          <p:cNvPr id="4" name="그룹 3">
            <a:extLst>
              <a:ext uri="{FF2B5EF4-FFF2-40B4-BE49-F238E27FC236}">
                <a16:creationId xmlns:a16="http://schemas.microsoft.com/office/drawing/2014/main" id="{D8BBD8E1-F288-1BD6-902F-95F44E8FB660}"/>
              </a:ext>
            </a:extLst>
          </p:cNvPr>
          <p:cNvGrpSpPr/>
          <p:nvPr/>
        </p:nvGrpSpPr>
        <p:grpSpPr>
          <a:xfrm>
            <a:off x="226881" y="1236896"/>
            <a:ext cx="2105513" cy="3073847"/>
            <a:chOff x="2855901" y="1064461"/>
            <a:chExt cx="1296999" cy="1215761"/>
          </a:xfrm>
        </p:grpSpPr>
        <p:sp>
          <p:nvSpPr>
            <p:cNvPr id="57" name="모서리가 둥근 직사각형 56">
              <a:extLst>
                <a:ext uri="{FF2B5EF4-FFF2-40B4-BE49-F238E27FC236}">
                  <a16:creationId xmlns:a16="http://schemas.microsoft.com/office/drawing/2014/main" id="{3F7D1E15-EE3D-1781-8A41-392C96DC9E14}"/>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9" name="TextBox 58">
              <a:extLst>
                <a:ext uri="{FF2B5EF4-FFF2-40B4-BE49-F238E27FC236}">
                  <a16:creationId xmlns:a16="http://schemas.microsoft.com/office/drawing/2014/main" id="{9B5BB1EF-580E-E677-9D5E-60316A9BB834}"/>
                </a:ext>
              </a:extLst>
            </p:cNvPr>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CMO 12 mois consécutifs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lgn="ctr">
                <a:buClr>
                  <a:srgbClr val="4AB38B"/>
                </a:buClr>
              </a:pPr>
              <a:r>
                <a:rPr lang="pt-BR" altLang="ko-KR" sz="800" b="1" dirty="0">
                  <a:solidFill>
                    <a:schemeClr val="accent1">
                      <a:lumMod val="50000"/>
                    </a:schemeClr>
                  </a:solidFill>
                  <a:latin typeface="Arial Rounded MT Bold" panose="020F0704030504030204" pitchFamily="34" charset="0"/>
                  <a:cs typeface="Arial" panose="020B0604020202020204" pitchFamily="34" charset="0"/>
                </a:rPr>
                <a:t>AVIS CMFR</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Réintégration à l’issue des droits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Disponibilité d’office pour raison de santé</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a:t>
              </a: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Retraite pour invalidité</a:t>
              </a: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Licenciement pour inaptitude physique</a:t>
              </a:r>
            </a:p>
          </p:txBody>
        </p:sp>
        <p:grpSp>
          <p:nvGrpSpPr>
            <p:cNvPr id="2" name="그룹 1">
              <a:extLst>
                <a:ext uri="{FF2B5EF4-FFF2-40B4-BE49-F238E27FC236}">
                  <a16:creationId xmlns:a16="http://schemas.microsoft.com/office/drawing/2014/main" id="{D7038FEB-A346-1B74-7211-4EF0FBB59AB7}"/>
                </a:ext>
              </a:extLst>
            </p:cNvPr>
            <p:cNvGrpSpPr/>
            <p:nvPr/>
          </p:nvGrpSpPr>
          <p:grpSpPr>
            <a:xfrm>
              <a:off x="2930508" y="1064461"/>
              <a:ext cx="1126743" cy="303961"/>
              <a:chOff x="2930508" y="1220740"/>
              <a:chExt cx="1126743" cy="303961"/>
            </a:xfrm>
          </p:grpSpPr>
          <p:sp>
            <p:nvSpPr>
              <p:cNvPr id="42" name="모서리가 둥근 직사각형 41">
                <a:extLst>
                  <a:ext uri="{FF2B5EF4-FFF2-40B4-BE49-F238E27FC236}">
                    <a16:creationId xmlns:a16="http://schemas.microsoft.com/office/drawing/2014/main" id="{1647257A-BC0B-90D2-B4CB-9A898D52439C}"/>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a:extLst>
                  <a:ext uri="{FF2B5EF4-FFF2-40B4-BE49-F238E27FC236}">
                    <a16:creationId xmlns:a16="http://schemas.microsoft.com/office/drawing/2014/main" id="{C2EE858F-E6FA-404D-423B-E993FB97D853}"/>
                  </a:ext>
                </a:extLst>
              </p:cNvPr>
              <p:cNvSpPr/>
              <p:nvPr/>
            </p:nvSpPr>
            <p:spPr>
              <a:xfrm>
                <a:off x="2930508" y="1220740"/>
                <a:ext cx="1126743" cy="284248"/>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Fonctionnaire </a:t>
                </a:r>
              </a:p>
              <a:p>
                <a:pPr lvl="0" algn="ctr"/>
                <a:r>
                  <a:rPr lang="en-US" altLang="ko-KR" sz="1100" b="1" dirty="0">
                    <a:solidFill>
                      <a:schemeClr val="accent6">
                        <a:lumMod val="85000"/>
                      </a:schemeClr>
                    </a:solidFill>
                    <a:latin typeface="Arial Rounded MT Bold" panose="020F0704030504030204" pitchFamily="34" charset="0"/>
                  </a:rPr>
                  <a:t>CNRACL</a:t>
                </a:r>
                <a:endParaRPr lang="ko-KR" altLang="en-US" sz="1100" b="1" dirty="0">
                  <a:solidFill>
                    <a:schemeClr val="accent6">
                      <a:lumMod val="85000"/>
                    </a:schemeClr>
                  </a:solidFill>
                  <a:latin typeface="Arial Rounded MT Bold" panose="020F0704030504030204" pitchFamily="34" charset="0"/>
                </a:endParaRPr>
              </a:p>
            </p:txBody>
          </p:sp>
        </p:grpSp>
      </p:grpSp>
      <p:grpSp>
        <p:nvGrpSpPr>
          <p:cNvPr id="44" name="그룹 43">
            <a:extLst>
              <a:ext uri="{FF2B5EF4-FFF2-40B4-BE49-F238E27FC236}">
                <a16:creationId xmlns:a16="http://schemas.microsoft.com/office/drawing/2014/main" id="{68FEECED-944E-57C3-6BB0-4B769C39DCB3}"/>
              </a:ext>
            </a:extLst>
          </p:cNvPr>
          <p:cNvGrpSpPr/>
          <p:nvPr/>
        </p:nvGrpSpPr>
        <p:grpSpPr>
          <a:xfrm rot="20021113">
            <a:off x="2565831" y="4034363"/>
            <a:ext cx="995252" cy="729871"/>
            <a:chOff x="4947866" y="3124518"/>
            <a:chExt cx="1250926" cy="1494040"/>
          </a:xfrm>
        </p:grpSpPr>
        <p:sp>
          <p:nvSpPr>
            <p:cNvPr id="83" name="Freeform 9">
              <a:extLst>
                <a:ext uri="{FF2B5EF4-FFF2-40B4-BE49-F238E27FC236}">
                  <a16:creationId xmlns:a16="http://schemas.microsoft.com/office/drawing/2014/main" id="{20953A3B-CA48-B5D1-5BE2-1DBF1CAA4F02}"/>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a:extLst>
                <a:ext uri="{FF2B5EF4-FFF2-40B4-BE49-F238E27FC236}">
                  <a16:creationId xmlns:a16="http://schemas.microsoft.com/office/drawing/2014/main" id="{2DFD78B4-2308-ADF6-BF99-B20F76F793C7}"/>
                </a:ext>
              </a:extLst>
            </p:cNvPr>
            <p:cNvSpPr>
              <a:spLocks/>
            </p:cNvSpPr>
            <p:nvPr/>
          </p:nvSpPr>
          <p:spPr bwMode="auto">
            <a:xfrm rot="10800000">
              <a:off x="4947866" y="3124518"/>
              <a:ext cx="1250926" cy="1410179"/>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a:extLst>
                <a:ext uri="{FF2B5EF4-FFF2-40B4-BE49-F238E27FC236}">
                  <a16:creationId xmlns:a16="http://schemas.microsoft.com/office/drawing/2014/main" id="{3F1C66D8-B28B-1C4F-003C-92539B8BADDE}"/>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TextBox 100">
              <a:extLst>
                <a:ext uri="{FF2B5EF4-FFF2-40B4-BE49-F238E27FC236}">
                  <a16:creationId xmlns:a16="http://schemas.microsoft.com/office/drawing/2014/main" id="{2525E318-819A-C02A-97E4-EF677D2685B6}"/>
                </a:ext>
              </a:extLst>
            </p:cNvPr>
            <p:cNvSpPr txBox="1"/>
            <p:nvPr/>
          </p:nvSpPr>
          <p:spPr>
            <a:xfrm>
              <a:off x="5185805" y="3775245"/>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400" dirty="0">
                  <a:gradFill>
                    <a:gsLst>
                      <a:gs pos="0">
                        <a:schemeClr val="accent1"/>
                      </a:gs>
                      <a:gs pos="100000">
                        <a:schemeClr val="accent1"/>
                      </a:gs>
                    </a:gsLst>
                    <a:lin ang="0" scaled="1"/>
                  </a:gradFill>
                  <a:latin typeface="Bebas Neue"/>
                  <a:ea typeface="Roboto Condensed Regular"/>
                  <a:cs typeface="+mj-cs"/>
                </a:rPr>
                <a:t>CMO</a:t>
              </a:r>
              <a:endParaRPr lang="nb-NO" altLang="ko-KR" sz="14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grpSp>
      <p:grpSp>
        <p:nvGrpSpPr>
          <p:cNvPr id="8" name="그룹 3">
            <a:extLst>
              <a:ext uri="{FF2B5EF4-FFF2-40B4-BE49-F238E27FC236}">
                <a16:creationId xmlns:a16="http://schemas.microsoft.com/office/drawing/2014/main" id="{D800CDDB-60FB-B516-5B8F-D48CB3465D46}"/>
              </a:ext>
            </a:extLst>
          </p:cNvPr>
          <p:cNvGrpSpPr/>
          <p:nvPr/>
        </p:nvGrpSpPr>
        <p:grpSpPr>
          <a:xfrm>
            <a:off x="2425968" y="877799"/>
            <a:ext cx="1921123" cy="2951230"/>
            <a:chOff x="2855901" y="1043750"/>
            <a:chExt cx="1296999" cy="1236472"/>
          </a:xfrm>
        </p:grpSpPr>
        <p:sp>
          <p:nvSpPr>
            <p:cNvPr id="9" name="모서리가 둥근 직사각형 56">
              <a:extLst>
                <a:ext uri="{FF2B5EF4-FFF2-40B4-BE49-F238E27FC236}">
                  <a16:creationId xmlns:a16="http://schemas.microsoft.com/office/drawing/2014/main" id="{C5B9A932-CD2A-7112-B2FF-22F96BF886ED}"/>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 name="TextBox 58">
              <a:extLst>
                <a:ext uri="{FF2B5EF4-FFF2-40B4-BE49-F238E27FC236}">
                  <a16:creationId xmlns:a16="http://schemas.microsoft.com/office/drawing/2014/main" id="{7015F8E6-BBE7-3AC7-FB2A-5C0863F4B0A3}"/>
                </a:ext>
              </a:extLst>
            </p:cNvPr>
            <p:cNvSpPr txBox="1"/>
            <p:nvPr/>
          </p:nvSpPr>
          <p:spPr>
            <a:xfrm>
              <a:off x="2855901" y="1412867"/>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CMO 12 mois consécutifs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lgn="ctr">
                <a:buClr>
                  <a:srgbClr val="4AB38B"/>
                </a:buClr>
              </a:pPr>
              <a:r>
                <a:rPr lang="pt-BR" altLang="ko-KR" sz="800" b="1" dirty="0">
                  <a:solidFill>
                    <a:schemeClr val="accent1">
                      <a:lumMod val="50000"/>
                    </a:schemeClr>
                  </a:solidFill>
                  <a:latin typeface="Arial Rounded MT Bold" panose="020F0704030504030204" pitchFamily="34" charset="0"/>
                  <a:cs typeface="Arial" panose="020B0604020202020204" pitchFamily="34" charset="0"/>
                </a:rPr>
                <a:t>AVIS CMFR</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Réintégration à l’issue des droits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Congé sans traitement pour raison de santé</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a:t>
              </a: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Licenciement pour inaptitude physique</a:t>
              </a:r>
            </a:p>
          </p:txBody>
        </p:sp>
        <p:grpSp>
          <p:nvGrpSpPr>
            <p:cNvPr id="13" name="그룹 1">
              <a:extLst>
                <a:ext uri="{FF2B5EF4-FFF2-40B4-BE49-F238E27FC236}">
                  <a16:creationId xmlns:a16="http://schemas.microsoft.com/office/drawing/2014/main" id="{08EDDEEE-00AB-3A1E-5871-7EA2624AB5C7}"/>
                </a:ext>
              </a:extLst>
            </p:cNvPr>
            <p:cNvGrpSpPr/>
            <p:nvPr/>
          </p:nvGrpSpPr>
          <p:grpSpPr>
            <a:xfrm>
              <a:off x="2922203" y="1043750"/>
              <a:ext cx="1161892" cy="324672"/>
              <a:chOff x="2922203" y="1200029"/>
              <a:chExt cx="1161892" cy="324672"/>
            </a:xfrm>
          </p:grpSpPr>
          <p:sp>
            <p:nvSpPr>
              <p:cNvPr id="14" name="모서리가 둥근 직사각형 41">
                <a:extLst>
                  <a:ext uri="{FF2B5EF4-FFF2-40B4-BE49-F238E27FC236}">
                    <a16:creationId xmlns:a16="http://schemas.microsoft.com/office/drawing/2014/main" id="{45FDEC0C-5B87-8477-0893-4D30ECE0EB3A}"/>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6" name="모서리가 둥근 직사각형 57">
                <a:extLst>
                  <a:ext uri="{FF2B5EF4-FFF2-40B4-BE49-F238E27FC236}">
                    <a16:creationId xmlns:a16="http://schemas.microsoft.com/office/drawing/2014/main" id="{5E5933BB-159B-1A5B-8180-C0CFF9D456BE}"/>
                  </a:ext>
                </a:extLst>
              </p:cNvPr>
              <p:cNvSpPr/>
              <p:nvPr/>
            </p:nvSpPr>
            <p:spPr>
              <a:xfrm>
                <a:off x="2922203" y="1200029"/>
                <a:ext cx="1161892" cy="29676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Fonctionnaire stagiaire CNRACL</a:t>
                </a:r>
                <a:endParaRPr lang="ko-KR" altLang="en-US" sz="1100" b="1" dirty="0">
                  <a:solidFill>
                    <a:schemeClr val="accent6">
                      <a:lumMod val="85000"/>
                    </a:schemeClr>
                  </a:solidFill>
                  <a:latin typeface="Arial Rounded MT Bold" panose="020F0704030504030204" pitchFamily="34" charset="0"/>
                </a:endParaRPr>
              </a:p>
            </p:txBody>
          </p:sp>
        </p:grpSp>
      </p:grpSp>
      <p:grpSp>
        <p:nvGrpSpPr>
          <p:cNvPr id="17" name="그룹 3">
            <a:extLst>
              <a:ext uri="{FF2B5EF4-FFF2-40B4-BE49-F238E27FC236}">
                <a16:creationId xmlns:a16="http://schemas.microsoft.com/office/drawing/2014/main" id="{020C8139-C896-4FC8-79BD-A36642905310}"/>
              </a:ext>
            </a:extLst>
          </p:cNvPr>
          <p:cNvGrpSpPr/>
          <p:nvPr/>
        </p:nvGrpSpPr>
        <p:grpSpPr>
          <a:xfrm>
            <a:off x="4518166" y="200477"/>
            <a:ext cx="1989512" cy="4144468"/>
            <a:chOff x="2855901" y="1061580"/>
            <a:chExt cx="1308345" cy="1218642"/>
          </a:xfrm>
        </p:grpSpPr>
        <p:sp>
          <p:nvSpPr>
            <p:cNvPr id="18" name="모서리가 둥근 직사각형 56">
              <a:extLst>
                <a:ext uri="{FF2B5EF4-FFF2-40B4-BE49-F238E27FC236}">
                  <a16:creationId xmlns:a16="http://schemas.microsoft.com/office/drawing/2014/main" id="{31DFECD7-CF85-389E-5B36-F6A9EDFB9212}"/>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9" name="TextBox 58">
              <a:extLst>
                <a:ext uri="{FF2B5EF4-FFF2-40B4-BE49-F238E27FC236}">
                  <a16:creationId xmlns:a16="http://schemas.microsoft.com/office/drawing/2014/main" id="{174A4288-7E64-D7C0-0C24-6D15BA0BE758}"/>
                </a:ext>
              </a:extLst>
            </p:cNvPr>
            <p:cNvSpPr txBox="1"/>
            <p:nvPr/>
          </p:nvSpPr>
          <p:spPr>
            <a:xfrm>
              <a:off x="2867247" y="1384807"/>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CLM 3 ans maximum</a:t>
              </a:r>
            </a:p>
            <a:p>
              <a:pPr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CLD 5 ans maximum</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lgn="ctr">
                <a:buClr>
                  <a:srgbClr val="4AB38B"/>
                </a:buClr>
              </a:pPr>
              <a:r>
                <a:rPr lang="pt-BR" altLang="ko-KR" sz="800" b="1" dirty="0">
                  <a:solidFill>
                    <a:schemeClr val="accent1">
                      <a:lumMod val="50000"/>
                    </a:schemeClr>
                  </a:solidFill>
                  <a:latin typeface="Arial Rounded MT Bold" panose="020F0704030504030204" pitchFamily="34" charset="0"/>
                  <a:cs typeface="Arial" panose="020B0604020202020204" pitchFamily="34" charset="0"/>
                </a:rPr>
                <a:t>AVIS CMFR</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Attribution 1ère demande</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Renouvellement après épuisement des droits à rémunération à plein traitement</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Réintégration à l’issue des droits</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Disponibilité d’office pour raison de santé</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a:t>
              </a: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Retraite pour invalidité</a:t>
              </a: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Licenciement pour inaptitude physique</a:t>
              </a:r>
            </a:p>
          </p:txBody>
        </p:sp>
        <p:grpSp>
          <p:nvGrpSpPr>
            <p:cNvPr id="20" name="그룹 1">
              <a:extLst>
                <a:ext uri="{FF2B5EF4-FFF2-40B4-BE49-F238E27FC236}">
                  <a16:creationId xmlns:a16="http://schemas.microsoft.com/office/drawing/2014/main" id="{AAC12D60-9614-4455-ED73-037CD4E6C4C2}"/>
                </a:ext>
              </a:extLst>
            </p:cNvPr>
            <p:cNvGrpSpPr/>
            <p:nvPr/>
          </p:nvGrpSpPr>
          <p:grpSpPr>
            <a:xfrm>
              <a:off x="2937374" y="1061580"/>
              <a:ext cx="1126743" cy="306842"/>
              <a:chOff x="2937374" y="1217859"/>
              <a:chExt cx="1126743" cy="306842"/>
            </a:xfrm>
          </p:grpSpPr>
          <p:sp>
            <p:nvSpPr>
              <p:cNvPr id="21" name="모서리가 둥근 직사각형 41">
                <a:extLst>
                  <a:ext uri="{FF2B5EF4-FFF2-40B4-BE49-F238E27FC236}">
                    <a16:creationId xmlns:a16="http://schemas.microsoft.com/office/drawing/2014/main" id="{A8E15CB2-0F7A-1D72-333D-B93E7B5AB56B}"/>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22" name="모서리가 둥근 직사각형 57">
                <a:extLst>
                  <a:ext uri="{FF2B5EF4-FFF2-40B4-BE49-F238E27FC236}">
                    <a16:creationId xmlns:a16="http://schemas.microsoft.com/office/drawing/2014/main" id="{0A1B0B1F-2645-3BE1-30DA-5C2B22215EA6}"/>
                  </a:ext>
                </a:extLst>
              </p:cNvPr>
              <p:cNvSpPr/>
              <p:nvPr/>
            </p:nvSpPr>
            <p:spPr>
              <a:xfrm>
                <a:off x="2937374" y="1217859"/>
                <a:ext cx="1126743" cy="284248"/>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Fonctionnaire</a:t>
                </a:r>
              </a:p>
              <a:p>
                <a:pPr lvl="0" algn="ctr"/>
                <a:r>
                  <a:rPr lang="en-US" altLang="ko-KR" sz="1100" b="1" dirty="0">
                    <a:solidFill>
                      <a:schemeClr val="accent6">
                        <a:lumMod val="85000"/>
                      </a:schemeClr>
                    </a:solidFill>
                    <a:latin typeface="Arial Rounded MT Bold" panose="020F0704030504030204" pitchFamily="34" charset="0"/>
                  </a:rPr>
                  <a:t>CNRACL</a:t>
                </a:r>
                <a:endParaRPr lang="ko-KR" altLang="en-US" sz="1100" b="1" dirty="0">
                  <a:solidFill>
                    <a:schemeClr val="accent6">
                      <a:lumMod val="85000"/>
                    </a:schemeClr>
                  </a:solidFill>
                  <a:latin typeface="Arial Rounded MT Bold" panose="020F0704030504030204" pitchFamily="34" charset="0"/>
                </a:endParaRPr>
              </a:p>
            </p:txBody>
          </p:sp>
        </p:grpSp>
      </p:grpSp>
      <p:grpSp>
        <p:nvGrpSpPr>
          <p:cNvPr id="23" name="그룹 3">
            <a:extLst>
              <a:ext uri="{FF2B5EF4-FFF2-40B4-BE49-F238E27FC236}">
                <a16:creationId xmlns:a16="http://schemas.microsoft.com/office/drawing/2014/main" id="{072E9082-D1DD-4B82-9923-8085EEFFBE2C}"/>
              </a:ext>
            </a:extLst>
          </p:cNvPr>
          <p:cNvGrpSpPr/>
          <p:nvPr/>
        </p:nvGrpSpPr>
        <p:grpSpPr>
          <a:xfrm>
            <a:off x="6614315" y="626120"/>
            <a:ext cx="1989513" cy="3751624"/>
            <a:chOff x="2855901" y="1058244"/>
            <a:chExt cx="1296999" cy="1221978"/>
          </a:xfrm>
        </p:grpSpPr>
        <p:sp>
          <p:nvSpPr>
            <p:cNvPr id="24" name="모서리가 둥근 직사각형 56">
              <a:extLst>
                <a:ext uri="{FF2B5EF4-FFF2-40B4-BE49-F238E27FC236}">
                  <a16:creationId xmlns:a16="http://schemas.microsoft.com/office/drawing/2014/main" id="{1D2AD1CD-BA48-0B56-A419-CC1ED004C6E6}"/>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25" name="TextBox 58">
              <a:extLst>
                <a:ext uri="{FF2B5EF4-FFF2-40B4-BE49-F238E27FC236}">
                  <a16:creationId xmlns:a16="http://schemas.microsoft.com/office/drawing/2014/main" id="{C23FE969-3399-78A7-16FB-5409FD382D27}"/>
                </a:ext>
              </a:extLst>
            </p:cNvPr>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CLM 3 ans maximum</a:t>
              </a:r>
            </a:p>
            <a:p>
              <a:pPr lvl="0"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CLD 5 ans maximum</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lgn="ctr">
                <a:buClr>
                  <a:srgbClr val="4AB38B"/>
                </a:buClr>
              </a:pPr>
              <a:r>
                <a:rPr lang="pt-BR" altLang="ko-KR" sz="800" b="1" dirty="0">
                  <a:solidFill>
                    <a:schemeClr val="accent1">
                      <a:lumMod val="50000"/>
                    </a:schemeClr>
                  </a:solidFill>
                  <a:latin typeface="Arial Rounded MT Bold" panose="020F0704030504030204" pitchFamily="34" charset="0"/>
                  <a:cs typeface="Arial" panose="020B0604020202020204" pitchFamily="34" charset="0"/>
                </a:rPr>
                <a:t>AVIS CMFR</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Attribution 1ère demande</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Renouvellement après épuisement des droits à rémunération à plein traitement</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Réintégration à l’issue des droits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Congé sans traitement pour raison de santé</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a:t>
              </a: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Licenciement pour inaptitude physique</a:t>
              </a:r>
            </a:p>
          </p:txBody>
        </p:sp>
        <p:grpSp>
          <p:nvGrpSpPr>
            <p:cNvPr id="26" name="그룹 1">
              <a:extLst>
                <a:ext uri="{FF2B5EF4-FFF2-40B4-BE49-F238E27FC236}">
                  <a16:creationId xmlns:a16="http://schemas.microsoft.com/office/drawing/2014/main" id="{7F400BE3-B114-8459-9CAD-BCE7BF99CE4A}"/>
                </a:ext>
              </a:extLst>
            </p:cNvPr>
            <p:cNvGrpSpPr/>
            <p:nvPr/>
          </p:nvGrpSpPr>
          <p:grpSpPr>
            <a:xfrm>
              <a:off x="2939777" y="1058244"/>
              <a:ext cx="1126743" cy="310178"/>
              <a:chOff x="2939777" y="1214523"/>
              <a:chExt cx="1126743" cy="310178"/>
            </a:xfrm>
          </p:grpSpPr>
          <p:sp>
            <p:nvSpPr>
              <p:cNvPr id="27" name="모서리가 둥근 직사각형 41">
                <a:extLst>
                  <a:ext uri="{FF2B5EF4-FFF2-40B4-BE49-F238E27FC236}">
                    <a16:creationId xmlns:a16="http://schemas.microsoft.com/office/drawing/2014/main" id="{4F1120D1-5A17-BA8A-0BD3-AD4023EE36E3}"/>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28" name="모서리가 둥근 직사각형 57">
                <a:extLst>
                  <a:ext uri="{FF2B5EF4-FFF2-40B4-BE49-F238E27FC236}">
                    <a16:creationId xmlns:a16="http://schemas.microsoft.com/office/drawing/2014/main" id="{9B099003-5314-D321-5F36-179F37237267}"/>
                  </a:ext>
                </a:extLst>
              </p:cNvPr>
              <p:cNvSpPr/>
              <p:nvPr/>
            </p:nvSpPr>
            <p:spPr>
              <a:xfrm>
                <a:off x="2939777" y="1214523"/>
                <a:ext cx="1126743" cy="284248"/>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Fonctionnaire stagiaire CNRACL</a:t>
                </a:r>
                <a:endParaRPr lang="ko-KR" altLang="en-US" sz="1100" b="1" dirty="0">
                  <a:solidFill>
                    <a:schemeClr val="accent6">
                      <a:lumMod val="85000"/>
                    </a:schemeClr>
                  </a:solidFill>
                  <a:latin typeface="Arial Rounded MT Bold" panose="020F0704030504030204" pitchFamily="34" charset="0"/>
                </a:endParaRPr>
              </a:p>
            </p:txBody>
          </p:sp>
        </p:grpSp>
      </p:grpSp>
      <p:sp>
        <p:nvSpPr>
          <p:cNvPr id="35" name="ZoneTexte 34">
            <a:extLst>
              <a:ext uri="{FF2B5EF4-FFF2-40B4-BE49-F238E27FC236}">
                <a16:creationId xmlns:a16="http://schemas.microsoft.com/office/drawing/2014/main" id="{9C3E7EAB-B3AD-E83B-3CF3-BE441DC128C1}"/>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36" name="ZoneTexte 35">
            <a:extLst>
              <a:ext uri="{FF2B5EF4-FFF2-40B4-BE49-F238E27FC236}">
                <a16:creationId xmlns:a16="http://schemas.microsoft.com/office/drawing/2014/main" id="{D83CA9CF-4935-6E57-3F88-683B9CDD2239}"/>
              </a:ext>
            </a:extLst>
          </p:cNvPr>
          <p:cNvSpPr txBox="1"/>
          <p:nvPr/>
        </p:nvSpPr>
        <p:spPr>
          <a:xfrm>
            <a:off x="6929235" y="4677178"/>
            <a:ext cx="1727200" cy="369332"/>
          </a:xfrm>
          <a:prstGeom prst="rect">
            <a:avLst/>
          </a:prstGeom>
          <a:solidFill>
            <a:schemeClr val="accent6">
              <a:lumMod val="85000"/>
            </a:schemeClr>
          </a:solidFill>
        </p:spPr>
        <p:txBody>
          <a:bodyPr wrap="square" rtlCol="0">
            <a:spAutoFit/>
          </a:bodyPr>
          <a:lstStyle/>
          <a:p>
            <a:endParaRPr lang="fr-FR" dirty="0"/>
          </a:p>
        </p:txBody>
      </p:sp>
      <p:sp>
        <p:nvSpPr>
          <p:cNvPr id="37" name="ZoneTexte 36">
            <a:extLst>
              <a:ext uri="{FF2B5EF4-FFF2-40B4-BE49-F238E27FC236}">
                <a16:creationId xmlns:a16="http://schemas.microsoft.com/office/drawing/2014/main" id="{BC4FD59A-6963-B3A9-9FED-BD3415A396F5}"/>
              </a:ext>
            </a:extLst>
          </p:cNvPr>
          <p:cNvSpPr txBox="1"/>
          <p:nvPr/>
        </p:nvSpPr>
        <p:spPr>
          <a:xfrm>
            <a:off x="347996" y="4791538"/>
            <a:ext cx="1390320" cy="369332"/>
          </a:xfrm>
          <a:prstGeom prst="rect">
            <a:avLst/>
          </a:prstGeom>
          <a:solidFill>
            <a:schemeClr val="accent6">
              <a:lumMod val="85000"/>
            </a:schemeClr>
          </a:solidFill>
        </p:spPr>
        <p:txBody>
          <a:bodyPr wrap="square" rtlCol="0">
            <a:spAutoFit/>
          </a:bodyPr>
          <a:lstStyle/>
          <a:p>
            <a:endParaRPr lang="fr-FR" dirty="0"/>
          </a:p>
        </p:txBody>
      </p:sp>
      <p:grpSp>
        <p:nvGrpSpPr>
          <p:cNvPr id="38" name="그룹 43">
            <a:extLst>
              <a:ext uri="{FF2B5EF4-FFF2-40B4-BE49-F238E27FC236}">
                <a16:creationId xmlns:a16="http://schemas.microsoft.com/office/drawing/2014/main" id="{FF4940E5-291A-C7AE-39E3-EFC96BBC0A2B}"/>
              </a:ext>
            </a:extLst>
          </p:cNvPr>
          <p:cNvGrpSpPr/>
          <p:nvPr/>
        </p:nvGrpSpPr>
        <p:grpSpPr>
          <a:xfrm rot="21385758">
            <a:off x="6063371" y="4277737"/>
            <a:ext cx="995252" cy="729871"/>
            <a:chOff x="4947866" y="3124518"/>
            <a:chExt cx="1250926" cy="1494040"/>
          </a:xfrm>
        </p:grpSpPr>
        <p:sp>
          <p:nvSpPr>
            <p:cNvPr id="39" name="Freeform 9">
              <a:extLst>
                <a:ext uri="{FF2B5EF4-FFF2-40B4-BE49-F238E27FC236}">
                  <a16:creationId xmlns:a16="http://schemas.microsoft.com/office/drawing/2014/main" id="{CE06B6F0-7878-4D0E-72A4-D93A1AD386AD}"/>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40" name="Freeform 9">
              <a:extLst>
                <a:ext uri="{FF2B5EF4-FFF2-40B4-BE49-F238E27FC236}">
                  <a16:creationId xmlns:a16="http://schemas.microsoft.com/office/drawing/2014/main" id="{A3460C02-6AE7-5FF8-2FD7-ACCF7F9E8318}"/>
                </a:ext>
              </a:extLst>
            </p:cNvPr>
            <p:cNvSpPr>
              <a:spLocks/>
            </p:cNvSpPr>
            <p:nvPr/>
          </p:nvSpPr>
          <p:spPr bwMode="auto">
            <a:xfrm rot="10800000">
              <a:off x="4947866" y="3124518"/>
              <a:ext cx="1250926" cy="1410179"/>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41" name="타원 76">
              <a:extLst>
                <a:ext uri="{FF2B5EF4-FFF2-40B4-BE49-F238E27FC236}">
                  <a16:creationId xmlns:a16="http://schemas.microsoft.com/office/drawing/2014/main" id="{320995FD-6ADE-ADE8-5EDD-51D11EB8A475}"/>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TextBox 100">
              <a:extLst>
                <a:ext uri="{FF2B5EF4-FFF2-40B4-BE49-F238E27FC236}">
                  <a16:creationId xmlns:a16="http://schemas.microsoft.com/office/drawing/2014/main" id="{9C162424-82EA-DC2C-C077-0662513B1A2A}"/>
                </a:ext>
              </a:extLst>
            </p:cNvPr>
            <p:cNvSpPr txBox="1"/>
            <p:nvPr/>
          </p:nvSpPr>
          <p:spPr>
            <a:xfrm>
              <a:off x="5185805" y="3775245"/>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400" dirty="0">
                  <a:gradFill>
                    <a:gsLst>
                      <a:gs pos="0">
                        <a:schemeClr val="accent1"/>
                      </a:gs>
                      <a:gs pos="100000">
                        <a:schemeClr val="accent1"/>
                      </a:gs>
                    </a:gsLst>
                    <a:lin ang="0" scaled="1"/>
                  </a:gradFill>
                  <a:latin typeface="Bebas Neue"/>
                  <a:ea typeface="Roboto Condensed Regular"/>
                  <a:cs typeface="+mj-cs"/>
                </a:rPr>
                <a:t>CLM/CLD</a:t>
              </a:r>
              <a:endParaRPr lang="nb-NO" altLang="ko-KR" sz="14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grpSp>
    </p:spTree>
    <p:extLst>
      <p:ext uri="{BB962C8B-B14F-4D97-AF65-F5344CB8AC3E}">
        <p14:creationId xmlns:p14="http://schemas.microsoft.com/office/powerpoint/2010/main" val="26266178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25571" y="240760"/>
            <a:ext cx="6814608" cy="467469"/>
          </a:xfrm>
          <a:scene3d>
            <a:camera prst="orthographicFront"/>
            <a:lightRig rig="threePt" dir="t"/>
          </a:scene3d>
          <a:sp3d>
            <a:bevelT/>
          </a:sp3d>
        </p:spPr>
        <p:txBody>
          <a:bodyPr/>
          <a:lstStyle/>
          <a:p>
            <a:r>
              <a:rPr lang="en-US" sz="2000" dirty="0">
                <a:gradFill>
                  <a:gsLst>
                    <a:gs pos="0">
                      <a:schemeClr val="accent1"/>
                    </a:gs>
                    <a:gs pos="100000">
                      <a:schemeClr val="accent1"/>
                    </a:gs>
                  </a:gsLst>
                  <a:lin ang="0" scaled="1"/>
                </a:gradFill>
                <a:latin typeface="Arial Rounded MT Bold" panose="020F0704030504030204" pitchFamily="34" charset="0"/>
                <a:hlinkClick r:id="rId3">
                  <a:extLst>
                    <a:ext uri="{A12FA001-AC4F-418D-AE19-62706E023703}">
                      <ahyp:hlinkClr xmlns:ahyp="http://schemas.microsoft.com/office/drawing/2018/hyperlinkcolor" val="tx"/>
                    </a:ext>
                  </a:extLst>
                </a:hlinkClick>
              </a:rPr>
              <a:t>LE TEMPS PARTIEL POUR RAISON THÉRAPEUTIQUE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24" name="그룹 23"/>
          <p:cNvGrpSpPr/>
          <p:nvPr/>
        </p:nvGrpSpPr>
        <p:grpSpPr>
          <a:xfrm>
            <a:off x="3022600" y="1066800"/>
            <a:ext cx="2483471" cy="1670681"/>
            <a:chOff x="3228975" y="1092200"/>
            <a:chExt cx="2077012" cy="1593306"/>
          </a:xfrm>
        </p:grpSpPr>
        <p:grpSp>
          <p:nvGrpSpPr>
            <p:cNvPr id="54" name="그룹 53"/>
            <p:cNvGrpSpPr/>
            <p:nvPr/>
          </p:nvGrpSpPr>
          <p:grpSpPr>
            <a:xfrm>
              <a:off x="3228975" y="1092200"/>
              <a:ext cx="2077012" cy="1593306"/>
              <a:chOff x="3228975" y="1111250"/>
              <a:chExt cx="2077012" cy="1593306"/>
            </a:xfrm>
          </p:grpSpPr>
          <p:sp>
            <p:nvSpPr>
              <p:cNvPr id="58" name="Freeform 6"/>
              <p:cNvSpPr>
                <a:spLocks/>
              </p:cNvSpPr>
              <p:nvPr/>
            </p:nvSpPr>
            <p:spPr bwMode="auto">
              <a:xfrm>
                <a:off x="3228975" y="2458716"/>
                <a:ext cx="2077012" cy="245840"/>
              </a:xfrm>
              <a:custGeom>
                <a:avLst/>
                <a:gdLst>
                  <a:gd name="T0" fmla="*/ 1378 w 1563"/>
                  <a:gd name="T1" fmla="*/ 0 h 185"/>
                  <a:gd name="T2" fmla="*/ 0 w 1563"/>
                  <a:gd name="T3" fmla="*/ 0 h 185"/>
                  <a:gd name="T4" fmla="*/ 187 w 1563"/>
                  <a:gd name="T5" fmla="*/ 185 h 185"/>
                  <a:gd name="T6" fmla="*/ 1563 w 1563"/>
                  <a:gd name="T7" fmla="*/ 185 h 185"/>
                  <a:gd name="T8" fmla="*/ 1378 w 1563"/>
                  <a:gd name="T9" fmla="*/ 0 h 185"/>
                </a:gdLst>
                <a:ahLst/>
                <a:cxnLst>
                  <a:cxn ang="0">
                    <a:pos x="T0" y="T1"/>
                  </a:cxn>
                  <a:cxn ang="0">
                    <a:pos x="T2" y="T3"/>
                  </a:cxn>
                  <a:cxn ang="0">
                    <a:pos x="T4" y="T5"/>
                  </a:cxn>
                  <a:cxn ang="0">
                    <a:pos x="T6" y="T7"/>
                  </a:cxn>
                  <a:cxn ang="0">
                    <a:pos x="T8" y="T9"/>
                  </a:cxn>
                </a:cxnLst>
                <a:rect l="0" t="0" r="r" b="b"/>
                <a:pathLst>
                  <a:path w="1563" h="185">
                    <a:moveTo>
                      <a:pt x="1378" y="0"/>
                    </a:moveTo>
                    <a:lnTo>
                      <a:pt x="0" y="0"/>
                    </a:lnTo>
                    <a:lnTo>
                      <a:pt x="187" y="185"/>
                    </a:lnTo>
                    <a:lnTo>
                      <a:pt x="1563" y="185"/>
                    </a:lnTo>
                    <a:lnTo>
                      <a:pt x="1378" y="0"/>
                    </a:lnTo>
                    <a:close/>
                  </a:path>
                </a:pathLst>
              </a:custGeom>
              <a:pattFill prst="ltUpDiag">
                <a:fgClr>
                  <a:schemeClr val="accent3">
                    <a:lumMod val="65000"/>
                  </a:schemeClr>
                </a:fgClr>
                <a:bgClr>
                  <a:schemeClr val="accent3">
                    <a:lumMod val="50000"/>
                  </a:schemeClr>
                </a:bgClr>
              </a:pattFill>
              <a:ln w="6350" cap="rnd">
                <a:solidFill>
                  <a:schemeClr val="accent4">
                    <a:lumMod val="50000"/>
                    <a:lumOff val="50000"/>
                  </a:schemeClr>
                </a:solidFill>
                <a:prstDash val="solid"/>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59" name="Freeform 7"/>
              <p:cNvSpPr>
                <a:spLocks/>
              </p:cNvSpPr>
              <p:nvPr/>
            </p:nvSpPr>
            <p:spPr bwMode="auto">
              <a:xfrm>
                <a:off x="5060147" y="1111250"/>
                <a:ext cx="245840" cy="1593306"/>
              </a:xfrm>
              <a:custGeom>
                <a:avLst/>
                <a:gdLst>
                  <a:gd name="T0" fmla="*/ 185 w 185"/>
                  <a:gd name="T1" fmla="*/ 187 h 1199"/>
                  <a:gd name="T2" fmla="*/ 185 w 185"/>
                  <a:gd name="T3" fmla="*/ 1199 h 1199"/>
                  <a:gd name="T4" fmla="*/ 0 w 185"/>
                  <a:gd name="T5" fmla="*/ 1014 h 1199"/>
                  <a:gd name="T6" fmla="*/ 0 w 185"/>
                  <a:gd name="T7" fmla="*/ 0 h 1199"/>
                  <a:gd name="T8" fmla="*/ 185 w 185"/>
                  <a:gd name="T9" fmla="*/ 187 h 1199"/>
                </a:gdLst>
                <a:ahLst/>
                <a:cxnLst>
                  <a:cxn ang="0">
                    <a:pos x="T0" y="T1"/>
                  </a:cxn>
                  <a:cxn ang="0">
                    <a:pos x="T2" y="T3"/>
                  </a:cxn>
                  <a:cxn ang="0">
                    <a:pos x="T4" y="T5"/>
                  </a:cxn>
                  <a:cxn ang="0">
                    <a:pos x="T6" y="T7"/>
                  </a:cxn>
                  <a:cxn ang="0">
                    <a:pos x="T8" y="T9"/>
                  </a:cxn>
                </a:cxnLst>
                <a:rect l="0" t="0" r="r" b="b"/>
                <a:pathLst>
                  <a:path w="185" h="1199">
                    <a:moveTo>
                      <a:pt x="185" y="187"/>
                    </a:moveTo>
                    <a:lnTo>
                      <a:pt x="185" y="1199"/>
                    </a:lnTo>
                    <a:lnTo>
                      <a:pt x="0" y="1014"/>
                    </a:lnTo>
                    <a:lnTo>
                      <a:pt x="0" y="0"/>
                    </a:lnTo>
                    <a:lnTo>
                      <a:pt x="185" y="187"/>
                    </a:lnTo>
                    <a:close/>
                  </a:path>
                </a:pathLst>
              </a:custGeom>
              <a:pattFill prst="ltDnDiag">
                <a:fgClr>
                  <a:schemeClr val="accent4">
                    <a:lumMod val="65000"/>
                    <a:lumOff val="35000"/>
                  </a:schemeClr>
                </a:fgClr>
                <a:bgClr>
                  <a:schemeClr val="accent3">
                    <a:lumMod val="50000"/>
                  </a:schemeClr>
                </a:bgClr>
              </a:pattFill>
              <a:ln w="6350" cap="rnd">
                <a:solidFill>
                  <a:schemeClr val="accent4">
                    <a:lumMod val="50000"/>
                    <a:lumOff val="5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60" name="한쪽 모서리가 둥근 사각형 59"/>
              <p:cNvSpPr>
                <a:spLocks/>
              </p:cNvSpPr>
              <p:nvPr/>
            </p:nvSpPr>
            <p:spPr>
              <a:xfrm flipH="1">
                <a:off x="3228975" y="1111250"/>
                <a:ext cx="1831172" cy="1347466"/>
              </a:xfrm>
              <a:prstGeom prst="round1Rect">
                <a:avLst/>
              </a:prstGeom>
              <a:solidFill>
                <a:schemeClr val="accent3">
                  <a:lumMod val="65000"/>
                </a:schemeClr>
              </a:solidFill>
              <a:ln w="6350" cap="rnd" cmpd="sng" algn="ctr">
                <a:solidFill>
                  <a:schemeClr val="accent4">
                    <a:lumMod val="50000"/>
                    <a:lumOff val="50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grpSp>
          <p:nvGrpSpPr>
            <p:cNvPr id="55" name="그룹 54"/>
            <p:cNvGrpSpPr/>
            <p:nvPr/>
          </p:nvGrpSpPr>
          <p:grpSpPr>
            <a:xfrm>
              <a:off x="3340500" y="1244531"/>
              <a:ext cx="1624847" cy="1162505"/>
              <a:chOff x="3321450" y="1263581"/>
              <a:chExt cx="1624847" cy="1162505"/>
            </a:xfrm>
          </p:grpSpPr>
          <p:sp>
            <p:nvSpPr>
              <p:cNvPr id="56" name="TextBox 55"/>
              <p:cNvSpPr txBox="1"/>
              <p:nvPr/>
            </p:nvSpPr>
            <p:spPr>
              <a:xfrm>
                <a:off x="3478949" y="1263581"/>
                <a:ext cx="1260475" cy="231775"/>
              </a:xfrm>
              <a:prstGeom prst="rect">
                <a:avLst/>
              </a:prstGeom>
              <a:noFill/>
              <a:scene3d>
                <a:camera prst="orthographicFront"/>
                <a:lightRig rig="threePt" dir="t"/>
              </a:scene3d>
              <a:sp3d>
                <a:bevelT/>
              </a:sp3d>
            </p:spPr>
            <p:txBody>
              <a:bodyPr wrap="square" lIns="0" tIns="0" rIns="0" bIns="0" rtlCol="0">
                <a:noAutofit/>
              </a:bodyPr>
              <a:lstStyle/>
              <a:p>
                <a:pPr lvl="0" algn="just">
                  <a:spcAft>
                    <a:spcPts val="300"/>
                  </a:spcAft>
                </a:pPr>
                <a:r>
                  <a:rPr lang="nb-NO" sz="1100" b="1" dirty="0">
                    <a:solidFill>
                      <a:schemeClr val="accent1">
                        <a:lumMod val="50000"/>
                      </a:schemeClr>
                    </a:solidFill>
                    <a:latin typeface="+mj-lt"/>
                  </a:rPr>
                  <a:t>Demande de prolongation</a:t>
                </a:r>
                <a:endParaRPr lang="en-US" sz="1100" b="1" dirty="0">
                  <a:solidFill>
                    <a:schemeClr val="accent1">
                      <a:lumMod val="50000"/>
                    </a:schemeClr>
                  </a:solidFill>
                  <a:latin typeface="+mj-lt"/>
                </a:endParaRPr>
              </a:p>
            </p:txBody>
          </p:sp>
          <p:sp>
            <p:nvSpPr>
              <p:cNvPr id="57" name="TextBox 56"/>
              <p:cNvSpPr txBox="1"/>
              <p:nvPr/>
            </p:nvSpPr>
            <p:spPr>
              <a:xfrm>
                <a:off x="3321450" y="1461276"/>
                <a:ext cx="1624847" cy="964810"/>
              </a:xfrm>
              <a:prstGeom prst="rect">
                <a:avLst/>
              </a:prstGeom>
              <a:noFill/>
              <a:scene3d>
                <a:camera prst="orthographicFront"/>
                <a:lightRig rig="threePt" dir="t"/>
              </a:scene3d>
              <a:sp3d>
                <a:bevelT/>
              </a:sp3d>
            </p:spPr>
            <p:txBody>
              <a:bodyPr wrap="square" lIns="0" tIns="0" rIns="0" bIns="0" rtlCol="0" anchor="t">
                <a:noAutofit/>
              </a:bodyPr>
              <a:lstStyle/>
              <a:p>
                <a:pPr algn="just">
                  <a:buClr>
                    <a:schemeClr val="bg2"/>
                  </a:buClr>
                </a:pPr>
                <a:r>
                  <a:rPr lang="fr-FR" altLang="ko-KR" sz="8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Lorsque le fonctionnaire demande une prolongation au-delà de 3 mois, l’autorité territoriale fait procéder sans délai par un </a:t>
                </a:r>
                <a:r>
                  <a:rPr lang="fr-FR" altLang="ko-KR" sz="800" u="sng"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médecin agréé à l’examen de l’agent</a:t>
                </a:r>
                <a:r>
                  <a:rPr lang="fr-FR" altLang="ko-KR" sz="8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 qui est tenu de s’y soumettre sous peine d’interruption de l’autorisation dont il bénéficie</a:t>
                </a:r>
                <a:endParaRPr lang="fr-F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chemeClr val="bg2"/>
                  </a:buClr>
                </a:pPr>
                <a:r>
                  <a:rPr lang="fr-FR" altLang="ko-KR" sz="800" dirty="0">
                    <a:latin typeface="Arial Rounded MT Bold" panose="020F0704030504030204" pitchFamily="34" charset="0"/>
                    <a:ea typeface="Roboto Light" pitchFamily="2" charset="0"/>
                    <a:cs typeface="Arial" panose="020B0604020202020204" pitchFamily="34" charset="0"/>
                  </a:rPr>
                  <a:t> </a:t>
                </a:r>
                <a:r>
                  <a:rPr lang="pt-BR" altLang="ko-KR" sz="800" dirty="0">
                    <a:latin typeface="Arial Rounded MT Bold" panose="020F0704030504030204" pitchFamily="34" charset="0"/>
                    <a:ea typeface="Roboto Light" pitchFamily="2" charset="0"/>
                    <a:cs typeface="Arial" panose="020B0604020202020204" pitchFamily="34" charset="0"/>
                  </a:rPr>
                  <a:t> </a:t>
                </a:r>
              </a:p>
            </p:txBody>
          </p:sp>
        </p:grpSp>
      </p:grpSp>
      <p:grpSp>
        <p:nvGrpSpPr>
          <p:cNvPr id="25" name="그룹 24"/>
          <p:cNvGrpSpPr/>
          <p:nvPr/>
        </p:nvGrpSpPr>
        <p:grpSpPr>
          <a:xfrm>
            <a:off x="5614756" y="1046596"/>
            <a:ext cx="2544995" cy="1670681"/>
            <a:chOff x="5409638" y="1092200"/>
            <a:chExt cx="2079670" cy="1593306"/>
          </a:xfrm>
        </p:grpSpPr>
        <p:grpSp>
          <p:nvGrpSpPr>
            <p:cNvPr id="46" name="그룹 45"/>
            <p:cNvGrpSpPr/>
            <p:nvPr/>
          </p:nvGrpSpPr>
          <p:grpSpPr>
            <a:xfrm>
              <a:off x="5409638" y="1092200"/>
              <a:ext cx="2079669" cy="1593306"/>
              <a:chOff x="5409638" y="1111250"/>
              <a:chExt cx="2079669" cy="1593306"/>
            </a:xfrm>
          </p:grpSpPr>
          <p:sp>
            <p:nvSpPr>
              <p:cNvPr id="50" name="Freeform 9"/>
              <p:cNvSpPr>
                <a:spLocks/>
              </p:cNvSpPr>
              <p:nvPr/>
            </p:nvSpPr>
            <p:spPr bwMode="auto">
              <a:xfrm>
                <a:off x="5409638" y="2458716"/>
                <a:ext cx="2077012" cy="245840"/>
              </a:xfrm>
              <a:custGeom>
                <a:avLst/>
                <a:gdLst>
                  <a:gd name="T0" fmla="*/ 187 w 1563"/>
                  <a:gd name="T1" fmla="*/ 0 h 185"/>
                  <a:gd name="T2" fmla="*/ 1563 w 1563"/>
                  <a:gd name="T3" fmla="*/ 0 h 185"/>
                  <a:gd name="T4" fmla="*/ 1378 w 1563"/>
                  <a:gd name="T5" fmla="*/ 185 h 185"/>
                  <a:gd name="T6" fmla="*/ 0 w 1563"/>
                  <a:gd name="T7" fmla="*/ 185 h 185"/>
                  <a:gd name="T8" fmla="*/ 187 w 1563"/>
                  <a:gd name="T9" fmla="*/ 0 h 185"/>
                </a:gdLst>
                <a:ahLst/>
                <a:cxnLst>
                  <a:cxn ang="0">
                    <a:pos x="T0" y="T1"/>
                  </a:cxn>
                  <a:cxn ang="0">
                    <a:pos x="T2" y="T3"/>
                  </a:cxn>
                  <a:cxn ang="0">
                    <a:pos x="T4" y="T5"/>
                  </a:cxn>
                  <a:cxn ang="0">
                    <a:pos x="T6" y="T7"/>
                  </a:cxn>
                  <a:cxn ang="0">
                    <a:pos x="T8" y="T9"/>
                  </a:cxn>
                </a:cxnLst>
                <a:rect l="0" t="0" r="r" b="b"/>
                <a:pathLst>
                  <a:path w="1563" h="185">
                    <a:moveTo>
                      <a:pt x="187" y="0"/>
                    </a:moveTo>
                    <a:lnTo>
                      <a:pt x="1563" y="0"/>
                    </a:lnTo>
                    <a:lnTo>
                      <a:pt x="1378" y="185"/>
                    </a:lnTo>
                    <a:lnTo>
                      <a:pt x="0" y="185"/>
                    </a:lnTo>
                    <a:lnTo>
                      <a:pt x="187" y="0"/>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51" name="Freeform 10"/>
              <p:cNvSpPr>
                <a:spLocks/>
              </p:cNvSpPr>
              <p:nvPr/>
            </p:nvSpPr>
            <p:spPr bwMode="auto">
              <a:xfrm>
                <a:off x="5409638" y="1111250"/>
                <a:ext cx="248498" cy="1593306"/>
              </a:xfrm>
              <a:custGeom>
                <a:avLst/>
                <a:gdLst>
                  <a:gd name="T0" fmla="*/ 0 w 187"/>
                  <a:gd name="T1" fmla="*/ 187 h 1199"/>
                  <a:gd name="T2" fmla="*/ 0 w 187"/>
                  <a:gd name="T3" fmla="*/ 1199 h 1199"/>
                  <a:gd name="T4" fmla="*/ 187 w 187"/>
                  <a:gd name="T5" fmla="*/ 1014 h 1199"/>
                  <a:gd name="T6" fmla="*/ 187 w 187"/>
                  <a:gd name="T7" fmla="*/ 0 h 1199"/>
                  <a:gd name="T8" fmla="*/ 0 w 187"/>
                  <a:gd name="T9" fmla="*/ 187 h 1199"/>
                </a:gdLst>
                <a:ahLst/>
                <a:cxnLst>
                  <a:cxn ang="0">
                    <a:pos x="T0" y="T1"/>
                  </a:cxn>
                  <a:cxn ang="0">
                    <a:pos x="T2" y="T3"/>
                  </a:cxn>
                  <a:cxn ang="0">
                    <a:pos x="T4" y="T5"/>
                  </a:cxn>
                  <a:cxn ang="0">
                    <a:pos x="T6" y="T7"/>
                  </a:cxn>
                  <a:cxn ang="0">
                    <a:pos x="T8" y="T9"/>
                  </a:cxn>
                </a:cxnLst>
                <a:rect l="0" t="0" r="r" b="b"/>
                <a:pathLst>
                  <a:path w="187" h="1199">
                    <a:moveTo>
                      <a:pt x="0" y="187"/>
                    </a:moveTo>
                    <a:lnTo>
                      <a:pt x="0" y="1199"/>
                    </a:lnTo>
                    <a:lnTo>
                      <a:pt x="187" y="1014"/>
                    </a:lnTo>
                    <a:lnTo>
                      <a:pt x="187" y="0"/>
                    </a:lnTo>
                    <a:lnTo>
                      <a:pt x="0" y="187"/>
                    </a:lnTo>
                    <a:close/>
                  </a:path>
                </a:pathLst>
              </a:custGeom>
              <a:solidFill>
                <a:schemeClr val="accent1"/>
              </a:soli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52" name="한쪽 모서리가 둥근 사각형 51"/>
              <p:cNvSpPr>
                <a:spLocks/>
              </p:cNvSpPr>
              <p:nvPr/>
            </p:nvSpPr>
            <p:spPr>
              <a:xfrm>
                <a:off x="5658135" y="1111250"/>
                <a:ext cx="1831172" cy="1347466"/>
              </a:xfrm>
              <a:prstGeom prst="round1Rect">
                <a:avLst/>
              </a:pr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highlight>
                    <a:srgbClr val="FF5050"/>
                  </a:highlight>
                  <a:latin typeface="Bebas Neue" pitchFamily="34" charset="0"/>
                  <a:ea typeface="+mj-ea"/>
                </a:endParaRPr>
              </a:p>
            </p:txBody>
          </p:sp>
        </p:grpSp>
        <p:grpSp>
          <p:nvGrpSpPr>
            <p:cNvPr id="47" name="그룹 46"/>
            <p:cNvGrpSpPr/>
            <p:nvPr/>
          </p:nvGrpSpPr>
          <p:grpSpPr>
            <a:xfrm>
              <a:off x="5746949" y="1219300"/>
              <a:ext cx="1742359" cy="1098450"/>
              <a:chOff x="3581599" y="1238350"/>
              <a:chExt cx="1742359" cy="1098450"/>
            </a:xfrm>
          </p:grpSpPr>
          <p:sp>
            <p:nvSpPr>
              <p:cNvPr id="48" name="TextBox 47"/>
              <p:cNvSpPr txBox="1"/>
              <p:nvPr/>
            </p:nvSpPr>
            <p:spPr>
              <a:xfrm>
                <a:off x="4063483" y="1238350"/>
                <a:ext cx="1260475" cy="231775"/>
              </a:xfrm>
              <a:prstGeom prst="rect">
                <a:avLst/>
              </a:prstGeom>
              <a:noFill/>
              <a:scene3d>
                <a:camera prst="orthographicFront"/>
                <a:lightRig rig="threePt" dir="t"/>
              </a:scene3d>
              <a:sp3d>
                <a:bevelT/>
              </a:sp3d>
            </p:spPr>
            <p:txBody>
              <a:bodyPr wrap="square" lIns="0" tIns="0" rIns="0" bIns="0" rtlCol="0">
                <a:noAutofit/>
              </a:bodyPr>
              <a:lstStyle/>
              <a:p>
                <a:pPr algn="just">
                  <a:spcAft>
                    <a:spcPts val="300"/>
                  </a:spcAft>
                </a:pPr>
                <a:r>
                  <a:rPr lang="nb-NO" altLang="ko-KR" sz="1100" b="1" dirty="0">
                    <a:solidFill>
                      <a:schemeClr val="bg1"/>
                    </a:solidFill>
                    <a:latin typeface="+mj-lt"/>
                  </a:rPr>
                  <a:t>Modifications</a:t>
                </a:r>
                <a:endParaRPr lang="en-US" altLang="ko-KR" sz="1100" b="1" dirty="0">
                  <a:solidFill>
                    <a:schemeClr val="bg1"/>
                  </a:solidFill>
                  <a:latin typeface="+mj-lt"/>
                </a:endParaRPr>
              </a:p>
            </p:txBody>
          </p:sp>
          <p:sp>
            <p:nvSpPr>
              <p:cNvPr id="49" name="TextBox 48"/>
              <p:cNvSpPr txBox="1"/>
              <p:nvPr/>
            </p:nvSpPr>
            <p:spPr>
              <a:xfrm>
                <a:off x="3581599" y="1417300"/>
                <a:ext cx="1613421" cy="919500"/>
              </a:xfrm>
              <a:prstGeom prst="rect">
                <a:avLst/>
              </a:prstGeom>
              <a:noFill/>
              <a:scene3d>
                <a:camera prst="orthographicFront"/>
                <a:lightRig rig="threePt" dir="t"/>
              </a:scene3d>
              <a:sp3d>
                <a:bevelT/>
              </a:sp3d>
            </p:spPr>
            <p:txBody>
              <a:bodyPr wrap="square" lIns="0" tIns="0" rIns="0" bIns="0" rtlCol="0" anchor="t">
                <a:noAutofit/>
              </a:bodyPr>
              <a:lstStyle/>
              <a:p>
                <a:pPr lvl="0" algn="just">
                  <a:buClr>
                    <a:schemeClr val="bg2"/>
                  </a:buClr>
                </a:pPr>
                <a:r>
                  <a:rPr lang="pt-BR" altLang="ko-KR" sz="800" dirty="0">
                    <a:solidFill>
                      <a:srgbClr val="FFFFFF"/>
                    </a:solidFill>
                    <a:latin typeface="Arial Rounded MT Bold" panose="020F0704030504030204" pitchFamily="34" charset="0"/>
                    <a:ea typeface="Roboto Light" pitchFamily="2" charset="0"/>
                    <a:cs typeface="Arial" panose="020B0604020202020204" pitchFamily="34" charset="0"/>
                  </a:rPr>
                  <a:t>Sur demande de l’agent, l’autorité territoriale peut avant l’expiration de la période, modifier la quotité de travail ou mettre un terme anticipé sur présentation d’un nouveau certificat médical, ou si l’agent se trouve depuis plus de 30 jours consécutifs en congé pour raion de santé</a:t>
                </a:r>
                <a:r>
                  <a:rPr lang="pt-BR" altLang="ko-KR" sz="800" dirty="0">
                    <a:gradFill>
                      <a:gsLst>
                        <a:gs pos="0">
                          <a:schemeClr val="accent4">
                            <a:alpha val="50000"/>
                          </a:schemeClr>
                        </a:gs>
                        <a:gs pos="100000">
                          <a:schemeClr val="accent4">
                            <a:alpha val="50000"/>
                          </a:schemeClr>
                        </a:gs>
                      </a:gsLst>
                      <a:lin ang="5400000" scaled="0"/>
                    </a:gradFill>
                    <a:ea typeface="Roboto Light" pitchFamily="2" charset="0"/>
                    <a:cs typeface="Roboto Condensed Regular"/>
                  </a:rPr>
                  <a:t>, </a:t>
                </a:r>
              </a:p>
            </p:txBody>
          </p:sp>
        </p:grpSp>
      </p:grpSp>
      <p:grpSp>
        <p:nvGrpSpPr>
          <p:cNvPr id="26" name="그룹 25"/>
          <p:cNvGrpSpPr/>
          <p:nvPr/>
        </p:nvGrpSpPr>
        <p:grpSpPr>
          <a:xfrm>
            <a:off x="3022600" y="2846167"/>
            <a:ext cx="2483471" cy="1670681"/>
            <a:chOff x="3228975" y="2789158"/>
            <a:chExt cx="2077012" cy="1593306"/>
          </a:xfrm>
        </p:grpSpPr>
        <p:grpSp>
          <p:nvGrpSpPr>
            <p:cNvPr id="37" name="그룹 36"/>
            <p:cNvGrpSpPr/>
            <p:nvPr/>
          </p:nvGrpSpPr>
          <p:grpSpPr>
            <a:xfrm>
              <a:off x="3228975" y="2789158"/>
              <a:ext cx="2077012" cy="1593306"/>
              <a:chOff x="3228975" y="2808208"/>
              <a:chExt cx="2077012" cy="1593306"/>
            </a:xfrm>
          </p:grpSpPr>
          <p:sp>
            <p:nvSpPr>
              <p:cNvPr id="41" name="Freeform 12"/>
              <p:cNvSpPr>
                <a:spLocks/>
              </p:cNvSpPr>
              <p:nvPr/>
            </p:nvSpPr>
            <p:spPr bwMode="auto">
              <a:xfrm>
                <a:off x="3228975" y="2808208"/>
                <a:ext cx="2077012" cy="249826"/>
              </a:xfrm>
              <a:custGeom>
                <a:avLst/>
                <a:gdLst>
                  <a:gd name="T0" fmla="*/ 1378 w 1563"/>
                  <a:gd name="T1" fmla="*/ 188 h 188"/>
                  <a:gd name="T2" fmla="*/ 0 w 1563"/>
                  <a:gd name="T3" fmla="*/ 188 h 188"/>
                  <a:gd name="T4" fmla="*/ 187 w 1563"/>
                  <a:gd name="T5" fmla="*/ 0 h 188"/>
                  <a:gd name="T6" fmla="*/ 1563 w 1563"/>
                  <a:gd name="T7" fmla="*/ 0 h 188"/>
                  <a:gd name="T8" fmla="*/ 1378 w 1563"/>
                  <a:gd name="T9" fmla="*/ 188 h 188"/>
                </a:gdLst>
                <a:ahLst/>
                <a:cxnLst>
                  <a:cxn ang="0">
                    <a:pos x="T0" y="T1"/>
                  </a:cxn>
                  <a:cxn ang="0">
                    <a:pos x="T2" y="T3"/>
                  </a:cxn>
                  <a:cxn ang="0">
                    <a:pos x="T4" y="T5"/>
                  </a:cxn>
                  <a:cxn ang="0">
                    <a:pos x="T6" y="T7"/>
                  </a:cxn>
                  <a:cxn ang="0">
                    <a:pos x="T8" y="T9"/>
                  </a:cxn>
                </a:cxnLst>
                <a:rect l="0" t="0" r="r" b="b"/>
                <a:pathLst>
                  <a:path w="1563" h="188">
                    <a:moveTo>
                      <a:pt x="1378" y="188"/>
                    </a:moveTo>
                    <a:lnTo>
                      <a:pt x="0" y="188"/>
                    </a:lnTo>
                    <a:lnTo>
                      <a:pt x="187" y="0"/>
                    </a:lnTo>
                    <a:lnTo>
                      <a:pt x="1563" y="0"/>
                    </a:lnTo>
                    <a:lnTo>
                      <a:pt x="1378" y="188"/>
                    </a:lnTo>
                    <a:close/>
                  </a:path>
                </a:pathLst>
              </a:custGeom>
              <a:solidFill>
                <a:schemeClr val="accent1"/>
              </a:solidFill>
              <a:ln w="6350" cap="rnd">
                <a:solidFill>
                  <a:schemeClr val="accent4">
                    <a:lumMod val="50000"/>
                    <a:lumOff val="50000"/>
                  </a:schemeClr>
                </a:solidFill>
                <a:prstDash val="solid"/>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42" name="Freeform 13"/>
              <p:cNvSpPr>
                <a:spLocks/>
              </p:cNvSpPr>
              <p:nvPr/>
            </p:nvSpPr>
            <p:spPr bwMode="auto">
              <a:xfrm>
                <a:off x="5060147" y="2808208"/>
                <a:ext cx="245840" cy="1593306"/>
              </a:xfrm>
              <a:custGeom>
                <a:avLst/>
                <a:gdLst>
                  <a:gd name="T0" fmla="*/ 185 w 185"/>
                  <a:gd name="T1" fmla="*/ 1015 h 1199"/>
                  <a:gd name="T2" fmla="*/ 185 w 185"/>
                  <a:gd name="T3" fmla="*/ 0 h 1199"/>
                  <a:gd name="T4" fmla="*/ 0 w 185"/>
                  <a:gd name="T5" fmla="*/ 188 h 1199"/>
                  <a:gd name="T6" fmla="*/ 0 w 185"/>
                  <a:gd name="T7" fmla="*/ 1199 h 1199"/>
                  <a:gd name="T8" fmla="*/ 185 w 185"/>
                  <a:gd name="T9" fmla="*/ 1015 h 1199"/>
                </a:gdLst>
                <a:ahLst/>
                <a:cxnLst>
                  <a:cxn ang="0">
                    <a:pos x="T0" y="T1"/>
                  </a:cxn>
                  <a:cxn ang="0">
                    <a:pos x="T2" y="T3"/>
                  </a:cxn>
                  <a:cxn ang="0">
                    <a:pos x="T4" y="T5"/>
                  </a:cxn>
                  <a:cxn ang="0">
                    <a:pos x="T6" y="T7"/>
                  </a:cxn>
                  <a:cxn ang="0">
                    <a:pos x="T8" y="T9"/>
                  </a:cxn>
                </a:cxnLst>
                <a:rect l="0" t="0" r="r" b="b"/>
                <a:pathLst>
                  <a:path w="185" h="1199">
                    <a:moveTo>
                      <a:pt x="185" y="1015"/>
                    </a:moveTo>
                    <a:lnTo>
                      <a:pt x="185" y="0"/>
                    </a:lnTo>
                    <a:lnTo>
                      <a:pt x="0" y="188"/>
                    </a:lnTo>
                    <a:lnTo>
                      <a:pt x="0" y="1199"/>
                    </a:lnTo>
                    <a:lnTo>
                      <a:pt x="185" y="1015"/>
                    </a:lnTo>
                    <a:close/>
                  </a:path>
                </a:pathLst>
              </a:custGeom>
              <a:solidFill>
                <a:schemeClr val="accent1"/>
              </a:solidFill>
              <a:ln w="6350" cap="rnd">
                <a:solidFill>
                  <a:schemeClr val="accent4">
                    <a:lumMod val="50000"/>
                    <a:lumOff val="5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44" name="한쪽 모서리가 둥근 사각형 43"/>
              <p:cNvSpPr>
                <a:spLocks/>
              </p:cNvSpPr>
              <p:nvPr/>
            </p:nvSpPr>
            <p:spPr>
              <a:xfrm flipH="1" flipV="1">
                <a:off x="3228975" y="3054048"/>
                <a:ext cx="1831172" cy="1347466"/>
              </a:xfrm>
              <a:prstGeom prst="round1Rect">
                <a:avLst/>
              </a:prstGeom>
              <a:solidFill>
                <a:schemeClr val="accent1"/>
              </a:solidFill>
              <a:ln w="6350" cap="rnd" cmpd="sng" algn="ctr">
                <a:solidFill>
                  <a:schemeClr val="accent4">
                    <a:lumMod val="50000"/>
                    <a:lumOff val="50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grpSp>
          <p:nvGrpSpPr>
            <p:cNvPr id="38" name="그룹 37"/>
            <p:cNvGrpSpPr/>
            <p:nvPr/>
          </p:nvGrpSpPr>
          <p:grpSpPr>
            <a:xfrm>
              <a:off x="3354086" y="3125470"/>
              <a:ext cx="1624846" cy="1051276"/>
              <a:chOff x="3335036" y="1195070"/>
              <a:chExt cx="1624846" cy="1051276"/>
            </a:xfrm>
          </p:grpSpPr>
          <p:sp>
            <p:nvSpPr>
              <p:cNvPr id="39" name="TextBox 38"/>
              <p:cNvSpPr txBox="1"/>
              <p:nvPr/>
            </p:nvSpPr>
            <p:spPr>
              <a:xfrm>
                <a:off x="3927987" y="1195070"/>
                <a:ext cx="510488" cy="231775"/>
              </a:xfrm>
              <a:prstGeom prst="rect">
                <a:avLst/>
              </a:prstGeom>
              <a:noFill/>
              <a:scene3d>
                <a:camera prst="orthographicFront"/>
                <a:lightRig rig="threePt" dir="t"/>
              </a:scene3d>
              <a:sp3d>
                <a:bevelT/>
              </a:sp3d>
            </p:spPr>
            <p:txBody>
              <a:bodyPr wrap="square" lIns="0" tIns="0" rIns="0" bIns="0" rtlCol="0">
                <a:noAutofit/>
              </a:bodyPr>
              <a:lstStyle/>
              <a:p>
                <a:pPr algn="just">
                  <a:spcAft>
                    <a:spcPts val="300"/>
                  </a:spcAft>
                </a:pPr>
                <a:r>
                  <a:rPr lang="nb-NO" sz="1200" b="1" dirty="0">
                    <a:gradFill>
                      <a:gsLst>
                        <a:gs pos="0">
                          <a:schemeClr val="bg2"/>
                        </a:gs>
                        <a:gs pos="100000">
                          <a:schemeClr val="bg2"/>
                        </a:gs>
                      </a:gsLst>
                      <a:lin ang="5400000" scaled="0"/>
                    </a:gradFill>
                    <a:latin typeface="Roboto Condensed Regular"/>
                    <a:ea typeface="Roboto Light" pitchFamily="2" charset="0"/>
                    <a:cs typeface="Roboto Condensed Regular"/>
                  </a:rPr>
                  <a:t>Droits</a:t>
                </a:r>
                <a:endParaRPr lang="en-US" sz="12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40" name="TextBox 39"/>
              <p:cNvSpPr txBox="1"/>
              <p:nvPr/>
            </p:nvSpPr>
            <p:spPr>
              <a:xfrm>
                <a:off x="3335036" y="1354424"/>
                <a:ext cx="1624846" cy="891922"/>
              </a:xfrm>
              <a:prstGeom prst="rect">
                <a:avLst/>
              </a:prstGeom>
              <a:noFill/>
              <a:scene3d>
                <a:camera prst="orthographicFront"/>
                <a:lightRig rig="threePt" dir="t"/>
              </a:scene3d>
              <a:sp3d>
                <a:bevelT/>
              </a:sp3d>
            </p:spPr>
            <p:txBody>
              <a:bodyPr wrap="square" lIns="0" tIns="0" rIns="0" bIns="0" rtlCol="0" anchor="t">
                <a:noAutofit/>
              </a:bodyPr>
              <a:lstStyle/>
              <a:p>
                <a:pPr lvl="0" algn="just">
                  <a:buClr>
                    <a:schemeClr val="bg2"/>
                  </a:buClr>
                </a:pPr>
                <a:r>
                  <a:rPr lang="pt-BR" altLang="ko-KR" sz="800" dirty="0">
                    <a:solidFill>
                      <a:srgbClr val="FFFFFF"/>
                    </a:solidFill>
                    <a:latin typeface="Arial Rounded MT Bold" panose="020F0704030504030204" pitchFamily="34" charset="0"/>
                    <a:ea typeface="Roboto Light" pitchFamily="2" charset="0"/>
                    <a:cs typeface="Arial" panose="020B0604020202020204" pitchFamily="34" charset="0"/>
                  </a:rPr>
                  <a:t>Une décision autorisant un fonctionnaire à servir à temps partiel pour raison thérapeutique met fin à tout régime de travail accordé antérieurement</a:t>
                </a:r>
              </a:p>
              <a:p>
                <a:pPr lvl="0" algn="just">
                  <a:buClr>
                    <a:schemeClr val="bg2"/>
                  </a:buClr>
                </a:pPr>
                <a:r>
                  <a:rPr lang="pt-BR" altLang="ko-KR" sz="800" dirty="0">
                    <a:solidFill>
                      <a:srgbClr val="FFFFFF"/>
                    </a:solidFill>
                    <a:latin typeface="Arial Rounded MT Bold" panose="020F0704030504030204" pitchFamily="34" charset="0"/>
                    <a:ea typeface="Roboto Light" pitchFamily="2" charset="0"/>
                    <a:cs typeface="Arial" panose="020B0604020202020204" pitchFamily="34" charset="0"/>
                  </a:rPr>
                  <a:t>Les droits à congés annuels sont assimilables à ceux d’un agent effectuant un service à temps partiel sur autorisation</a:t>
                </a:r>
              </a:p>
            </p:txBody>
          </p:sp>
        </p:grpSp>
      </p:grpSp>
      <p:grpSp>
        <p:nvGrpSpPr>
          <p:cNvPr id="27" name="그룹 26"/>
          <p:cNvGrpSpPr/>
          <p:nvPr/>
        </p:nvGrpSpPr>
        <p:grpSpPr>
          <a:xfrm>
            <a:off x="5614756" y="2846167"/>
            <a:ext cx="2541742" cy="1670681"/>
            <a:chOff x="5409638" y="2789158"/>
            <a:chExt cx="2079669" cy="1593306"/>
          </a:xfrm>
        </p:grpSpPr>
        <p:grpSp>
          <p:nvGrpSpPr>
            <p:cNvPr id="28" name="그룹 27"/>
            <p:cNvGrpSpPr/>
            <p:nvPr/>
          </p:nvGrpSpPr>
          <p:grpSpPr>
            <a:xfrm>
              <a:off x="5409638" y="2789158"/>
              <a:ext cx="2079669" cy="1593306"/>
              <a:chOff x="5409638" y="2808208"/>
              <a:chExt cx="2079669" cy="1593306"/>
            </a:xfrm>
          </p:grpSpPr>
          <p:sp>
            <p:nvSpPr>
              <p:cNvPr id="32" name="Freeform 15"/>
              <p:cNvSpPr>
                <a:spLocks/>
              </p:cNvSpPr>
              <p:nvPr/>
            </p:nvSpPr>
            <p:spPr bwMode="auto">
              <a:xfrm>
                <a:off x="5409638" y="2808208"/>
                <a:ext cx="2077012" cy="249826"/>
              </a:xfrm>
              <a:custGeom>
                <a:avLst/>
                <a:gdLst>
                  <a:gd name="T0" fmla="*/ 187 w 1563"/>
                  <a:gd name="T1" fmla="*/ 188 h 188"/>
                  <a:gd name="T2" fmla="*/ 1563 w 1563"/>
                  <a:gd name="T3" fmla="*/ 188 h 188"/>
                  <a:gd name="T4" fmla="*/ 1378 w 1563"/>
                  <a:gd name="T5" fmla="*/ 0 h 188"/>
                  <a:gd name="T6" fmla="*/ 0 w 1563"/>
                  <a:gd name="T7" fmla="*/ 0 h 188"/>
                  <a:gd name="T8" fmla="*/ 187 w 1563"/>
                  <a:gd name="T9" fmla="*/ 188 h 188"/>
                </a:gdLst>
                <a:ahLst/>
                <a:cxnLst>
                  <a:cxn ang="0">
                    <a:pos x="T0" y="T1"/>
                  </a:cxn>
                  <a:cxn ang="0">
                    <a:pos x="T2" y="T3"/>
                  </a:cxn>
                  <a:cxn ang="0">
                    <a:pos x="T4" y="T5"/>
                  </a:cxn>
                  <a:cxn ang="0">
                    <a:pos x="T6" y="T7"/>
                  </a:cxn>
                  <a:cxn ang="0">
                    <a:pos x="T8" y="T9"/>
                  </a:cxn>
                </a:cxnLst>
                <a:rect l="0" t="0" r="r" b="b"/>
                <a:pathLst>
                  <a:path w="1563" h="188">
                    <a:moveTo>
                      <a:pt x="187" y="188"/>
                    </a:moveTo>
                    <a:lnTo>
                      <a:pt x="1563" y="188"/>
                    </a:lnTo>
                    <a:lnTo>
                      <a:pt x="1378" y="0"/>
                    </a:lnTo>
                    <a:lnTo>
                      <a:pt x="0" y="0"/>
                    </a:lnTo>
                    <a:lnTo>
                      <a:pt x="187" y="188"/>
                    </a:lnTo>
                    <a:close/>
                  </a:path>
                </a:pathLst>
              </a:custGeom>
              <a:pattFill prst="ltUpDiag">
                <a:fgClr>
                  <a:schemeClr val="accent3">
                    <a:lumMod val="65000"/>
                  </a:schemeClr>
                </a:fgClr>
                <a:bgClr>
                  <a:schemeClr val="accent3">
                    <a:lumMod val="50000"/>
                  </a:schemeClr>
                </a:bgClr>
              </a:pattFill>
              <a:ln w="6350" cap="rnd">
                <a:solidFill>
                  <a:schemeClr val="accent4">
                    <a:lumMod val="50000"/>
                    <a:lumOff val="50000"/>
                  </a:schemeClr>
                </a:solidFill>
                <a:prstDash val="solid"/>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33" name="Freeform 16"/>
              <p:cNvSpPr>
                <a:spLocks/>
              </p:cNvSpPr>
              <p:nvPr/>
            </p:nvSpPr>
            <p:spPr bwMode="auto">
              <a:xfrm>
                <a:off x="5409638" y="2808208"/>
                <a:ext cx="248498" cy="1593306"/>
              </a:xfrm>
              <a:custGeom>
                <a:avLst/>
                <a:gdLst>
                  <a:gd name="T0" fmla="*/ 0 w 187"/>
                  <a:gd name="T1" fmla="*/ 1015 h 1199"/>
                  <a:gd name="T2" fmla="*/ 0 w 187"/>
                  <a:gd name="T3" fmla="*/ 0 h 1199"/>
                  <a:gd name="T4" fmla="*/ 187 w 187"/>
                  <a:gd name="T5" fmla="*/ 188 h 1199"/>
                  <a:gd name="T6" fmla="*/ 187 w 187"/>
                  <a:gd name="T7" fmla="*/ 1199 h 1199"/>
                  <a:gd name="T8" fmla="*/ 0 w 187"/>
                  <a:gd name="T9" fmla="*/ 1015 h 1199"/>
                </a:gdLst>
                <a:ahLst/>
                <a:cxnLst>
                  <a:cxn ang="0">
                    <a:pos x="T0" y="T1"/>
                  </a:cxn>
                  <a:cxn ang="0">
                    <a:pos x="T2" y="T3"/>
                  </a:cxn>
                  <a:cxn ang="0">
                    <a:pos x="T4" y="T5"/>
                  </a:cxn>
                  <a:cxn ang="0">
                    <a:pos x="T6" y="T7"/>
                  </a:cxn>
                  <a:cxn ang="0">
                    <a:pos x="T8" y="T9"/>
                  </a:cxn>
                </a:cxnLst>
                <a:rect l="0" t="0" r="r" b="b"/>
                <a:pathLst>
                  <a:path w="187" h="1199">
                    <a:moveTo>
                      <a:pt x="0" y="1015"/>
                    </a:moveTo>
                    <a:lnTo>
                      <a:pt x="0" y="0"/>
                    </a:lnTo>
                    <a:lnTo>
                      <a:pt x="187" y="188"/>
                    </a:lnTo>
                    <a:lnTo>
                      <a:pt x="187" y="1199"/>
                    </a:lnTo>
                    <a:lnTo>
                      <a:pt x="0" y="1015"/>
                    </a:lnTo>
                    <a:close/>
                  </a:path>
                </a:pathLst>
              </a:custGeom>
              <a:pattFill prst="ltDnDiag">
                <a:fgClr>
                  <a:schemeClr val="accent4">
                    <a:lumMod val="65000"/>
                    <a:lumOff val="35000"/>
                  </a:schemeClr>
                </a:fgClr>
                <a:bgClr>
                  <a:schemeClr val="accent3">
                    <a:lumMod val="50000"/>
                  </a:schemeClr>
                </a:bgClr>
              </a:pattFill>
              <a:ln w="6350" cap="rnd">
                <a:solidFill>
                  <a:schemeClr val="accent4">
                    <a:lumMod val="50000"/>
                    <a:lumOff val="5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35" name="한쪽 모서리가 둥근 사각형 34"/>
              <p:cNvSpPr>
                <a:spLocks/>
              </p:cNvSpPr>
              <p:nvPr/>
            </p:nvSpPr>
            <p:spPr>
              <a:xfrm flipV="1">
                <a:off x="5658135" y="3054048"/>
                <a:ext cx="1831172" cy="1347466"/>
              </a:xfrm>
              <a:prstGeom prst="round1Rect">
                <a:avLst/>
              </a:prstGeom>
              <a:solidFill>
                <a:schemeClr val="accent3">
                  <a:lumMod val="65000"/>
                </a:schemeClr>
              </a:solidFill>
              <a:ln w="6350" cap="rnd" cmpd="sng" algn="ctr">
                <a:solidFill>
                  <a:schemeClr val="accent4">
                    <a:lumMod val="50000"/>
                    <a:lumOff val="50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grpSp>
          <p:nvGrpSpPr>
            <p:cNvPr id="29" name="그룹 28"/>
            <p:cNvGrpSpPr/>
            <p:nvPr/>
          </p:nvGrpSpPr>
          <p:grpSpPr>
            <a:xfrm>
              <a:off x="5713845" y="3175970"/>
              <a:ext cx="1708618" cy="1024888"/>
              <a:chOff x="3548495" y="1245570"/>
              <a:chExt cx="1708618" cy="1024888"/>
            </a:xfrm>
          </p:grpSpPr>
          <p:sp>
            <p:nvSpPr>
              <p:cNvPr id="30" name="TextBox 29"/>
              <p:cNvSpPr txBox="1"/>
              <p:nvPr/>
            </p:nvSpPr>
            <p:spPr>
              <a:xfrm>
                <a:off x="3996638" y="1245570"/>
                <a:ext cx="1260475" cy="231775"/>
              </a:xfrm>
              <a:prstGeom prst="rect">
                <a:avLst/>
              </a:prstGeom>
              <a:noFill/>
              <a:scene3d>
                <a:camera prst="orthographicFront"/>
                <a:lightRig rig="threePt" dir="t"/>
              </a:scene3d>
              <a:sp3d>
                <a:bevelT/>
              </a:sp3d>
            </p:spPr>
            <p:txBody>
              <a:bodyPr wrap="square" lIns="0" tIns="0" rIns="0" bIns="0" rtlCol="0">
                <a:noAutofit/>
              </a:bodyPr>
              <a:lstStyle/>
              <a:p>
                <a:pPr algn="just">
                  <a:spcAft>
                    <a:spcPts val="300"/>
                  </a:spcAft>
                </a:pPr>
                <a:r>
                  <a:rPr lang="nb-NO" altLang="ko-KR" sz="1200" b="1" dirty="0">
                    <a:solidFill>
                      <a:schemeClr val="accent1">
                        <a:lumMod val="50000"/>
                      </a:schemeClr>
                    </a:solidFill>
                    <a:latin typeface="Roboto Condensed Regular"/>
                    <a:ea typeface="Roboto Light" pitchFamily="2" charset="0"/>
                    <a:cs typeface="Roboto Condensed Regular"/>
                  </a:rPr>
                  <a:t>Nouveau droit</a:t>
                </a:r>
                <a:endParaRPr lang="en-US" altLang="ko-KR" sz="1200" b="1" dirty="0">
                  <a:solidFill>
                    <a:schemeClr val="accent1">
                      <a:lumMod val="50000"/>
                    </a:schemeClr>
                  </a:solidFill>
                  <a:latin typeface="Roboto Condensed Regular"/>
                  <a:ea typeface="Roboto Light" pitchFamily="2" charset="0"/>
                  <a:cs typeface="Roboto Condensed Regular"/>
                </a:endParaRPr>
              </a:p>
            </p:txBody>
          </p:sp>
          <p:sp>
            <p:nvSpPr>
              <p:cNvPr id="31" name="TextBox 30"/>
              <p:cNvSpPr txBox="1"/>
              <p:nvPr/>
            </p:nvSpPr>
            <p:spPr>
              <a:xfrm>
                <a:off x="3548495" y="1470822"/>
                <a:ext cx="1682556" cy="799636"/>
              </a:xfrm>
              <a:prstGeom prst="rect">
                <a:avLst/>
              </a:prstGeom>
              <a:noFill/>
              <a:scene3d>
                <a:camera prst="orthographicFront"/>
                <a:lightRig rig="threePt" dir="t"/>
              </a:scene3d>
              <a:sp3d>
                <a:bevelT/>
              </a:sp3d>
            </p:spPr>
            <p:txBody>
              <a:bodyPr wrap="square" lIns="0" tIns="0" rIns="0" bIns="0" rtlCol="0" anchor="t">
                <a:noAutofit/>
              </a:bodyPr>
              <a:lstStyle/>
              <a:p>
                <a:pPr lvl="0" algn="just">
                  <a:buClr>
                    <a:schemeClr val="bg2"/>
                  </a:buClr>
                </a:pPr>
                <a:r>
                  <a:rPr lang="pt-BR" altLang="ko-KR" sz="8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rPr>
                  <a:t>Pour le calcul du délai d’un an permettant de bénéficier d’une nouvelle autorisation, seules sont prises en compte les périodes effectuées dans des positions d’activité et de détachement</a:t>
                </a:r>
              </a:p>
            </p:txBody>
          </p:sp>
        </p:grpSp>
      </p:grpSp>
      <p:sp>
        <p:nvSpPr>
          <p:cNvPr id="3" name="텍스트 개체 틀 2"/>
          <p:cNvSpPr>
            <a:spLocks noGrp="1"/>
          </p:cNvSpPr>
          <p:nvPr>
            <p:ph type="body" sz="quarter" idx="10"/>
          </p:nvPr>
        </p:nvSpPr>
        <p:spPr>
          <a:xfrm>
            <a:off x="260351" y="879475"/>
            <a:ext cx="2224088" cy="3838575"/>
          </a:xfrm>
        </p:spPr>
        <p:txBody>
          <a:bodyPr/>
          <a:lstStyle/>
          <a:p>
            <a:r>
              <a:rPr lang="fr-FR" altLang="ko-KR" dirty="0">
                <a:solidFill>
                  <a:schemeClr val="accent1">
                    <a:lumMod val="50000"/>
                  </a:schemeClr>
                </a:solidFill>
                <a:latin typeface="Arial Rounded MT Bold" panose="020F0704030504030204" pitchFamily="34" charset="0"/>
                <a:cs typeface="Arial" panose="020B0604020202020204" pitchFamily="34" charset="0"/>
              </a:rPr>
              <a:t>Le fonctionnaire adresse à l’autorité territoriale qui l’emploie une demande d’autorisation de servir à temps partiel pour raison thérapeutique accompagnée d’un certificat médical qui mentionne la quotité de temps de travail, la durée et les modalités d’exercice</a:t>
            </a:r>
          </a:p>
          <a:p>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La quotité est fixée à  50%, 60%, 70%, 80% ou 90% du service hebdomadaire que les fonctionnaires à temps complet exerçant les mêmes fonctions doivent effectuer</a:t>
            </a:r>
          </a:p>
          <a:p>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L’autorisation d’accomplir un service à temps partiel pour raison thérapeutique est accordée et, le cas échéant, renouvelée par période de 1 à 3 mois dans la limite d’une année</a:t>
            </a:r>
          </a:p>
          <a:p>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Cette autorisation prend effet à la date de la réception de la demande par l’autorité territoriale</a:t>
            </a:r>
          </a:p>
          <a:p>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r>
              <a:rPr lang="fr-FR" altLang="ko-KR" dirty="0">
                <a:solidFill>
                  <a:schemeClr val="accent1">
                    <a:lumMod val="50000"/>
                  </a:schemeClr>
                </a:solidFill>
                <a:latin typeface="Arial Rounded MT Bold" panose="020F0704030504030204" pitchFamily="34" charset="0"/>
                <a:cs typeface="Arial" panose="020B0604020202020204" pitchFamily="34" charset="0"/>
              </a:rPr>
              <a:t>Pendant cette période l’agent perçoit sa rémunération comme s’il exerçait à temps complet</a:t>
            </a:r>
          </a:p>
          <a:p>
            <a:endParaRPr lang="ko-KR" altLang="en-US" dirty="0"/>
          </a:p>
          <a:p>
            <a:endParaRPr lang="ko-KR" altLang="en-US" dirty="0"/>
          </a:p>
        </p:txBody>
      </p:sp>
      <p:sp>
        <p:nvSpPr>
          <p:cNvPr id="2" name="ZoneTexte 1">
            <a:extLst>
              <a:ext uri="{FF2B5EF4-FFF2-40B4-BE49-F238E27FC236}">
                <a16:creationId xmlns:a16="http://schemas.microsoft.com/office/drawing/2014/main" id="{F266D51E-738C-49FC-3886-407F55387507}"/>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C7830165-76A4-613C-D5F8-7A36764D6682}"/>
              </a:ext>
            </a:extLst>
          </p:cNvPr>
          <p:cNvSpPr txBox="1"/>
          <p:nvPr/>
        </p:nvSpPr>
        <p:spPr>
          <a:xfrm>
            <a:off x="7014751" y="4760542"/>
            <a:ext cx="1424894" cy="386197"/>
          </a:xfrm>
          <a:prstGeom prst="rect">
            <a:avLst/>
          </a:prstGeom>
          <a:solidFill>
            <a:schemeClr val="accent6">
              <a:lumMod val="85000"/>
            </a:schemeClr>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0044E85A-AA12-1F33-4440-49B758B51948}"/>
              </a:ext>
            </a:extLst>
          </p:cNvPr>
          <p:cNvSpPr txBox="1"/>
          <p:nvPr/>
        </p:nvSpPr>
        <p:spPr>
          <a:xfrm>
            <a:off x="511856" y="4718050"/>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684677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 calcmode="lin" valueType="num">
                                      <p:cBhvr>
                                        <p:cTn id="33" dur="1000" fill="hold"/>
                                        <p:tgtEl>
                                          <p:spTgt spid="27"/>
                                        </p:tgtEl>
                                        <p:attrNameLst>
                                          <p:attrName>style.rotation</p:attrName>
                                        </p:attrNameLst>
                                      </p:cBhvr>
                                      <p:tavLst>
                                        <p:tav tm="0">
                                          <p:val>
                                            <p:fltVal val="90"/>
                                          </p:val>
                                        </p:tav>
                                        <p:tav tm="100000">
                                          <p:val>
                                            <p:fltVal val="0"/>
                                          </p:val>
                                        </p:tav>
                                      </p:tavLst>
                                    </p:anim>
                                    <p:animEffect transition="in" filter="fade">
                                      <p:cBhvr>
                                        <p:cTn id="3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37" name="그룹 36"/>
          <p:cNvGrpSpPr/>
          <p:nvPr/>
        </p:nvGrpSpPr>
        <p:grpSpPr>
          <a:xfrm>
            <a:off x="420145" y="645717"/>
            <a:ext cx="8629650" cy="3872096"/>
            <a:chOff x="3346450" y="2866053"/>
            <a:chExt cx="4597400" cy="1521008"/>
          </a:xfrm>
        </p:grpSpPr>
        <p:grpSp>
          <p:nvGrpSpPr>
            <p:cNvPr id="131" name="그룹 130"/>
            <p:cNvGrpSpPr/>
            <p:nvPr/>
          </p:nvGrpSpPr>
          <p:grpSpPr>
            <a:xfrm>
              <a:off x="3346450" y="2989316"/>
              <a:ext cx="4597400" cy="1397745"/>
              <a:chOff x="3346450" y="2989316"/>
              <a:chExt cx="4597400" cy="1397745"/>
            </a:xfrm>
          </p:grpSpPr>
          <p:sp>
            <p:nvSpPr>
              <p:cNvPr id="121" name="모서리가 둥근 직사각형 120"/>
              <p:cNvSpPr/>
              <p:nvPr/>
            </p:nvSpPr>
            <p:spPr>
              <a:xfrm>
                <a:off x="3346450" y="2989316"/>
                <a:ext cx="4597400" cy="1397745"/>
              </a:xfrm>
              <a:prstGeom prst="roundRect">
                <a:avLst>
                  <a:gd name="adj" fmla="val 11472"/>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2" name="TextBox 121"/>
              <p:cNvSpPr txBox="1"/>
              <p:nvPr/>
            </p:nvSpPr>
            <p:spPr>
              <a:xfrm>
                <a:off x="3346450" y="3248877"/>
                <a:ext cx="4597400" cy="1138184"/>
              </a:xfrm>
              <a:prstGeom prst="rect">
                <a:avLst/>
              </a:prstGeom>
              <a:noFill/>
            </p:spPr>
            <p:txBody>
              <a:bodyPr wrap="square" lIns="180000" tIns="0" rIns="180000" bIns="0" rtlCol="0">
                <a:noAutofit/>
              </a:bodyPr>
              <a:lstStyle/>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La retraite pour invalidité est un dispositif d'admission à la retraite prévu au titre V (articles 30 à 39) du décret   n°2003-1306 du 26 décembre 2003 (décret. n°2003-1306 du 26 déc. 2003)</a:t>
                </a:r>
              </a:p>
              <a:p>
                <a:pPr marL="0" lvl="0" indent="0" algn="just">
                  <a:buNone/>
                </a:pPr>
                <a:endParaRPr lang="fr-FR" sz="1200" dirty="0">
                  <a:solidFill>
                    <a:schemeClr val="accent1">
                      <a:lumMod val="50000"/>
                    </a:schemeClr>
                  </a:solidFill>
                  <a:latin typeface="Arial Rounded MT Bold" panose="020F0704030504030204" pitchFamily="34" charset="0"/>
                  <a:cs typeface="Arial" panose="020B0604020202020204" pitchFamily="34" charset="0"/>
                </a:endParaRPr>
              </a:p>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Ce dispositif concerne uniquement les fonctionnaires titulaires affiliés à la CNRACL qui se trouvent dans </a:t>
                </a:r>
              </a:p>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l’impossibilité définitive et absolue de continuer leurs fonctions par suite de maladie, blessure ou infirmité grave dûment établie</a:t>
                </a:r>
              </a:p>
              <a:p>
                <a:pPr marL="0" lvl="0" indent="0" algn="just">
                  <a:buNone/>
                </a:pPr>
                <a:endParaRPr lang="fr-FR" sz="1200" dirty="0">
                  <a:solidFill>
                    <a:schemeClr val="accent1">
                      <a:lumMod val="50000"/>
                    </a:schemeClr>
                  </a:solidFill>
                  <a:latin typeface="Arial Rounded MT Bold" panose="020F0704030504030204" pitchFamily="34" charset="0"/>
                  <a:cs typeface="Arial" panose="020B0604020202020204" pitchFamily="34" charset="0"/>
                </a:endParaRPr>
              </a:p>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        Elle est subordonnée au caractère définitif de l’incapacité, ainsi qu’à l’impossibilité de reclassement</a:t>
                </a:r>
              </a:p>
              <a:p>
                <a:pPr marL="0" lvl="0" indent="0" algn="just">
                  <a:buNone/>
                </a:pPr>
                <a:endParaRPr lang="fr-FR" altLang="ko-KR" sz="1200" dirty="0">
                  <a:solidFill>
                    <a:schemeClr val="accent1">
                      <a:lumMod val="50000"/>
                    </a:schemeClr>
                  </a:solidFill>
                  <a:latin typeface="Arial Rounded MT Bold" panose="020F0704030504030204" pitchFamily="34" charset="0"/>
                  <a:ea typeface="Roboto Light" pitchFamily="2" charset="0"/>
                  <a:cs typeface="Arial" panose="020B0604020202020204" pitchFamily="34" charset="0"/>
                </a:endParaRPr>
              </a:p>
              <a:p>
                <a:pPr marL="0" lvl="0" indent="0" algn="just">
                  <a:buNone/>
                </a:pPr>
                <a:r>
                  <a:rPr lang="fr-FR" altLang="ko-KR" sz="1200" dirty="0">
                    <a:solidFill>
                      <a:schemeClr val="accent1">
                        <a:lumMod val="50000"/>
                      </a:schemeClr>
                    </a:solidFill>
                    <a:latin typeface="Arial Rounded MT Bold" panose="020F0704030504030204" pitchFamily="34" charset="0"/>
                    <a:cs typeface="Arial" panose="020B0604020202020204" pitchFamily="34" charset="0"/>
                  </a:rPr>
                  <a:t>        Si l’incapacité n’est pas définitive : le fonctionnaire ne pourra pas être admis à la retraite pour invalidité, même s’il a épuisé ses droits à congés de maladie. Il pourra dans ce cas être placé en disponibilité d’office pour inaptitude physique</a:t>
                </a:r>
              </a:p>
              <a:p>
                <a:pPr marL="0" lvl="0" indent="0" algn="just">
                  <a:buNone/>
                </a:pPr>
                <a:endParaRPr lang="fr-FR" altLang="ko-KR" sz="1200" dirty="0">
                  <a:solidFill>
                    <a:schemeClr val="accent1">
                      <a:lumMod val="50000"/>
                    </a:schemeClr>
                  </a:solidFill>
                  <a:latin typeface="Arial Rounded MT Bold" panose="020F0704030504030204" pitchFamily="34" charset="0"/>
                  <a:cs typeface="Arial" panose="020B0604020202020204" pitchFamily="34" charset="0"/>
                </a:endParaRPr>
              </a:p>
              <a:p>
                <a:pPr marL="0" lvl="0" indent="0" algn="just">
                  <a:buNone/>
                </a:pPr>
                <a:r>
                  <a:rPr lang="fr-FR" altLang="ko-KR" sz="1200" dirty="0">
                    <a:solidFill>
                      <a:schemeClr val="accent1">
                        <a:lumMod val="50000"/>
                      </a:schemeClr>
                    </a:solidFill>
                    <a:latin typeface="Arial Rounded MT Bold" panose="020F0704030504030204" pitchFamily="34" charset="0"/>
                    <a:cs typeface="Arial" panose="020B0604020202020204" pitchFamily="34" charset="0"/>
                  </a:rPr>
                  <a:t>Au terme de ses droits à disponibilité, le fonctionnaire sera licencié</a:t>
                </a:r>
                <a:endParaRPr lang="pt-BR" altLang="ko-KR" sz="12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123" name="그룹 122"/>
            <p:cNvGrpSpPr/>
            <p:nvPr/>
          </p:nvGrpSpPr>
          <p:grpSpPr>
            <a:xfrm>
              <a:off x="3738548" y="2866053"/>
              <a:ext cx="3776542" cy="285100"/>
              <a:chOff x="2966518" y="1239601"/>
              <a:chExt cx="1065422" cy="285100"/>
            </a:xfrm>
          </p:grpSpPr>
          <p:sp>
            <p:nvSpPr>
              <p:cNvPr id="124" name="모서리가 둥근 직사각형 123"/>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125" name="모서리가 둥근 직사각형 124"/>
              <p:cNvSpPr/>
              <p:nvPr/>
            </p:nvSpPr>
            <p:spPr>
              <a:xfrm>
                <a:off x="2966518" y="1239601"/>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US" altLang="ko-KR" sz="2000" b="1" dirty="0">
                    <a:solidFill>
                      <a:schemeClr val="accent6">
                        <a:lumMod val="85000"/>
                      </a:schemeClr>
                    </a:solidFill>
                    <a:latin typeface="Arial Rounded MT Bold" panose="020F0704030504030204" pitchFamily="34" charset="0"/>
                  </a:rPr>
                  <a:t>LA RETRAITE POUR INVALIDITÉ</a:t>
                </a:r>
                <a:endParaRPr lang="ko-KR" altLang="en-US" sz="2000" b="1" dirty="0">
                  <a:solidFill>
                    <a:schemeClr val="accent6">
                      <a:lumMod val="85000"/>
                    </a:schemeClr>
                  </a:solidFill>
                  <a:latin typeface="Arial Rounded MT Bold" panose="020F0704030504030204" pitchFamily="34" charset="0"/>
                </a:endParaRPr>
              </a:p>
            </p:txBody>
          </p:sp>
        </p:grpSp>
      </p:grpSp>
      <p:sp>
        <p:nvSpPr>
          <p:cNvPr id="3" name="ZoneTexte 2">
            <a:extLst>
              <a:ext uri="{FF2B5EF4-FFF2-40B4-BE49-F238E27FC236}">
                <a16:creationId xmlns:a16="http://schemas.microsoft.com/office/drawing/2014/main" id="{E158C15D-84A3-44F7-67A1-4051B0ECAAFC}"/>
              </a:ext>
            </a:extLst>
          </p:cNvPr>
          <p:cNvSpPr txBox="1"/>
          <p:nvPr/>
        </p:nvSpPr>
        <p:spPr>
          <a:xfrm>
            <a:off x="7162800" y="171450"/>
            <a:ext cx="1784516" cy="474266"/>
          </a:xfrm>
          <a:prstGeom prst="rect">
            <a:avLst/>
          </a:prstGeom>
          <a:solidFill>
            <a:schemeClr val="accent6">
              <a:lumMod val="85000"/>
            </a:schemeClr>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542670DF-D55A-F528-4243-DCF6A0EBAC93}"/>
              </a:ext>
            </a:extLst>
          </p:cNvPr>
          <p:cNvSpPr txBox="1"/>
          <p:nvPr/>
        </p:nvSpPr>
        <p:spPr>
          <a:xfrm>
            <a:off x="420145" y="4653540"/>
            <a:ext cx="1784516" cy="474266"/>
          </a:xfrm>
          <a:prstGeom prst="rect">
            <a:avLst/>
          </a:prstGeom>
          <a:solidFill>
            <a:schemeClr val="accent6">
              <a:lumMod val="85000"/>
            </a:schemeClr>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2446686C-B127-007C-FAE4-34CBBAC8E50F}"/>
              </a:ext>
            </a:extLst>
          </p:cNvPr>
          <p:cNvSpPr txBox="1"/>
          <p:nvPr/>
        </p:nvSpPr>
        <p:spPr>
          <a:xfrm>
            <a:off x="6939339" y="4610155"/>
            <a:ext cx="1784516" cy="474266"/>
          </a:xfrm>
          <a:prstGeom prst="rect">
            <a:avLst/>
          </a:prstGeom>
          <a:solidFill>
            <a:schemeClr val="accent6">
              <a:lumMod val="85000"/>
            </a:schemeClr>
          </a:solidFill>
        </p:spPr>
        <p:txBody>
          <a:bodyPr wrap="square" rtlCol="0">
            <a:spAutoFit/>
          </a:bodyPr>
          <a:lstStyle/>
          <a:p>
            <a:endParaRPr lang="fr-FR" dirty="0"/>
          </a:p>
        </p:txBody>
      </p:sp>
      <p:sp>
        <p:nvSpPr>
          <p:cNvPr id="2" name="오른쪽 화살표 151">
            <a:extLst>
              <a:ext uri="{FF2B5EF4-FFF2-40B4-BE49-F238E27FC236}">
                <a16:creationId xmlns:a16="http://schemas.microsoft.com/office/drawing/2014/main" id="{620E92FD-FF02-76AF-BC9C-67D0E45F3B4F}"/>
              </a:ext>
            </a:extLst>
          </p:cNvPr>
          <p:cNvSpPr/>
          <p:nvPr/>
        </p:nvSpPr>
        <p:spPr>
          <a:xfrm>
            <a:off x="487953" y="2900063"/>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6" name="오른쪽 화살표 151">
            <a:extLst>
              <a:ext uri="{FF2B5EF4-FFF2-40B4-BE49-F238E27FC236}">
                <a16:creationId xmlns:a16="http://schemas.microsoft.com/office/drawing/2014/main" id="{A0994DB8-24DF-1612-4E84-AEE8C525D94B}"/>
              </a:ext>
            </a:extLst>
          </p:cNvPr>
          <p:cNvSpPr/>
          <p:nvPr/>
        </p:nvSpPr>
        <p:spPr>
          <a:xfrm>
            <a:off x="487953" y="3244302"/>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ko-KR" altLang="en-US" sz="1200" b="1" dirty="0">
                <a:gradFill>
                  <a:gsLst>
                    <a:gs pos="0">
                      <a:prstClr val="white"/>
                    </a:gs>
                    <a:gs pos="100000">
                      <a:prstClr val="white"/>
                    </a:gs>
                  </a:gsLst>
                  <a:lin ang="5400000" scaled="0"/>
                </a:gradFill>
                <a:latin typeface="Bebas Neue" pitchFamily="34" charset="0"/>
                <a:ea typeface="+mj-ea"/>
              </a:rPr>
              <a:t>    </a:t>
            </a:r>
          </a:p>
        </p:txBody>
      </p:sp>
      <p:pic>
        <p:nvPicPr>
          <p:cNvPr id="7" name="Image 6">
            <a:hlinkClick r:id="rId3"/>
            <a:extLst>
              <a:ext uri="{FF2B5EF4-FFF2-40B4-BE49-F238E27FC236}">
                <a16:creationId xmlns:a16="http://schemas.microsoft.com/office/drawing/2014/main" id="{07376D96-2039-30B6-C2D1-79AEE5840565}"/>
              </a:ext>
            </a:extLst>
          </p:cNvPr>
          <p:cNvPicPr>
            <a:picLocks noChangeAspect="1"/>
          </p:cNvPicPr>
          <p:nvPr/>
        </p:nvPicPr>
        <p:blipFill>
          <a:blip r:embed="rId4"/>
          <a:stretch>
            <a:fillRect/>
          </a:stretch>
        </p:blipFill>
        <p:spPr>
          <a:xfrm>
            <a:off x="7730066" y="3959348"/>
            <a:ext cx="514916" cy="403091"/>
          </a:xfrm>
          <a:prstGeom prst="rect">
            <a:avLst/>
          </a:prstGeom>
          <a:scene3d>
            <a:camera prst="orthographicFront"/>
            <a:lightRig rig="threePt" dir="t"/>
          </a:scene3d>
          <a:sp3d>
            <a:bevelT/>
          </a:sp3d>
        </p:spPr>
      </p:pic>
      <p:pic>
        <p:nvPicPr>
          <p:cNvPr id="8" name="Image 7">
            <a:extLst>
              <a:ext uri="{FF2B5EF4-FFF2-40B4-BE49-F238E27FC236}">
                <a16:creationId xmlns:a16="http://schemas.microsoft.com/office/drawing/2014/main" id="{C17B9422-DD78-E08A-F201-13DBAAB92A72}"/>
              </a:ext>
            </a:extLst>
          </p:cNvPr>
          <p:cNvPicPr>
            <a:picLocks noChangeAspect="1"/>
          </p:cNvPicPr>
          <p:nvPr/>
        </p:nvPicPr>
        <p:blipFill>
          <a:blip r:embed="rId5"/>
          <a:stretch>
            <a:fillRect/>
          </a:stretch>
        </p:blipFill>
        <p:spPr>
          <a:xfrm>
            <a:off x="331046" y="513731"/>
            <a:ext cx="772931" cy="1014216"/>
          </a:xfrm>
          <a:prstGeom prst="rect">
            <a:avLst/>
          </a:prstGeom>
        </p:spPr>
      </p:pic>
    </p:spTree>
    <p:extLst>
      <p:ext uri="{BB962C8B-B14F-4D97-AF65-F5344CB8AC3E}">
        <p14:creationId xmlns:p14="http://schemas.microsoft.com/office/powerpoint/2010/main" val="3496469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900"/>
                            </p:stCondLst>
                            <p:childTnLst>
                              <p:par>
                                <p:cTn id="11" presetID="1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Left)">
                                      <p:cBhvr>
                                        <p:cTn id="13" dur="500"/>
                                        <p:tgtEl>
                                          <p:spTgt spid="2"/>
                                        </p:tgtEl>
                                      </p:cBhvr>
                                    </p:animEffect>
                                  </p:childTnLst>
                                </p:cTn>
                              </p:par>
                            </p:childTnLst>
                          </p:cTn>
                        </p:par>
                        <p:par>
                          <p:cTn id="14" fill="hold">
                            <p:stCondLst>
                              <p:cond delay="14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E84D0101-C7C4-7749-AD6C-246C8BF91FE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DE02E7E-9113-7760-BD76-4A89B211CE98}"/>
              </a:ext>
            </a:extLst>
          </p:cNvPr>
          <p:cNvSpPr>
            <a:spLocks noGrp="1"/>
          </p:cNvSpPr>
          <p:nvPr>
            <p:ph type="title"/>
          </p:nvPr>
        </p:nvSpPr>
        <p:spPr/>
        <p:txBody>
          <a:bodyPr/>
          <a:lstStyle/>
          <a:p>
            <a:r>
              <a:rPr lang="nl-NL" dirty="0">
                <a:gradFill>
                  <a:gsLst>
                    <a:gs pos="0">
                      <a:schemeClr val="accent1"/>
                    </a:gs>
                    <a:gs pos="100000">
                      <a:schemeClr val="accent1"/>
                    </a:gs>
                  </a:gsLst>
                  <a:lin ang="0" scaled="1"/>
                </a:gradFill>
              </a:rPr>
              <a:t>LES CONGÉS DE MALADIE</a:t>
            </a:r>
            <a:endParaRPr lang="en-US" dirty="0"/>
          </a:p>
        </p:txBody>
      </p:sp>
      <p:grpSp>
        <p:nvGrpSpPr>
          <p:cNvPr id="2" name="그룹 1">
            <a:extLst>
              <a:ext uri="{FF2B5EF4-FFF2-40B4-BE49-F238E27FC236}">
                <a16:creationId xmlns:a16="http://schemas.microsoft.com/office/drawing/2014/main" id="{84A6785F-2E29-C7CE-8532-6BEBC678AE7F}"/>
              </a:ext>
            </a:extLst>
          </p:cNvPr>
          <p:cNvGrpSpPr/>
          <p:nvPr/>
        </p:nvGrpSpPr>
        <p:grpSpPr>
          <a:xfrm>
            <a:off x="3248067" y="2089283"/>
            <a:ext cx="1620601" cy="1665217"/>
            <a:chOff x="2974358" y="1239602"/>
            <a:chExt cx="1057582" cy="285099"/>
          </a:xfrm>
        </p:grpSpPr>
        <p:sp>
          <p:nvSpPr>
            <p:cNvPr id="42" name="모서리가 둥근 직사각형 41">
              <a:extLst>
                <a:ext uri="{FF2B5EF4-FFF2-40B4-BE49-F238E27FC236}">
                  <a16:creationId xmlns:a16="http://schemas.microsoft.com/office/drawing/2014/main" id="{7A48F41A-70B7-31EB-8A9D-9D9379A82A71}"/>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a:extLst>
                <a:ext uri="{FF2B5EF4-FFF2-40B4-BE49-F238E27FC236}">
                  <a16:creationId xmlns:a16="http://schemas.microsoft.com/office/drawing/2014/main" id="{D26B07FC-C2B6-DFAD-2CB5-1A6378C9BCF5}"/>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CONGÉ DE MALADIE ORDINAIRE</a:t>
              </a:r>
              <a:endParaRPr lang="ko-KR" altLang="en-US" sz="1200" b="1" dirty="0">
                <a:solidFill>
                  <a:schemeClr val="accent6">
                    <a:lumMod val="85000"/>
                  </a:schemeClr>
                </a:solidFill>
                <a:latin typeface="Arial Rounded MT Bold" panose="020F0704030504030204" pitchFamily="34" charset="0"/>
              </a:endParaRPr>
            </a:p>
          </p:txBody>
        </p:sp>
      </p:grpSp>
      <p:grpSp>
        <p:nvGrpSpPr>
          <p:cNvPr id="44" name="그룹 43">
            <a:extLst>
              <a:ext uri="{FF2B5EF4-FFF2-40B4-BE49-F238E27FC236}">
                <a16:creationId xmlns:a16="http://schemas.microsoft.com/office/drawing/2014/main" id="{CA790F7A-3899-1DE3-9537-A102A1E84F31}"/>
              </a:ext>
            </a:extLst>
          </p:cNvPr>
          <p:cNvGrpSpPr/>
          <p:nvPr/>
        </p:nvGrpSpPr>
        <p:grpSpPr>
          <a:xfrm rot="5400000">
            <a:off x="466117" y="1797736"/>
            <a:ext cx="1984529" cy="2125751"/>
            <a:chOff x="4947866" y="3124517"/>
            <a:chExt cx="1250926" cy="1494041"/>
          </a:xfrm>
        </p:grpSpPr>
        <p:sp>
          <p:nvSpPr>
            <p:cNvPr id="83" name="Freeform 9">
              <a:extLst>
                <a:ext uri="{FF2B5EF4-FFF2-40B4-BE49-F238E27FC236}">
                  <a16:creationId xmlns:a16="http://schemas.microsoft.com/office/drawing/2014/main" id="{62F2637E-A040-0074-C9F1-3FA11560CA7E}"/>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a:extLst>
                <a:ext uri="{FF2B5EF4-FFF2-40B4-BE49-F238E27FC236}">
                  <a16:creationId xmlns:a16="http://schemas.microsoft.com/office/drawing/2014/main" id="{1CC681D0-3A65-1A86-DDC5-0EEBB6281D44}"/>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a:extLst>
                <a:ext uri="{FF2B5EF4-FFF2-40B4-BE49-F238E27FC236}">
                  <a16:creationId xmlns:a16="http://schemas.microsoft.com/office/drawing/2014/main" id="{F1896332-5CA9-DE06-D4DF-9F391AA119EC}"/>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TextBox 100">
              <a:extLst>
                <a:ext uri="{FF2B5EF4-FFF2-40B4-BE49-F238E27FC236}">
                  <a16:creationId xmlns:a16="http://schemas.microsoft.com/office/drawing/2014/main" id="{DCEA0682-54FE-93B7-0F48-81FB4DD3382F}"/>
                </a:ext>
              </a:extLst>
            </p:cNvPr>
            <p:cNvSpPr txBox="1"/>
            <p:nvPr/>
          </p:nvSpPr>
          <p:spPr>
            <a:xfrm rot="16200000">
              <a:off x="5185803" y="3747970"/>
              <a:ext cx="775050" cy="339945"/>
            </a:xfrm>
            <a:prstGeom prst="rect">
              <a:avLst/>
            </a:prstGeom>
            <a:noFill/>
          </p:spPr>
          <p:txBody>
            <a:bodyPr wrap="square" lIns="0" tIns="0" rIns="0" bIns="0" rtlCol="0" anchor="ctr">
              <a:noAutofit/>
            </a:bodyPr>
            <a:lstStyle/>
            <a:p>
              <a:pPr lvl="0" algn="ctr"/>
              <a:r>
                <a:rPr lang="en-US" altLang="ko-KR" sz="1600" dirty="0">
                  <a:solidFill>
                    <a:schemeClr val="accent1">
                      <a:lumMod val="50000"/>
                    </a:schemeClr>
                  </a:solidFill>
                  <a:latin typeface="Arial Rounded MT Bold" panose="020F0704030504030204" pitchFamily="34" charset="0"/>
                  <a:ea typeface="Roboto Condensed Regular"/>
                  <a:cs typeface="+mj-cs"/>
                </a:rPr>
                <a:t>RÉGIME </a:t>
              </a:r>
            </a:p>
            <a:p>
              <a:pPr lvl="0" algn="ctr"/>
              <a:r>
                <a:rPr lang="en-US" altLang="ko-KR" sz="1600" b="1" dirty="0">
                  <a:solidFill>
                    <a:schemeClr val="accent1">
                      <a:lumMod val="50000"/>
                    </a:schemeClr>
                  </a:solidFill>
                  <a:latin typeface="Arial Rounded MT Bold" panose="020F0704030504030204" pitchFamily="34" charset="0"/>
                  <a:ea typeface="Roboto Light" pitchFamily="2" charset="0"/>
                  <a:cs typeface="+mj-cs"/>
                </a:rPr>
                <a:t>GÉNÉRAL</a:t>
              </a:r>
              <a:endParaRPr lang="nb-NO" altLang="ko-KR" sz="1600" b="1" dirty="0">
                <a:solidFill>
                  <a:schemeClr val="accent1">
                    <a:lumMod val="50000"/>
                  </a:schemeClr>
                </a:solidFill>
                <a:latin typeface="Arial Rounded MT Bold" panose="020F0704030504030204" pitchFamily="34" charset="0"/>
                <a:ea typeface="Roboto Light" pitchFamily="2" charset="0"/>
                <a:cs typeface="Roboto Condensed Regular"/>
              </a:endParaRPr>
            </a:p>
          </p:txBody>
        </p:sp>
      </p:grpSp>
      <p:grpSp>
        <p:nvGrpSpPr>
          <p:cNvPr id="12" name="그룹 1">
            <a:extLst>
              <a:ext uri="{FF2B5EF4-FFF2-40B4-BE49-F238E27FC236}">
                <a16:creationId xmlns:a16="http://schemas.microsoft.com/office/drawing/2014/main" id="{AAA9038A-D284-EAED-46D6-F63525DDE63C}"/>
              </a:ext>
            </a:extLst>
          </p:cNvPr>
          <p:cNvGrpSpPr/>
          <p:nvPr/>
        </p:nvGrpSpPr>
        <p:grpSpPr>
          <a:xfrm>
            <a:off x="5719999" y="2089283"/>
            <a:ext cx="1620601" cy="1665217"/>
            <a:chOff x="2974358" y="1239602"/>
            <a:chExt cx="1057582" cy="285099"/>
          </a:xfrm>
        </p:grpSpPr>
        <p:sp>
          <p:nvSpPr>
            <p:cNvPr id="13" name="모서리가 둥근 직사각형 41">
              <a:extLst>
                <a:ext uri="{FF2B5EF4-FFF2-40B4-BE49-F238E27FC236}">
                  <a16:creationId xmlns:a16="http://schemas.microsoft.com/office/drawing/2014/main" id="{E4CE189F-3E01-FA01-3D03-A81A96C0E256}"/>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4" name="모서리가 둥근 직사각형 57">
              <a:extLst>
                <a:ext uri="{FF2B5EF4-FFF2-40B4-BE49-F238E27FC236}">
                  <a16:creationId xmlns:a16="http://schemas.microsoft.com/office/drawing/2014/main" id="{91D3AF55-9609-0FDE-865A-250B7C850D55}"/>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CONGÉ DE GRAVE MALADIE</a:t>
              </a:r>
              <a:endParaRPr lang="ko-KR" altLang="en-US" sz="1200" b="1" dirty="0">
                <a:solidFill>
                  <a:schemeClr val="accent6">
                    <a:lumMod val="85000"/>
                  </a:schemeClr>
                </a:solidFill>
                <a:latin typeface="Arial Rounded MT Bold" panose="020F0704030504030204" pitchFamily="34" charset="0"/>
              </a:endParaRPr>
            </a:p>
          </p:txBody>
        </p:sp>
      </p:grpSp>
      <p:sp>
        <p:nvSpPr>
          <p:cNvPr id="31" name="ZoneTexte 30">
            <a:extLst>
              <a:ext uri="{FF2B5EF4-FFF2-40B4-BE49-F238E27FC236}">
                <a16:creationId xmlns:a16="http://schemas.microsoft.com/office/drawing/2014/main" id="{CC4E2CDE-AA2F-5575-83DE-8EB50E1E1AB4}"/>
              </a:ext>
            </a:extLst>
          </p:cNvPr>
          <p:cNvSpPr txBox="1"/>
          <p:nvPr/>
        </p:nvSpPr>
        <p:spPr>
          <a:xfrm>
            <a:off x="7340600" y="155059"/>
            <a:ext cx="1727200" cy="369332"/>
          </a:xfrm>
          <a:prstGeom prst="rect">
            <a:avLst/>
          </a:prstGeom>
          <a:solidFill>
            <a:schemeClr val="accent6">
              <a:lumMod val="85000"/>
            </a:schemeClr>
          </a:solidFill>
        </p:spPr>
        <p:txBody>
          <a:bodyPr wrap="square" rtlCol="0">
            <a:spAutoFit/>
          </a:bodyPr>
          <a:lstStyle/>
          <a:p>
            <a:endParaRPr lang="fr-FR" dirty="0"/>
          </a:p>
        </p:txBody>
      </p:sp>
      <p:sp>
        <p:nvSpPr>
          <p:cNvPr id="32" name="ZoneTexte 31">
            <a:extLst>
              <a:ext uri="{FF2B5EF4-FFF2-40B4-BE49-F238E27FC236}">
                <a16:creationId xmlns:a16="http://schemas.microsoft.com/office/drawing/2014/main" id="{198BF286-8E3C-3148-0888-536AF0615327}"/>
              </a:ext>
            </a:extLst>
          </p:cNvPr>
          <p:cNvSpPr txBox="1"/>
          <p:nvPr/>
        </p:nvSpPr>
        <p:spPr>
          <a:xfrm>
            <a:off x="311150" y="4727685"/>
            <a:ext cx="1727200" cy="369332"/>
          </a:xfrm>
          <a:prstGeom prst="rect">
            <a:avLst/>
          </a:prstGeom>
          <a:solidFill>
            <a:schemeClr val="accent6">
              <a:lumMod val="85000"/>
            </a:schemeClr>
          </a:solidFill>
        </p:spPr>
        <p:txBody>
          <a:bodyPr wrap="square" rtlCol="0">
            <a:spAutoFit/>
          </a:bodyPr>
          <a:lstStyle/>
          <a:p>
            <a:endParaRPr lang="fr-FR" dirty="0"/>
          </a:p>
        </p:txBody>
      </p:sp>
      <p:sp>
        <p:nvSpPr>
          <p:cNvPr id="33" name="ZoneTexte 32">
            <a:extLst>
              <a:ext uri="{FF2B5EF4-FFF2-40B4-BE49-F238E27FC236}">
                <a16:creationId xmlns:a16="http://schemas.microsoft.com/office/drawing/2014/main" id="{2B05DABB-7F00-3680-EC21-F6EF58228FA6}"/>
              </a:ext>
            </a:extLst>
          </p:cNvPr>
          <p:cNvSpPr txBox="1"/>
          <p:nvPr/>
        </p:nvSpPr>
        <p:spPr>
          <a:xfrm>
            <a:off x="7105650" y="4742934"/>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903162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2F4CD22A-DFD1-69FF-C270-E54DE2F3B21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210FAE5-96B0-7F9E-755B-61BEE9B109DF}"/>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FONCTIONNAIRES RÉGIME GÉNÉRAL</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0" name="그룹 39">
            <a:extLst>
              <a:ext uri="{FF2B5EF4-FFF2-40B4-BE49-F238E27FC236}">
                <a16:creationId xmlns:a16="http://schemas.microsoft.com/office/drawing/2014/main" id="{002C7C47-4180-D528-F667-8338314D05F3}"/>
              </a:ext>
            </a:extLst>
          </p:cNvPr>
          <p:cNvGrpSpPr/>
          <p:nvPr/>
        </p:nvGrpSpPr>
        <p:grpSpPr>
          <a:xfrm>
            <a:off x="3816240" y="765126"/>
            <a:ext cx="4668180" cy="993600"/>
            <a:chOff x="3755095" y="1242717"/>
            <a:chExt cx="4668180" cy="993600"/>
          </a:xfrm>
        </p:grpSpPr>
        <p:sp>
          <p:nvSpPr>
            <p:cNvPr id="97" name="직사각형 96">
              <a:extLst>
                <a:ext uri="{FF2B5EF4-FFF2-40B4-BE49-F238E27FC236}">
                  <a16:creationId xmlns:a16="http://schemas.microsoft.com/office/drawing/2014/main" id="{8A2DD3F0-A600-3B4C-7BB9-F3AB1C9B0EC7}"/>
                </a:ext>
              </a:extLst>
            </p:cNvPr>
            <p:cNvSpPr/>
            <p:nvPr/>
          </p:nvSpPr>
          <p:spPr>
            <a:xfrm>
              <a:off x="3755095" y="1242717"/>
              <a:ext cx="4668180" cy="993600"/>
            </a:xfrm>
            <a:custGeom>
              <a:avLst/>
              <a:gdLst/>
              <a:ahLst/>
              <a:cxnLst/>
              <a:rect l="l" t="t" r="r" b="b"/>
              <a:pathLst>
                <a:path w="4668180" h="993600">
                  <a:moveTo>
                    <a:pt x="4236180" y="0"/>
                  </a:moveTo>
                  <a:lnTo>
                    <a:pt x="4668180" y="302400"/>
                  </a:lnTo>
                  <a:lnTo>
                    <a:pt x="4236180" y="604800"/>
                  </a:lnTo>
                  <a:lnTo>
                    <a:pt x="4236180" y="475200"/>
                  </a:lnTo>
                  <a:lnTo>
                    <a:pt x="432000" y="475200"/>
                  </a:lnTo>
                  <a:cubicBezTo>
                    <a:pt x="384282" y="475200"/>
                    <a:pt x="345600" y="513882"/>
                    <a:pt x="345600" y="561600"/>
                  </a:cubicBezTo>
                  <a:cubicBezTo>
                    <a:pt x="345600" y="609318"/>
                    <a:pt x="384282" y="648000"/>
                    <a:pt x="432000" y="648000"/>
                  </a:cubicBezTo>
                  <a:lnTo>
                    <a:pt x="2376000" y="648000"/>
                  </a:lnTo>
                  <a:lnTo>
                    <a:pt x="2376000" y="993600"/>
                  </a:lnTo>
                  <a:lnTo>
                    <a:pt x="432000" y="993600"/>
                  </a:lnTo>
                  <a:cubicBezTo>
                    <a:pt x="193412" y="993600"/>
                    <a:pt x="0" y="800188"/>
                    <a:pt x="0" y="561600"/>
                  </a:cubicBezTo>
                  <a:cubicBezTo>
                    <a:pt x="0" y="323012"/>
                    <a:pt x="193412" y="129600"/>
                    <a:pt x="432000" y="129600"/>
                  </a:cubicBezTo>
                  <a:lnTo>
                    <a:pt x="4236180" y="129600"/>
                  </a:lnTo>
                  <a:close/>
                </a:path>
              </a:pathLst>
            </a:custGeom>
            <a:solidFill>
              <a:schemeClr val="accent1"/>
            </a:solidFill>
            <a:ln w="3175" cap="flat" cmpd="sng" algn="ctr">
              <a:solidFill>
                <a:schemeClr val="accent1">
                  <a:lumMod val="7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8" name="TextBox 157">
              <a:extLst>
                <a:ext uri="{FF2B5EF4-FFF2-40B4-BE49-F238E27FC236}">
                  <a16:creationId xmlns:a16="http://schemas.microsoft.com/office/drawing/2014/main" id="{7054AD7A-7B2A-3504-B3A8-B3DEA3AA6911}"/>
                </a:ext>
              </a:extLst>
            </p:cNvPr>
            <p:cNvSpPr txBox="1"/>
            <p:nvPr/>
          </p:nvSpPr>
          <p:spPr>
            <a:xfrm>
              <a:off x="7110166" y="1406544"/>
              <a:ext cx="883749"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r>
                <a:rPr lang="en-US" altLang="ko-KR" sz="1000" dirty="0">
                  <a:gradFill>
                    <a:gsLst>
                      <a:gs pos="0">
                        <a:schemeClr val="accent3"/>
                      </a:gs>
                      <a:gs pos="100000">
                        <a:schemeClr val="accent3"/>
                      </a:gs>
                    </a:gsLst>
                    <a:lin ang="5400000" scaled="0"/>
                  </a:gradFill>
                </a:rPr>
                <a:t>Réintégration</a:t>
              </a:r>
              <a:endParaRPr lang="ko-KR" altLang="en-US" sz="1000" dirty="0">
                <a:gradFill>
                  <a:gsLst>
                    <a:gs pos="0">
                      <a:schemeClr val="accent3"/>
                    </a:gs>
                    <a:gs pos="100000">
                      <a:schemeClr val="accent3"/>
                    </a:gs>
                  </a:gsLst>
                  <a:lin ang="5400000" scaled="0"/>
                </a:gradFill>
              </a:endParaRPr>
            </a:p>
          </p:txBody>
        </p:sp>
      </p:grpSp>
      <p:grpSp>
        <p:nvGrpSpPr>
          <p:cNvPr id="45" name="그룹 44">
            <a:extLst>
              <a:ext uri="{FF2B5EF4-FFF2-40B4-BE49-F238E27FC236}">
                <a16:creationId xmlns:a16="http://schemas.microsoft.com/office/drawing/2014/main" id="{1BD90FED-EAA5-D91F-45EF-160955A29608}"/>
              </a:ext>
            </a:extLst>
          </p:cNvPr>
          <p:cNvGrpSpPr/>
          <p:nvPr/>
        </p:nvGrpSpPr>
        <p:grpSpPr>
          <a:xfrm>
            <a:off x="2444798" y="1094569"/>
            <a:ext cx="1371442" cy="219903"/>
            <a:chOff x="2584184" y="1857409"/>
            <a:chExt cx="1371442" cy="219903"/>
          </a:xfrm>
        </p:grpSpPr>
        <p:sp>
          <p:nvSpPr>
            <p:cNvPr id="186" name="TextBox 185">
              <a:extLst>
                <a:ext uri="{FF2B5EF4-FFF2-40B4-BE49-F238E27FC236}">
                  <a16:creationId xmlns:a16="http://schemas.microsoft.com/office/drawing/2014/main" id="{3E302C01-DF40-9934-AF5B-8F696F49BB45}"/>
                </a:ext>
              </a:extLst>
            </p:cNvPr>
            <p:cNvSpPr txBox="1"/>
            <p:nvPr/>
          </p:nvSpPr>
          <p:spPr>
            <a:xfrm>
              <a:off x="2584184" y="1857409"/>
              <a:ext cx="952765" cy="193940"/>
            </a:xfrm>
            <a:prstGeom prst="rect">
              <a:avLst/>
            </a:prstGeom>
            <a:noFill/>
          </p:spPr>
          <p:txBody>
            <a:bodyPr wrap="square" lIns="0" tIns="0" rIns="0" bIns="0" rtlCol="0">
              <a:noAutofit/>
            </a:bodyPr>
            <a:lstStyle/>
            <a:p>
              <a:pPr lvl="0" algn="ctr"/>
              <a:r>
                <a:rPr lang="en-US" altLang="ko-KR" sz="1000" b="1" dirty="0">
                  <a:gradFill>
                    <a:gsLst>
                      <a:gs pos="0">
                        <a:schemeClr val="accent1"/>
                      </a:gs>
                      <a:gs pos="100000">
                        <a:schemeClr val="accent1"/>
                      </a:gs>
                    </a:gsLst>
                    <a:lin ang="5400000" scaled="0"/>
                  </a:gradFill>
                  <a:latin typeface="Roboto Condensed Regular"/>
                </a:rPr>
                <a:t>Avis favorable à la réintégration</a:t>
              </a:r>
              <a:endParaRPr lang="ko-KR" altLang="en-US" sz="1000" b="1" dirty="0">
                <a:gradFill>
                  <a:gsLst>
                    <a:gs pos="0">
                      <a:schemeClr val="accent1"/>
                    </a:gs>
                    <a:gs pos="100000">
                      <a:schemeClr val="accent1"/>
                    </a:gs>
                  </a:gsLst>
                  <a:lin ang="5400000" scaled="0"/>
                </a:gradFill>
                <a:latin typeface="Roboto Condensed Regular"/>
              </a:endParaRPr>
            </a:p>
          </p:txBody>
        </p:sp>
        <p:cxnSp>
          <p:nvCxnSpPr>
            <p:cNvPr id="185" name="직선 연결선 184">
              <a:extLst>
                <a:ext uri="{FF2B5EF4-FFF2-40B4-BE49-F238E27FC236}">
                  <a16:creationId xmlns:a16="http://schemas.microsoft.com/office/drawing/2014/main" id="{F242EB7D-8C2D-9F99-D35F-94B43F8DAC09}"/>
                </a:ext>
              </a:extLst>
            </p:cNvPr>
            <p:cNvCxnSpPr/>
            <p:nvPr/>
          </p:nvCxnSpPr>
          <p:spPr>
            <a:xfrm flipH="1">
              <a:off x="3667626" y="2077312"/>
              <a:ext cx="288000" cy="0"/>
            </a:xfrm>
            <a:prstGeom prst="line">
              <a:avLst/>
            </a:prstGeom>
            <a:ln w="3175">
              <a:solidFill>
                <a:schemeClr val="accent1">
                  <a:lumMod val="7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7" name="그룹 36">
            <a:extLst>
              <a:ext uri="{FF2B5EF4-FFF2-40B4-BE49-F238E27FC236}">
                <a16:creationId xmlns:a16="http://schemas.microsoft.com/office/drawing/2014/main" id="{E38F2F17-CD5C-0489-BFAC-E84A4BADEB3E}"/>
              </a:ext>
            </a:extLst>
          </p:cNvPr>
          <p:cNvGrpSpPr/>
          <p:nvPr/>
        </p:nvGrpSpPr>
        <p:grpSpPr>
          <a:xfrm>
            <a:off x="4972599" y="1260088"/>
            <a:ext cx="2376000" cy="993600"/>
            <a:chOff x="4835095" y="2797917"/>
            <a:chExt cx="2376000" cy="993600"/>
          </a:xfrm>
        </p:grpSpPr>
        <p:sp>
          <p:nvSpPr>
            <p:cNvPr id="145" name="이등변 삼각형 118">
              <a:extLst>
                <a:ext uri="{FF2B5EF4-FFF2-40B4-BE49-F238E27FC236}">
                  <a16:creationId xmlns:a16="http://schemas.microsoft.com/office/drawing/2014/main" id="{4D606199-20A0-CD22-FCD8-8C4EC57B1785}"/>
                </a:ext>
              </a:extLst>
            </p:cNvPr>
            <p:cNvSpPr/>
            <p:nvPr/>
          </p:nvSpPr>
          <p:spPr>
            <a:xfrm rot="5400000" flipH="1" flipV="1">
              <a:off x="5661105" y="2907543"/>
              <a:ext cx="345602"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5" name="직사각형 111">
              <a:extLst>
                <a:ext uri="{FF2B5EF4-FFF2-40B4-BE49-F238E27FC236}">
                  <a16:creationId xmlns:a16="http://schemas.microsoft.com/office/drawing/2014/main" id="{A03E39A9-E4BE-027B-6DD3-1F4BB2FC6181}"/>
                </a:ext>
              </a:extLst>
            </p:cNvPr>
            <p:cNvSpPr/>
            <p:nvPr/>
          </p:nvSpPr>
          <p:spPr>
            <a:xfrm flipH="1">
              <a:off x="4835095" y="2797917"/>
              <a:ext cx="2376000" cy="993600"/>
            </a:xfrm>
            <a:custGeom>
              <a:avLst/>
              <a:gdLst/>
              <a:ahLst/>
              <a:cxnLst/>
              <a:rect l="l" t="t" r="r" b="b"/>
              <a:pathLst>
                <a:path w="2376000" h="993600">
                  <a:moveTo>
                    <a:pt x="1079999" y="0"/>
                  </a:moveTo>
                  <a:lnTo>
                    <a:pt x="1079999" y="129600"/>
                  </a:lnTo>
                  <a:lnTo>
                    <a:pt x="432000" y="129600"/>
                  </a:lnTo>
                  <a:cubicBezTo>
                    <a:pt x="193412" y="129600"/>
                    <a:pt x="0" y="323012"/>
                    <a:pt x="0" y="561600"/>
                  </a:cubicBezTo>
                  <a:cubicBezTo>
                    <a:pt x="0" y="800188"/>
                    <a:pt x="193412" y="993600"/>
                    <a:pt x="432000" y="993600"/>
                  </a:cubicBezTo>
                  <a:lnTo>
                    <a:pt x="2376000" y="993600"/>
                  </a:lnTo>
                  <a:lnTo>
                    <a:pt x="2376000" y="648000"/>
                  </a:lnTo>
                  <a:lnTo>
                    <a:pt x="432000" y="648000"/>
                  </a:lnTo>
                  <a:cubicBezTo>
                    <a:pt x="384282" y="648000"/>
                    <a:pt x="345600" y="609318"/>
                    <a:pt x="345600" y="561600"/>
                  </a:cubicBezTo>
                  <a:cubicBezTo>
                    <a:pt x="345600" y="513882"/>
                    <a:pt x="384282" y="475200"/>
                    <a:pt x="432000" y="475200"/>
                  </a:cubicBezTo>
                  <a:lnTo>
                    <a:pt x="1079999" y="475200"/>
                  </a:lnTo>
                  <a:lnTo>
                    <a:pt x="1079999" y="604800"/>
                  </a:lnTo>
                  <a:lnTo>
                    <a:pt x="1511999" y="302400"/>
                  </a:lnTo>
                  <a:close/>
                </a:path>
              </a:pathLst>
            </a:custGeom>
            <a:pattFill prst="ltDnDiag">
              <a:fgClr>
                <a:schemeClr val="accent4">
                  <a:lumMod val="65000"/>
                  <a:lumOff val="35000"/>
                </a:schemeClr>
              </a:fgClr>
              <a:bgClr>
                <a:schemeClr val="accent3">
                  <a:lumMod val="50000"/>
                </a:schemeClr>
              </a:bgClr>
            </a:pattFill>
            <a:ln w="3175">
              <a:solidFill>
                <a:schemeClr val="accent4">
                  <a:lumMod val="65000"/>
                  <a:lumOff val="35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60" name="TextBox 159">
              <a:extLst>
                <a:ext uri="{FF2B5EF4-FFF2-40B4-BE49-F238E27FC236}">
                  <a16:creationId xmlns:a16="http://schemas.microsoft.com/office/drawing/2014/main" id="{F3F42A5E-FC78-1D8C-9EC4-3C10E02A951E}"/>
                </a:ext>
              </a:extLst>
            </p:cNvPr>
            <p:cNvSpPr txBox="1"/>
            <p:nvPr/>
          </p:nvSpPr>
          <p:spPr>
            <a:xfrm>
              <a:off x="6136810" y="2998515"/>
              <a:ext cx="883749"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l"/>
              <a:r>
                <a:rPr lang="en-US" altLang="ko-KR" sz="1000" dirty="0">
                  <a:gradFill>
                    <a:gsLst>
                      <a:gs pos="0">
                        <a:schemeClr val="accent3"/>
                      </a:gs>
                      <a:gs pos="100000">
                        <a:schemeClr val="accent3"/>
                      </a:gs>
                    </a:gsLst>
                    <a:lin ang="5400000" scaled="0"/>
                  </a:gradFill>
                </a:rPr>
                <a:t>AVIS CMFR</a:t>
              </a:r>
              <a:endParaRPr lang="ko-KR" altLang="en-US" sz="1000" dirty="0">
                <a:gradFill>
                  <a:gsLst>
                    <a:gs pos="0">
                      <a:schemeClr val="accent3"/>
                    </a:gs>
                    <a:gs pos="100000">
                      <a:schemeClr val="accent3"/>
                    </a:gs>
                  </a:gsLst>
                  <a:lin ang="5400000" scaled="0"/>
                </a:gradFill>
              </a:endParaRPr>
            </a:p>
          </p:txBody>
        </p:sp>
      </p:grpSp>
      <p:sp>
        <p:nvSpPr>
          <p:cNvPr id="175" name="TextBox 174">
            <a:extLst>
              <a:ext uri="{FF2B5EF4-FFF2-40B4-BE49-F238E27FC236}">
                <a16:creationId xmlns:a16="http://schemas.microsoft.com/office/drawing/2014/main" id="{EB7582A4-5396-CACD-6B36-D4C3D14F89CC}"/>
              </a:ext>
            </a:extLst>
          </p:cNvPr>
          <p:cNvSpPr txBox="1"/>
          <p:nvPr/>
        </p:nvSpPr>
        <p:spPr>
          <a:xfrm>
            <a:off x="5461063" y="2005626"/>
            <a:ext cx="952765" cy="193940"/>
          </a:xfrm>
          <a:prstGeom prst="rect">
            <a:avLst/>
          </a:prstGeom>
          <a:noFill/>
        </p:spPr>
        <p:txBody>
          <a:bodyPr wrap="square" lIns="0" tIns="0" rIns="0" bIns="0" rtlCol="0">
            <a:noAutofit/>
          </a:bodyPr>
          <a:lstStyle/>
          <a:p>
            <a:pPr lvl="0"/>
            <a:r>
              <a:rPr lang="en-US" altLang="ko-KR" sz="800" dirty="0">
                <a:solidFill>
                  <a:schemeClr val="bg1"/>
                </a:solidFill>
                <a:latin typeface="Roboto Condensed Regular"/>
              </a:rPr>
              <a:t>12 mois consécutifs</a:t>
            </a:r>
            <a:endParaRPr lang="ko-KR" altLang="en-US" sz="800" dirty="0">
              <a:solidFill>
                <a:schemeClr val="bg1"/>
              </a:solidFill>
              <a:latin typeface="Roboto Condensed Regular"/>
            </a:endParaRPr>
          </a:p>
        </p:txBody>
      </p:sp>
      <p:grpSp>
        <p:nvGrpSpPr>
          <p:cNvPr id="36" name="그룹 35">
            <a:extLst>
              <a:ext uri="{FF2B5EF4-FFF2-40B4-BE49-F238E27FC236}">
                <a16:creationId xmlns:a16="http://schemas.microsoft.com/office/drawing/2014/main" id="{2B345F36-EE32-234D-EE08-C4215A411364}"/>
              </a:ext>
            </a:extLst>
          </p:cNvPr>
          <p:cNvGrpSpPr/>
          <p:nvPr/>
        </p:nvGrpSpPr>
        <p:grpSpPr>
          <a:xfrm>
            <a:off x="-68121" y="1778488"/>
            <a:ext cx="5529184" cy="604800"/>
            <a:chOff x="-205625" y="3316317"/>
            <a:chExt cx="5529184" cy="604800"/>
          </a:xfrm>
        </p:grpSpPr>
        <p:sp>
          <p:nvSpPr>
            <p:cNvPr id="153" name="이등변 삼각형 118">
              <a:extLst>
                <a:ext uri="{FF2B5EF4-FFF2-40B4-BE49-F238E27FC236}">
                  <a16:creationId xmlns:a16="http://schemas.microsoft.com/office/drawing/2014/main" id="{58EDC316-7F95-6C4A-5765-E49EC930B90D}"/>
                </a:ext>
              </a:extLst>
            </p:cNvPr>
            <p:cNvSpPr/>
            <p:nvPr/>
          </p:nvSpPr>
          <p:spPr>
            <a:xfrm rot="16200000" flipV="1">
              <a:off x="4957985" y="3425943"/>
              <a:ext cx="345600"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5" name="그룹 34">
              <a:extLst>
                <a:ext uri="{FF2B5EF4-FFF2-40B4-BE49-F238E27FC236}">
                  <a16:creationId xmlns:a16="http://schemas.microsoft.com/office/drawing/2014/main" id="{DA3011BC-2441-0367-6051-0B2C9D5D0337}"/>
                </a:ext>
              </a:extLst>
            </p:cNvPr>
            <p:cNvGrpSpPr/>
            <p:nvPr/>
          </p:nvGrpSpPr>
          <p:grpSpPr>
            <a:xfrm>
              <a:off x="-205625" y="3316317"/>
              <a:ext cx="5472719" cy="604800"/>
              <a:chOff x="-205625" y="3316317"/>
              <a:chExt cx="5472719" cy="604800"/>
            </a:xfrm>
          </p:grpSpPr>
          <p:sp>
            <p:nvSpPr>
              <p:cNvPr id="154" name="이등변 삼각형 153">
                <a:extLst>
                  <a:ext uri="{FF2B5EF4-FFF2-40B4-BE49-F238E27FC236}">
                    <a16:creationId xmlns:a16="http://schemas.microsoft.com/office/drawing/2014/main" id="{65F44699-0C8D-CF56-893C-57460E28A50B}"/>
                  </a:ext>
                </a:extLst>
              </p:cNvPr>
              <p:cNvSpPr/>
              <p:nvPr/>
            </p:nvSpPr>
            <p:spPr>
              <a:xfrm rot="16200000" flipV="1">
                <a:off x="2331147" y="985169"/>
                <a:ext cx="604800" cy="5267095"/>
              </a:xfrm>
              <a:custGeom>
                <a:avLst/>
                <a:gdLst/>
                <a:ahLst/>
                <a:cxnLst/>
                <a:rect l="l" t="t" r="r" b="b"/>
                <a:pathLst>
                  <a:path w="604800" h="5267095">
                    <a:moveTo>
                      <a:pt x="604800" y="432000"/>
                    </a:moveTo>
                    <a:lnTo>
                      <a:pt x="302400" y="0"/>
                    </a:lnTo>
                    <a:lnTo>
                      <a:pt x="0" y="432000"/>
                    </a:lnTo>
                    <a:lnTo>
                      <a:pt x="129600" y="432000"/>
                    </a:lnTo>
                    <a:lnTo>
                      <a:pt x="129600" y="5267095"/>
                    </a:lnTo>
                    <a:lnTo>
                      <a:pt x="475200" y="5267095"/>
                    </a:lnTo>
                    <a:lnTo>
                      <a:pt x="475200" y="432000"/>
                    </a:lnTo>
                    <a:close/>
                  </a:path>
                </a:pathLst>
              </a:custGeom>
              <a:pattFill prst="ltUpDiag">
                <a:fgClr>
                  <a:schemeClr val="accent3">
                    <a:lumMod val="50000"/>
                  </a:schemeClr>
                </a:fgClr>
                <a:bgClr>
                  <a:schemeClr val="accent3">
                    <a:lumMod val="65000"/>
                  </a:schemeClr>
                </a:bgClr>
              </a:pattFill>
              <a:ln w="3175">
                <a:solidFill>
                  <a:schemeClr val="accent3">
                    <a:lumMod val="50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88" name="TextBox 187">
                <a:extLst>
                  <a:ext uri="{FF2B5EF4-FFF2-40B4-BE49-F238E27FC236}">
                    <a16:creationId xmlns:a16="http://schemas.microsoft.com/office/drawing/2014/main" id="{BEE776EE-23BB-D58C-A444-06D053D8283E}"/>
                  </a:ext>
                </a:extLst>
              </p:cNvPr>
              <p:cNvSpPr txBox="1"/>
              <p:nvPr/>
            </p:nvSpPr>
            <p:spPr>
              <a:xfrm>
                <a:off x="-205625" y="3505881"/>
                <a:ext cx="4745718"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r>
                  <a:rPr lang="en-US" altLang="ko-KR" sz="2400" dirty="0">
                    <a:gradFill>
                      <a:gsLst>
                        <a:gs pos="0">
                          <a:schemeClr val="accent3"/>
                        </a:gs>
                        <a:gs pos="100000">
                          <a:schemeClr val="accent3"/>
                        </a:gs>
                      </a:gsLst>
                      <a:lin ang="5400000" scaled="0"/>
                    </a:gradFill>
                    <a:latin typeface="Arial Rounded MT Bold" panose="020F0704030504030204" pitchFamily="34" charset="0"/>
                  </a:rPr>
                  <a:t>Congé de maladie ordinaire</a:t>
                </a:r>
                <a:endParaRPr lang="ko-KR" altLang="en-US" sz="2400" dirty="0">
                  <a:gradFill>
                    <a:gsLst>
                      <a:gs pos="0">
                        <a:schemeClr val="accent3"/>
                      </a:gs>
                      <a:gs pos="100000">
                        <a:schemeClr val="accent3"/>
                      </a:gs>
                    </a:gsLst>
                    <a:lin ang="5400000" scaled="0"/>
                  </a:gradFill>
                  <a:latin typeface="Arial Rounded MT Bold" panose="020F0704030504030204" pitchFamily="34" charset="0"/>
                </a:endParaRPr>
              </a:p>
            </p:txBody>
          </p:sp>
        </p:grpSp>
      </p:grpSp>
      <p:grpSp>
        <p:nvGrpSpPr>
          <p:cNvPr id="5" name="그룹 39">
            <a:extLst>
              <a:ext uri="{FF2B5EF4-FFF2-40B4-BE49-F238E27FC236}">
                <a16:creationId xmlns:a16="http://schemas.microsoft.com/office/drawing/2014/main" id="{C6EF3DE6-5307-EE10-6B26-D93FE9E0E100}"/>
              </a:ext>
            </a:extLst>
          </p:cNvPr>
          <p:cNvGrpSpPr/>
          <p:nvPr/>
        </p:nvGrpSpPr>
        <p:grpSpPr>
          <a:xfrm>
            <a:off x="4357552" y="2576586"/>
            <a:ext cx="4668180" cy="993600"/>
            <a:chOff x="3755095" y="1242717"/>
            <a:chExt cx="4668180" cy="993600"/>
          </a:xfrm>
        </p:grpSpPr>
        <p:sp>
          <p:nvSpPr>
            <p:cNvPr id="6" name="직사각형 96">
              <a:extLst>
                <a:ext uri="{FF2B5EF4-FFF2-40B4-BE49-F238E27FC236}">
                  <a16:creationId xmlns:a16="http://schemas.microsoft.com/office/drawing/2014/main" id="{6B4A8A0C-E82B-58E2-38EF-D75D8463B333}"/>
                </a:ext>
              </a:extLst>
            </p:cNvPr>
            <p:cNvSpPr/>
            <p:nvPr/>
          </p:nvSpPr>
          <p:spPr>
            <a:xfrm>
              <a:off x="3755095" y="1242717"/>
              <a:ext cx="4668180" cy="993600"/>
            </a:xfrm>
            <a:custGeom>
              <a:avLst/>
              <a:gdLst/>
              <a:ahLst/>
              <a:cxnLst/>
              <a:rect l="l" t="t" r="r" b="b"/>
              <a:pathLst>
                <a:path w="4668180" h="993600">
                  <a:moveTo>
                    <a:pt x="4236180" y="0"/>
                  </a:moveTo>
                  <a:lnTo>
                    <a:pt x="4668180" y="302400"/>
                  </a:lnTo>
                  <a:lnTo>
                    <a:pt x="4236180" y="604800"/>
                  </a:lnTo>
                  <a:lnTo>
                    <a:pt x="4236180" y="475200"/>
                  </a:lnTo>
                  <a:lnTo>
                    <a:pt x="432000" y="475200"/>
                  </a:lnTo>
                  <a:cubicBezTo>
                    <a:pt x="384282" y="475200"/>
                    <a:pt x="345600" y="513882"/>
                    <a:pt x="345600" y="561600"/>
                  </a:cubicBezTo>
                  <a:cubicBezTo>
                    <a:pt x="345600" y="609318"/>
                    <a:pt x="384282" y="648000"/>
                    <a:pt x="432000" y="648000"/>
                  </a:cubicBezTo>
                  <a:lnTo>
                    <a:pt x="2376000" y="648000"/>
                  </a:lnTo>
                  <a:lnTo>
                    <a:pt x="2376000" y="993600"/>
                  </a:lnTo>
                  <a:lnTo>
                    <a:pt x="432000" y="993600"/>
                  </a:lnTo>
                  <a:cubicBezTo>
                    <a:pt x="193412" y="993600"/>
                    <a:pt x="0" y="800188"/>
                    <a:pt x="0" y="561600"/>
                  </a:cubicBezTo>
                  <a:cubicBezTo>
                    <a:pt x="0" y="323012"/>
                    <a:pt x="193412" y="129600"/>
                    <a:pt x="432000" y="129600"/>
                  </a:cubicBezTo>
                  <a:lnTo>
                    <a:pt x="4236180" y="129600"/>
                  </a:lnTo>
                  <a:close/>
                </a:path>
              </a:pathLst>
            </a:custGeom>
            <a:solidFill>
              <a:schemeClr val="accent1"/>
            </a:solidFill>
            <a:ln w="3175" cap="flat" cmpd="sng" algn="ctr">
              <a:solidFill>
                <a:schemeClr val="accent1">
                  <a:lumMod val="7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 name="TextBox 157">
              <a:extLst>
                <a:ext uri="{FF2B5EF4-FFF2-40B4-BE49-F238E27FC236}">
                  <a16:creationId xmlns:a16="http://schemas.microsoft.com/office/drawing/2014/main" id="{8246F1BE-78BF-11D2-46F0-ED649FC0924D}"/>
                </a:ext>
              </a:extLst>
            </p:cNvPr>
            <p:cNvSpPr txBox="1"/>
            <p:nvPr/>
          </p:nvSpPr>
          <p:spPr>
            <a:xfrm>
              <a:off x="4199442" y="1443315"/>
              <a:ext cx="3794473"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l"/>
              <a:r>
                <a:rPr lang="en-US" altLang="ko-KR" sz="900" dirty="0">
                  <a:gradFill>
                    <a:gsLst>
                      <a:gs pos="0">
                        <a:schemeClr val="accent3"/>
                      </a:gs>
                      <a:gs pos="100000">
                        <a:schemeClr val="accent3"/>
                      </a:gs>
                    </a:gsLst>
                    <a:lin ang="5400000" scaled="0"/>
                  </a:gradFill>
                </a:rPr>
                <a:t>Disponibilité d’office pour raison de santé </a:t>
              </a:r>
              <a:r>
                <a:rPr lang="en-US" altLang="ko-KR" sz="900" dirty="0" err="1">
                  <a:gradFill>
                    <a:gsLst>
                      <a:gs pos="0">
                        <a:schemeClr val="accent3"/>
                      </a:gs>
                      <a:gs pos="100000">
                        <a:schemeClr val="accent3"/>
                      </a:gs>
                    </a:gsLst>
                    <a:lin ang="5400000" scaled="0"/>
                  </a:gradFill>
                </a:rPr>
                <a:t>ou</a:t>
              </a:r>
              <a:r>
                <a:rPr lang="en-US" altLang="ko-KR" sz="900" dirty="0">
                  <a:gradFill>
                    <a:gsLst>
                      <a:gs pos="0">
                        <a:schemeClr val="accent3"/>
                      </a:gs>
                      <a:gs pos="100000">
                        <a:schemeClr val="accent3"/>
                      </a:gs>
                    </a:gsLst>
                    <a:lin ang="5400000" scaled="0"/>
                  </a:gradFill>
                </a:rPr>
                <a:t> licenciement pour inaptitude physique</a:t>
              </a:r>
              <a:endParaRPr lang="ko-KR" altLang="en-US" sz="900" dirty="0">
                <a:gradFill>
                  <a:gsLst>
                    <a:gs pos="0">
                      <a:schemeClr val="accent3"/>
                    </a:gs>
                    <a:gs pos="100000">
                      <a:schemeClr val="accent3"/>
                    </a:gs>
                  </a:gsLst>
                  <a:lin ang="5400000" scaled="0"/>
                </a:gradFill>
              </a:endParaRPr>
            </a:p>
          </p:txBody>
        </p:sp>
      </p:grpSp>
      <p:grpSp>
        <p:nvGrpSpPr>
          <p:cNvPr id="8" name="그룹 44">
            <a:extLst>
              <a:ext uri="{FF2B5EF4-FFF2-40B4-BE49-F238E27FC236}">
                <a16:creationId xmlns:a16="http://schemas.microsoft.com/office/drawing/2014/main" id="{6E46C72C-B0A7-DA4C-281A-52A04381362B}"/>
              </a:ext>
            </a:extLst>
          </p:cNvPr>
          <p:cNvGrpSpPr/>
          <p:nvPr/>
        </p:nvGrpSpPr>
        <p:grpSpPr>
          <a:xfrm>
            <a:off x="2966780" y="2890566"/>
            <a:ext cx="1371442" cy="219903"/>
            <a:chOff x="2584184" y="1857409"/>
            <a:chExt cx="1371442" cy="219903"/>
          </a:xfrm>
        </p:grpSpPr>
        <p:sp>
          <p:nvSpPr>
            <p:cNvPr id="9" name="TextBox 185">
              <a:extLst>
                <a:ext uri="{FF2B5EF4-FFF2-40B4-BE49-F238E27FC236}">
                  <a16:creationId xmlns:a16="http://schemas.microsoft.com/office/drawing/2014/main" id="{3C8E664F-07F9-92D3-3D50-92510ABD6E54}"/>
                </a:ext>
              </a:extLst>
            </p:cNvPr>
            <p:cNvSpPr txBox="1"/>
            <p:nvPr/>
          </p:nvSpPr>
          <p:spPr>
            <a:xfrm>
              <a:off x="2584184" y="1857409"/>
              <a:ext cx="952765" cy="193940"/>
            </a:xfrm>
            <a:prstGeom prst="rect">
              <a:avLst/>
            </a:prstGeom>
            <a:noFill/>
          </p:spPr>
          <p:txBody>
            <a:bodyPr wrap="square" lIns="0" tIns="0" rIns="0" bIns="0" rtlCol="0">
              <a:noAutofit/>
            </a:bodyPr>
            <a:lstStyle/>
            <a:p>
              <a:pPr lvl="0" algn="ctr"/>
              <a:r>
                <a:rPr lang="en-US" altLang="ko-KR" sz="1000" b="1" dirty="0">
                  <a:gradFill>
                    <a:gsLst>
                      <a:gs pos="0">
                        <a:schemeClr val="accent1"/>
                      </a:gs>
                      <a:gs pos="100000">
                        <a:schemeClr val="accent1"/>
                      </a:gs>
                    </a:gsLst>
                    <a:lin ang="5400000" scaled="0"/>
                  </a:gradFill>
                  <a:latin typeface="Roboto Condensed Regular"/>
                </a:rPr>
                <a:t>Avis défavorable à la réintégration</a:t>
              </a:r>
              <a:endParaRPr lang="ko-KR" altLang="en-US" sz="1000" b="1" dirty="0">
                <a:gradFill>
                  <a:gsLst>
                    <a:gs pos="0">
                      <a:schemeClr val="accent1"/>
                    </a:gs>
                    <a:gs pos="100000">
                      <a:schemeClr val="accent1"/>
                    </a:gs>
                  </a:gsLst>
                  <a:lin ang="5400000" scaled="0"/>
                </a:gradFill>
                <a:latin typeface="Roboto Condensed Regular"/>
              </a:endParaRPr>
            </a:p>
          </p:txBody>
        </p:sp>
        <p:cxnSp>
          <p:nvCxnSpPr>
            <p:cNvPr id="10" name="직선 연결선 184">
              <a:extLst>
                <a:ext uri="{FF2B5EF4-FFF2-40B4-BE49-F238E27FC236}">
                  <a16:creationId xmlns:a16="http://schemas.microsoft.com/office/drawing/2014/main" id="{68B47DC4-7ED3-EB52-72EA-12BABECEEE1C}"/>
                </a:ext>
              </a:extLst>
            </p:cNvPr>
            <p:cNvCxnSpPr/>
            <p:nvPr/>
          </p:nvCxnSpPr>
          <p:spPr>
            <a:xfrm flipH="1">
              <a:off x="3667626" y="2077312"/>
              <a:ext cx="288000" cy="0"/>
            </a:xfrm>
            <a:prstGeom prst="line">
              <a:avLst/>
            </a:prstGeom>
            <a:ln w="3175">
              <a:solidFill>
                <a:schemeClr val="accent1">
                  <a:lumMod val="7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2" name="그룹 36">
            <a:extLst>
              <a:ext uri="{FF2B5EF4-FFF2-40B4-BE49-F238E27FC236}">
                <a16:creationId xmlns:a16="http://schemas.microsoft.com/office/drawing/2014/main" id="{9DC2F4E7-4590-4709-7387-2D0C797E213C}"/>
              </a:ext>
            </a:extLst>
          </p:cNvPr>
          <p:cNvGrpSpPr/>
          <p:nvPr/>
        </p:nvGrpSpPr>
        <p:grpSpPr>
          <a:xfrm>
            <a:off x="5555821" y="3099349"/>
            <a:ext cx="2376000" cy="993600"/>
            <a:chOff x="4835095" y="2797917"/>
            <a:chExt cx="2376000" cy="993600"/>
          </a:xfrm>
        </p:grpSpPr>
        <p:sp>
          <p:nvSpPr>
            <p:cNvPr id="13" name="이등변 삼각형 118">
              <a:extLst>
                <a:ext uri="{FF2B5EF4-FFF2-40B4-BE49-F238E27FC236}">
                  <a16:creationId xmlns:a16="http://schemas.microsoft.com/office/drawing/2014/main" id="{70604AEE-4BEE-B553-B982-D39010E2E99F}"/>
                </a:ext>
              </a:extLst>
            </p:cNvPr>
            <p:cNvSpPr/>
            <p:nvPr/>
          </p:nvSpPr>
          <p:spPr>
            <a:xfrm rot="5400000" flipH="1" flipV="1">
              <a:off x="5661105" y="2907543"/>
              <a:ext cx="345602"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직사각형 111">
              <a:extLst>
                <a:ext uri="{FF2B5EF4-FFF2-40B4-BE49-F238E27FC236}">
                  <a16:creationId xmlns:a16="http://schemas.microsoft.com/office/drawing/2014/main" id="{133AE981-3883-6E04-AF88-81E9B42E7EA3}"/>
                </a:ext>
              </a:extLst>
            </p:cNvPr>
            <p:cNvSpPr/>
            <p:nvPr/>
          </p:nvSpPr>
          <p:spPr>
            <a:xfrm flipH="1">
              <a:off x="4835095" y="2797917"/>
              <a:ext cx="2376000" cy="993600"/>
            </a:xfrm>
            <a:custGeom>
              <a:avLst/>
              <a:gdLst/>
              <a:ahLst/>
              <a:cxnLst/>
              <a:rect l="l" t="t" r="r" b="b"/>
              <a:pathLst>
                <a:path w="2376000" h="993600">
                  <a:moveTo>
                    <a:pt x="1079999" y="0"/>
                  </a:moveTo>
                  <a:lnTo>
                    <a:pt x="1079999" y="129600"/>
                  </a:lnTo>
                  <a:lnTo>
                    <a:pt x="432000" y="129600"/>
                  </a:lnTo>
                  <a:cubicBezTo>
                    <a:pt x="193412" y="129600"/>
                    <a:pt x="0" y="323012"/>
                    <a:pt x="0" y="561600"/>
                  </a:cubicBezTo>
                  <a:cubicBezTo>
                    <a:pt x="0" y="800188"/>
                    <a:pt x="193412" y="993600"/>
                    <a:pt x="432000" y="993600"/>
                  </a:cubicBezTo>
                  <a:lnTo>
                    <a:pt x="2376000" y="993600"/>
                  </a:lnTo>
                  <a:lnTo>
                    <a:pt x="2376000" y="648000"/>
                  </a:lnTo>
                  <a:lnTo>
                    <a:pt x="432000" y="648000"/>
                  </a:lnTo>
                  <a:cubicBezTo>
                    <a:pt x="384282" y="648000"/>
                    <a:pt x="345600" y="609318"/>
                    <a:pt x="345600" y="561600"/>
                  </a:cubicBezTo>
                  <a:cubicBezTo>
                    <a:pt x="345600" y="513882"/>
                    <a:pt x="384282" y="475200"/>
                    <a:pt x="432000" y="475200"/>
                  </a:cubicBezTo>
                  <a:lnTo>
                    <a:pt x="1079999" y="475200"/>
                  </a:lnTo>
                  <a:lnTo>
                    <a:pt x="1079999" y="604800"/>
                  </a:lnTo>
                  <a:lnTo>
                    <a:pt x="1511999" y="302400"/>
                  </a:lnTo>
                  <a:close/>
                </a:path>
              </a:pathLst>
            </a:custGeom>
            <a:pattFill prst="ltDnDiag">
              <a:fgClr>
                <a:schemeClr val="accent4">
                  <a:lumMod val="65000"/>
                  <a:lumOff val="35000"/>
                </a:schemeClr>
              </a:fgClr>
              <a:bgClr>
                <a:schemeClr val="accent3">
                  <a:lumMod val="50000"/>
                </a:schemeClr>
              </a:bgClr>
            </a:pattFill>
            <a:ln w="3175">
              <a:solidFill>
                <a:schemeClr val="accent4">
                  <a:lumMod val="65000"/>
                  <a:lumOff val="35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5" name="TextBox 159">
              <a:extLst>
                <a:ext uri="{FF2B5EF4-FFF2-40B4-BE49-F238E27FC236}">
                  <a16:creationId xmlns:a16="http://schemas.microsoft.com/office/drawing/2014/main" id="{56157314-800D-BE79-3395-4A061731C982}"/>
                </a:ext>
              </a:extLst>
            </p:cNvPr>
            <p:cNvSpPr txBox="1"/>
            <p:nvPr/>
          </p:nvSpPr>
          <p:spPr>
            <a:xfrm>
              <a:off x="6136810" y="2998515"/>
              <a:ext cx="883749"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l"/>
              <a:r>
                <a:rPr lang="en-US" altLang="ko-KR" sz="1000" dirty="0">
                  <a:gradFill>
                    <a:gsLst>
                      <a:gs pos="0">
                        <a:schemeClr val="accent3"/>
                      </a:gs>
                      <a:gs pos="100000">
                        <a:schemeClr val="accent3"/>
                      </a:gs>
                    </a:gsLst>
                    <a:lin ang="5400000" scaled="0"/>
                  </a:gradFill>
                </a:rPr>
                <a:t>AVIS CMFR</a:t>
              </a:r>
              <a:endParaRPr lang="ko-KR" altLang="en-US" sz="1000" dirty="0">
                <a:gradFill>
                  <a:gsLst>
                    <a:gs pos="0">
                      <a:schemeClr val="accent3"/>
                    </a:gs>
                    <a:gs pos="100000">
                      <a:schemeClr val="accent3"/>
                    </a:gs>
                  </a:gsLst>
                  <a:lin ang="5400000" scaled="0"/>
                </a:gradFill>
              </a:endParaRPr>
            </a:p>
          </p:txBody>
        </p:sp>
      </p:grpSp>
      <p:sp>
        <p:nvSpPr>
          <p:cNvPr id="16" name="TextBox 174">
            <a:extLst>
              <a:ext uri="{FF2B5EF4-FFF2-40B4-BE49-F238E27FC236}">
                <a16:creationId xmlns:a16="http://schemas.microsoft.com/office/drawing/2014/main" id="{875223BB-B5BE-D88A-B8C2-44E8B9C75E77}"/>
              </a:ext>
            </a:extLst>
          </p:cNvPr>
          <p:cNvSpPr txBox="1"/>
          <p:nvPr/>
        </p:nvSpPr>
        <p:spPr>
          <a:xfrm>
            <a:off x="6058394" y="3860003"/>
            <a:ext cx="952765" cy="193940"/>
          </a:xfrm>
          <a:prstGeom prst="rect">
            <a:avLst/>
          </a:prstGeom>
          <a:noFill/>
        </p:spPr>
        <p:txBody>
          <a:bodyPr wrap="square" lIns="0" tIns="0" rIns="0" bIns="0" rtlCol="0">
            <a:noAutofit/>
          </a:bodyPr>
          <a:lstStyle/>
          <a:p>
            <a:pPr lvl="0"/>
            <a:r>
              <a:rPr lang="en-US" altLang="ko-KR" sz="800" dirty="0">
                <a:solidFill>
                  <a:schemeClr val="bg1"/>
                </a:solidFill>
                <a:latin typeface="Roboto Condensed Regular"/>
              </a:rPr>
              <a:t>12 mois consécutifs</a:t>
            </a:r>
            <a:endParaRPr lang="ko-KR" altLang="en-US" sz="800" dirty="0">
              <a:solidFill>
                <a:schemeClr val="bg1"/>
              </a:solidFill>
              <a:latin typeface="Roboto Condensed Regular"/>
            </a:endParaRPr>
          </a:p>
        </p:txBody>
      </p:sp>
      <p:grpSp>
        <p:nvGrpSpPr>
          <p:cNvPr id="17" name="그룹 35">
            <a:extLst>
              <a:ext uri="{FF2B5EF4-FFF2-40B4-BE49-F238E27FC236}">
                <a16:creationId xmlns:a16="http://schemas.microsoft.com/office/drawing/2014/main" id="{91B69E0D-A9E5-D79D-1CA0-6B9089EB1D73}"/>
              </a:ext>
            </a:extLst>
          </p:cNvPr>
          <p:cNvGrpSpPr/>
          <p:nvPr/>
        </p:nvGrpSpPr>
        <p:grpSpPr>
          <a:xfrm>
            <a:off x="720725" y="3617749"/>
            <a:ext cx="5323560" cy="604800"/>
            <a:chOff x="-1" y="3316317"/>
            <a:chExt cx="5323560" cy="604800"/>
          </a:xfrm>
        </p:grpSpPr>
        <p:sp>
          <p:nvSpPr>
            <p:cNvPr id="18" name="이등변 삼각형 118">
              <a:extLst>
                <a:ext uri="{FF2B5EF4-FFF2-40B4-BE49-F238E27FC236}">
                  <a16:creationId xmlns:a16="http://schemas.microsoft.com/office/drawing/2014/main" id="{4FFC91B7-8403-32D6-39F2-04684014FB4A}"/>
                </a:ext>
              </a:extLst>
            </p:cNvPr>
            <p:cNvSpPr/>
            <p:nvPr/>
          </p:nvSpPr>
          <p:spPr>
            <a:xfrm rot="16200000" flipV="1">
              <a:off x="4957985" y="3425943"/>
              <a:ext cx="345600"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이등변 삼각형 153">
              <a:extLst>
                <a:ext uri="{FF2B5EF4-FFF2-40B4-BE49-F238E27FC236}">
                  <a16:creationId xmlns:a16="http://schemas.microsoft.com/office/drawing/2014/main" id="{E471D5EA-7CF1-543A-DB3F-D3663E01538E}"/>
                </a:ext>
              </a:extLst>
            </p:cNvPr>
            <p:cNvSpPr/>
            <p:nvPr/>
          </p:nvSpPr>
          <p:spPr>
            <a:xfrm rot="16200000" flipV="1">
              <a:off x="2331147" y="985169"/>
              <a:ext cx="604800" cy="5267095"/>
            </a:xfrm>
            <a:custGeom>
              <a:avLst/>
              <a:gdLst/>
              <a:ahLst/>
              <a:cxnLst/>
              <a:rect l="l" t="t" r="r" b="b"/>
              <a:pathLst>
                <a:path w="604800" h="5267095">
                  <a:moveTo>
                    <a:pt x="604800" y="432000"/>
                  </a:moveTo>
                  <a:lnTo>
                    <a:pt x="302400" y="0"/>
                  </a:lnTo>
                  <a:lnTo>
                    <a:pt x="0" y="432000"/>
                  </a:lnTo>
                  <a:lnTo>
                    <a:pt x="129600" y="432000"/>
                  </a:lnTo>
                  <a:lnTo>
                    <a:pt x="129600" y="5267095"/>
                  </a:lnTo>
                  <a:lnTo>
                    <a:pt x="475200" y="5267095"/>
                  </a:lnTo>
                  <a:lnTo>
                    <a:pt x="475200" y="432000"/>
                  </a:lnTo>
                  <a:close/>
                </a:path>
              </a:pathLst>
            </a:custGeom>
            <a:pattFill prst="ltUpDiag">
              <a:fgClr>
                <a:schemeClr val="accent3">
                  <a:lumMod val="50000"/>
                </a:schemeClr>
              </a:fgClr>
              <a:bgClr>
                <a:schemeClr val="accent3">
                  <a:lumMod val="65000"/>
                </a:schemeClr>
              </a:bgClr>
            </a:pattFill>
            <a:ln w="3175">
              <a:solidFill>
                <a:schemeClr val="accent3">
                  <a:lumMod val="50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sp>
        <p:nvSpPr>
          <p:cNvPr id="23" name="ZoneTexte 22">
            <a:extLst>
              <a:ext uri="{FF2B5EF4-FFF2-40B4-BE49-F238E27FC236}">
                <a16:creationId xmlns:a16="http://schemas.microsoft.com/office/drawing/2014/main" id="{E4FAC284-EB83-193F-FFD6-74EB4535CA28}"/>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24" name="ZoneTexte 23">
            <a:extLst>
              <a:ext uri="{FF2B5EF4-FFF2-40B4-BE49-F238E27FC236}">
                <a16:creationId xmlns:a16="http://schemas.microsoft.com/office/drawing/2014/main" id="{8CAB18CF-E164-39B2-7D2A-214A5347FFA9}"/>
              </a:ext>
            </a:extLst>
          </p:cNvPr>
          <p:cNvSpPr txBox="1"/>
          <p:nvPr/>
        </p:nvSpPr>
        <p:spPr>
          <a:xfrm>
            <a:off x="6942985" y="4740947"/>
            <a:ext cx="1727200" cy="369332"/>
          </a:xfrm>
          <a:prstGeom prst="rect">
            <a:avLst/>
          </a:prstGeom>
          <a:solidFill>
            <a:schemeClr val="accent6">
              <a:lumMod val="85000"/>
            </a:schemeClr>
          </a:solidFill>
        </p:spPr>
        <p:txBody>
          <a:bodyPr wrap="square" rtlCol="0">
            <a:spAutoFit/>
          </a:bodyPr>
          <a:lstStyle/>
          <a:p>
            <a:endParaRPr lang="fr-FR" dirty="0"/>
          </a:p>
        </p:txBody>
      </p:sp>
      <p:sp>
        <p:nvSpPr>
          <p:cNvPr id="25" name="ZoneTexte 24">
            <a:extLst>
              <a:ext uri="{FF2B5EF4-FFF2-40B4-BE49-F238E27FC236}">
                <a16:creationId xmlns:a16="http://schemas.microsoft.com/office/drawing/2014/main" id="{3BC4D43A-ED03-4135-4155-23FF2A68A52C}"/>
              </a:ext>
            </a:extLst>
          </p:cNvPr>
          <p:cNvSpPr txBox="1"/>
          <p:nvPr/>
        </p:nvSpPr>
        <p:spPr>
          <a:xfrm>
            <a:off x="412702" y="4740947"/>
            <a:ext cx="1727200" cy="369332"/>
          </a:xfrm>
          <a:prstGeom prst="rect">
            <a:avLst/>
          </a:prstGeom>
          <a:solidFill>
            <a:schemeClr val="accent6">
              <a:lumMod val="85000"/>
            </a:schemeClr>
          </a:solidFill>
        </p:spPr>
        <p:txBody>
          <a:bodyPr wrap="square" rtlCol="0">
            <a:spAutoFit/>
          </a:bodyPr>
          <a:lstStyle/>
          <a:p>
            <a:endParaRPr lang="fr-FR" dirty="0"/>
          </a:p>
        </p:txBody>
      </p:sp>
      <p:sp>
        <p:nvSpPr>
          <p:cNvPr id="26" name="TextBox 187">
            <a:extLst>
              <a:ext uri="{FF2B5EF4-FFF2-40B4-BE49-F238E27FC236}">
                <a16:creationId xmlns:a16="http://schemas.microsoft.com/office/drawing/2014/main" id="{FA40F184-D18E-4467-2424-4A8E5890A414}"/>
              </a:ext>
            </a:extLst>
          </p:cNvPr>
          <p:cNvSpPr txBox="1"/>
          <p:nvPr/>
        </p:nvSpPr>
        <p:spPr>
          <a:xfrm>
            <a:off x="474700" y="3791282"/>
            <a:ext cx="4745718"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r>
              <a:rPr lang="en-US" altLang="ko-KR" sz="2400" dirty="0">
                <a:gradFill>
                  <a:gsLst>
                    <a:gs pos="0">
                      <a:schemeClr val="accent3"/>
                    </a:gs>
                    <a:gs pos="100000">
                      <a:schemeClr val="accent3"/>
                    </a:gs>
                  </a:gsLst>
                  <a:lin ang="5400000" scaled="0"/>
                </a:gradFill>
                <a:latin typeface="Arial Rounded MT Bold" panose="020F0704030504030204" pitchFamily="34" charset="0"/>
              </a:rPr>
              <a:t>Congé de maladie ordinaire</a:t>
            </a:r>
            <a:endParaRPr lang="ko-KR" altLang="en-US" sz="2400" dirty="0">
              <a:gradFill>
                <a:gsLst>
                  <a:gs pos="0">
                    <a:schemeClr val="accent3"/>
                  </a:gs>
                  <a:gs pos="100000">
                    <a:schemeClr val="accent3"/>
                  </a:gs>
                </a:gsLst>
                <a:lin ang="5400000" scaled="0"/>
              </a:gradFill>
              <a:latin typeface="Arial Rounded MT Bold" panose="020F0704030504030204" pitchFamily="34" charset="0"/>
            </a:endParaRPr>
          </a:p>
        </p:txBody>
      </p:sp>
    </p:spTree>
    <p:extLst>
      <p:ext uri="{BB962C8B-B14F-4D97-AF65-F5344CB8AC3E}">
        <p14:creationId xmlns:p14="http://schemas.microsoft.com/office/powerpoint/2010/main" val="2072344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grpSp>
        <p:nvGrpSpPr>
          <p:cNvPr id="42" name="그룹 41">
            <a:extLst>
              <a:ext uri="{FF2B5EF4-FFF2-40B4-BE49-F238E27FC236}">
                <a16:creationId xmlns:a16="http://schemas.microsoft.com/office/drawing/2014/main" id="{7668D47C-F1FE-8D59-E93D-4FBDEB2AC919}"/>
              </a:ext>
            </a:extLst>
          </p:cNvPr>
          <p:cNvGrpSpPr/>
          <p:nvPr/>
        </p:nvGrpSpPr>
        <p:grpSpPr>
          <a:xfrm>
            <a:off x="431880" y="2615283"/>
            <a:ext cx="8356517" cy="2435670"/>
            <a:chOff x="2941638" y="1890712"/>
            <a:chExt cx="4564285" cy="1310165"/>
          </a:xfrm>
        </p:grpSpPr>
        <p:grpSp>
          <p:nvGrpSpPr>
            <p:cNvPr id="72" name="그룹 71">
              <a:extLst>
                <a:ext uri="{FF2B5EF4-FFF2-40B4-BE49-F238E27FC236}">
                  <a16:creationId xmlns:a16="http://schemas.microsoft.com/office/drawing/2014/main" id="{9323703B-8118-1D75-7419-F27AACB8FDDA}"/>
                </a:ext>
              </a:extLst>
            </p:cNvPr>
            <p:cNvGrpSpPr/>
            <p:nvPr/>
          </p:nvGrpSpPr>
          <p:grpSpPr>
            <a:xfrm>
              <a:off x="2941638" y="1890712"/>
              <a:ext cx="4564285" cy="1310165"/>
              <a:chOff x="2941638" y="1890712"/>
              <a:chExt cx="4564285" cy="1310165"/>
            </a:xfrm>
          </p:grpSpPr>
          <p:grpSp>
            <p:nvGrpSpPr>
              <p:cNvPr id="12" name="그룹 11">
                <a:extLst>
                  <a:ext uri="{FF2B5EF4-FFF2-40B4-BE49-F238E27FC236}">
                    <a16:creationId xmlns:a16="http://schemas.microsoft.com/office/drawing/2014/main" id="{B934C134-8A99-9597-0364-B07537D59C29}"/>
                  </a:ext>
                </a:extLst>
              </p:cNvPr>
              <p:cNvGrpSpPr/>
              <p:nvPr/>
            </p:nvGrpSpPr>
            <p:grpSpPr>
              <a:xfrm>
                <a:off x="2941638" y="1890712"/>
                <a:ext cx="1358901" cy="1120776"/>
                <a:chOff x="3890963" y="2011362"/>
                <a:chExt cx="1358901" cy="1120776"/>
              </a:xfrm>
            </p:grpSpPr>
            <p:sp>
              <p:nvSpPr>
                <p:cNvPr id="5" name="Freeform 5">
                  <a:extLst>
                    <a:ext uri="{FF2B5EF4-FFF2-40B4-BE49-F238E27FC236}">
                      <a16:creationId xmlns:a16="http://schemas.microsoft.com/office/drawing/2014/main" id="{C36DBB3B-6128-B335-591C-E36194922F7D}"/>
                    </a:ext>
                  </a:extLst>
                </p:cNvPr>
                <p:cNvSpPr>
                  <a:spLocks/>
                </p:cNvSpPr>
                <p:nvPr/>
              </p:nvSpPr>
              <p:spPr bwMode="auto">
                <a:xfrm>
                  <a:off x="3890963" y="2011362"/>
                  <a:ext cx="1358901" cy="103485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500"/>
                    </a:lnSpc>
                  </a:pPr>
                  <a:endParaRPr lang="ko-KR" altLang="en-US" sz="6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7" name="Rectangle 6">
                  <a:extLst>
                    <a:ext uri="{FF2B5EF4-FFF2-40B4-BE49-F238E27FC236}">
                      <a16:creationId xmlns:a16="http://schemas.microsoft.com/office/drawing/2014/main" id="{3990BAA6-E4DD-8F63-6891-B537B20C60F1}"/>
                    </a:ext>
                  </a:extLst>
                </p:cNvPr>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8" name="Freeform 7">
                  <a:extLst>
                    <a:ext uri="{FF2B5EF4-FFF2-40B4-BE49-F238E27FC236}">
                      <a16:creationId xmlns:a16="http://schemas.microsoft.com/office/drawing/2014/main" id="{1ED20D12-528B-2663-1623-ABAE5A99C751}"/>
                    </a:ext>
                  </a:extLst>
                </p:cNvPr>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9" name="Freeform 8">
                  <a:extLst>
                    <a:ext uri="{FF2B5EF4-FFF2-40B4-BE49-F238E27FC236}">
                      <a16:creationId xmlns:a16="http://schemas.microsoft.com/office/drawing/2014/main" id="{D5966A03-9723-82D9-8982-1413964B2AF1}"/>
                    </a:ext>
                  </a:extLst>
                </p:cNvPr>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 name="Freeform 9">
                  <a:extLst>
                    <a:ext uri="{FF2B5EF4-FFF2-40B4-BE49-F238E27FC236}">
                      <a16:creationId xmlns:a16="http://schemas.microsoft.com/office/drawing/2014/main" id="{52D442B3-AABC-5F67-5C72-66967D7B39C9}"/>
                    </a:ext>
                  </a:extLst>
                </p:cNvPr>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60" name="TextBox 59">
                <a:extLst>
                  <a:ext uri="{FF2B5EF4-FFF2-40B4-BE49-F238E27FC236}">
                    <a16:creationId xmlns:a16="http://schemas.microsoft.com/office/drawing/2014/main" id="{E51B8AD2-A9DB-790B-7262-427F7D0DF23F}"/>
                  </a:ext>
                </a:extLst>
              </p:cNvPr>
              <p:cNvSpPr txBox="1"/>
              <p:nvPr/>
            </p:nvSpPr>
            <p:spPr>
              <a:xfrm>
                <a:off x="4673600" y="1981468"/>
                <a:ext cx="2832323" cy="1219409"/>
              </a:xfrm>
              <a:prstGeom prst="rect">
                <a:avLst/>
              </a:prstGeom>
              <a:noFill/>
            </p:spPr>
            <p:txBody>
              <a:bodyPr wrap="square" lIns="0" tIns="0" rIns="0" bIns="0" rtlCol="0">
                <a:noAutofit/>
              </a:bodyPr>
              <a:lstStyle/>
              <a:p>
                <a:pPr lvl="0" algn="just">
                  <a:buClr>
                    <a:schemeClr val="bg2"/>
                  </a:buClr>
                </a:pPr>
                <a:r>
                  <a:rPr lang="pt-BR" altLang="ko-KR" sz="2000" dirty="0">
                    <a:solidFill>
                      <a:schemeClr val="accent1">
                        <a:lumMod val="50000"/>
                      </a:schemeClr>
                    </a:solidFill>
                    <a:latin typeface="Arial Rounded MT Bold" panose="020F0704030504030204" pitchFamily="34" charset="0"/>
                    <a:cs typeface="Arial" panose="020B0604020202020204" pitchFamily="34" charset="0"/>
                  </a:rPr>
                  <a:t>Les agents recrutés en contrat de droit privé relèvent du régime général de sécurité sociale et de la caisse nationale d’assurance vieillesse (CNAV)</a:t>
                </a:r>
              </a:p>
            </p:txBody>
          </p:sp>
          <p:sp>
            <p:nvSpPr>
              <p:cNvPr id="64" name="TextBox 63">
                <a:extLst>
                  <a:ext uri="{FF2B5EF4-FFF2-40B4-BE49-F238E27FC236}">
                    <a16:creationId xmlns:a16="http://schemas.microsoft.com/office/drawing/2014/main" id="{8523DEA2-FEAA-F376-6BD9-560D3BBE56A9}"/>
                  </a:ext>
                </a:extLst>
              </p:cNvPr>
              <p:cNvSpPr txBox="1">
                <a:spLocks/>
              </p:cNvSpPr>
              <p:nvPr/>
            </p:nvSpPr>
            <p:spPr>
              <a:xfrm>
                <a:off x="3178246" y="2503880"/>
                <a:ext cx="921306" cy="380216"/>
              </a:xfrm>
              <a:prstGeom prst="rect">
                <a:avLst/>
              </a:prstGeom>
              <a:noFill/>
            </p:spPr>
            <p:txBody>
              <a:bodyPr wrap="square" lIns="0" tIns="0" rIns="0" bIns="0" rtlCol="0">
                <a:noAutofit/>
              </a:bodyPr>
              <a:lstStyle/>
              <a:p>
                <a:pPr lvl="0" algn="ctr"/>
                <a:r>
                  <a:rPr lang="en-US" altLang="ko-KR" b="1" dirty="0">
                    <a:solidFill>
                      <a:schemeClr val="accent6">
                        <a:lumMod val="85000"/>
                      </a:schemeClr>
                    </a:solidFill>
                    <a:latin typeface="Arial Rounded MT Bold" panose="020F0704030504030204" pitchFamily="34" charset="0"/>
                  </a:rPr>
                  <a:t>Contrats de droit privé</a:t>
                </a:r>
                <a:endParaRPr lang="ko-KR" altLang="en-US" b="1" dirty="0">
                  <a:solidFill>
                    <a:schemeClr val="accent6">
                      <a:lumMod val="85000"/>
                    </a:schemeClr>
                  </a:solidFill>
                  <a:latin typeface="Arial Rounded MT Bold" panose="020F0704030504030204" pitchFamily="34" charset="0"/>
                </a:endParaRPr>
              </a:p>
            </p:txBody>
          </p:sp>
        </p:grpSp>
        <p:sp>
          <p:nvSpPr>
            <p:cNvPr id="41" name="Freeform 31">
              <a:extLst>
                <a:ext uri="{FF2B5EF4-FFF2-40B4-BE49-F238E27FC236}">
                  <a16:creationId xmlns:a16="http://schemas.microsoft.com/office/drawing/2014/main" id="{21A570B3-4874-CD49-987D-F66B9F514154}"/>
                </a:ext>
              </a:extLst>
            </p:cNvPr>
            <p:cNvSpPr>
              <a:spLocks noEditPoints="1"/>
            </p:cNvSpPr>
            <p:nvPr/>
          </p:nvSpPr>
          <p:spPr bwMode="auto">
            <a:xfrm>
              <a:off x="3400416" y="2083771"/>
              <a:ext cx="429833" cy="336589"/>
            </a:xfrm>
            <a:custGeom>
              <a:avLst/>
              <a:gdLst/>
              <a:ahLst/>
              <a:cxnLst>
                <a:cxn ang="0">
                  <a:pos x="71" y="97"/>
                </a:cxn>
                <a:cxn ang="0">
                  <a:pos x="89" y="86"/>
                </a:cxn>
                <a:cxn ang="0">
                  <a:pos x="83" y="81"/>
                </a:cxn>
                <a:cxn ang="0">
                  <a:pos x="86" y="68"/>
                </a:cxn>
                <a:cxn ang="0">
                  <a:pos x="82" y="44"/>
                </a:cxn>
                <a:cxn ang="0">
                  <a:pos x="72" y="14"/>
                </a:cxn>
                <a:cxn ang="0">
                  <a:pos x="59" y="11"/>
                </a:cxn>
                <a:cxn ang="0">
                  <a:pos x="45" y="24"/>
                </a:cxn>
                <a:cxn ang="0">
                  <a:pos x="40" y="51"/>
                </a:cxn>
                <a:cxn ang="0">
                  <a:pos x="50" y="75"/>
                </a:cxn>
                <a:cxn ang="0">
                  <a:pos x="43" y="86"/>
                </a:cxn>
                <a:cxn ang="0">
                  <a:pos x="4" y="109"/>
                </a:cxn>
                <a:cxn ang="0">
                  <a:pos x="0" y="147"/>
                </a:cxn>
                <a:cxn ang="0">
                  <a:pos x="30" y="160"/>
                </a:cxn>
                <a:cxn ang="0">
                  <a:pos x="68" y="98"/>
                </a:cxn>
                <a:cxn ang="0">
                  <a:pos x="244" y="109"/>
                </a:cxn>
                <a:cxn ang="0">
                  <a:pos x="205" y="86"/>
                </a:cxn>
                <a:cxn ang="0">
                  <a:pos x="198" y="75"/>
                </a:cxn>
                <a:cxn ang="0">
                  <a:pos x="208" y="51"/>
                </a:cxn>
                <a:cxn ang="0">
                  <a:pos x="203" y="24"/>
                </a:cxn>
                <a:cxn ang="0">
                  <a:pos x="182" y="13"/>
                </a:cxn>
                <a:cxn ang="0">
                  <a:pos x="176" y="14"/>
                </a:cxn>
                <a:cxn ang="0">
                  <a:pos x="165" y="44"/>
                </a:cxn>
                <a:cxn ang="0">
                  <a:pos x="162" y="68"/>
                </a:cxn>
                <a:cxn ang="0">
                  <a:pos x="165" y="81"/>
                </a:cxn>
                <a:cxn ang="0">
                  <a:pos x="162" y="90"/>
                </a:cxn>
                <a:cxn ang="0">
                  <a:pos x="179" y="98"/>
                </a:cxn>
                <a:cxn ang="0">
                  <a:pos x="217" y="160"/>
                </a:cxn>
                <a:cxn ang="0">
                  <a:pos x="248" y="147"/>
                </a:cxn>
                <a:cxn ang="0">
                  <a:pos x="203" y="124"/>
                </a:cxn>
                <a:cxn ang="0">
                  <a:pos x="153" y="95"/>
                </a:cxn>
                <a:cxn ang="0">
                  <a:pos x="144" y="81"/>
                </a:cxn>
                <a:cxn ang="0">
                  <a:pos x="157" y="51"/>
                </a:cxn>
                <a:cxn ang="0">
                  <a:pos x="151" y="16"/>
                </a:cxn>
                <a:cxn ang="0">
                  <a:pos x="124" y="2"/>
                </a:cxn>
                <a:cxn ang="0">
                  <a:pos x="116" y="3"/>
                </a:cxn>
                <a:cxn ang="0">
                  <a:pos x="93" y="47"/>
                </a:cxn>
                <a:cxn ang="0">
                  <a:pos x="97" y="65"/>
                </a:cxn>
                <a:cxn ang="0">
                  <a:pos x="102" y="89"/>
                </a:cxn>
                <a:cxn ang="0">
                  <a:pos x="73" y="107"/>
                </a:cxn>
                <a:cxn ang="0">
                  <a:pos x="40" y="169"/>
                </a:cxn>
                <a:cxn ang="0">
                  <a:pos x="40" y="172"/>
                </a:cxn>
                <a:cxn ang="0">
                  <a:pos x="208" y="172"/>
                </a:cxn>
                <a:cxn ang="0">
                  <a:pos x="208" y="169"/>
                </a:cxn>
              </a:cxnLst>
              <a:rect l="0" t="0" r="r" b="b"/>
              <a:pathLst>
                <a:path w="248" h="194">
                  <a:moveTo>
                    <a:pt x="68" y="98"/>
                  </a:moveTo>
                  <a:cubicBezTo>
                    <a:pt x="69" y="98"/>
                    <a:pt x="70" y="98"/>
                    <a:pt x="71" y="97"/>
                  </a:cubicBezTo>
                  <a:cubicBezTo>
                    <a:pt x="84" y="93"/>
                    <a:pt x="85" y="92"/>
                    <a:pt x="86" y="90"/>
                  </a:cubicBezTo>
                  <a:cubicBezTo>
                    <a:pt x="87" y="88"/>
                    <a:pt x="88" y="87"/>
                    <a:pt x="89" y="86"/>
                  </a:cubicBezTo>
                  <a:cubicBezTo>
                    <a:pt x="89" y="86"/>
                    <a:pt x="89" y="86"/>
                    <a:pt x="89" y="86"/>
                  </a:cubicBezTo>
                  <a:cubicBezTo>
                    <a:pt x="86" y="82"/>
                    <a:pt x="83" y="81"/>
                    <a:pt x="83" y="81"/>
                  </a:cubicBezTo>
                  <a:cubicBezTo>
                    <a:pt x="83" y="80"/>
                    <a:pt x="82" y="77"/>
                    <a:pt x="82" y="75"/>
                  </a:cubicBezTo>
                  <a:cubicBezTo>
                    <a:pt x="83" y="73"/>
                    <a:pt x="85" y="70"/>
                    <a:pt x="86" y="68"/>
                  </a:cubicBezTo>
                  <a:cubicBezTo>
                    <a:pt x="81" y="62"/>
                    <a:pt x="80" y="54"/>
                    <a:pt x="81" y="50"/>
                  </a:cubicBezTo>
                  <a:cubicBezTo>
                    <a:pt x="81" y="47"/>
                    <a:pt x="81" y="45"/>
                    <a:pt x="82" y="44"/>
                  </a:cubicBezTo>
                  <a:cubicBezTo>
                    <a:pt x="82" y="38"/>
                    <a:pt x="82" y="29"/>
                    <a:pt x="84" y="21"/>
                  </a:cubicBezTo>
                  <a:cubicBezTo>
                    <a:pt x="79" y="15"/>
                    <a:pt x="72" y="14"/>
                    <a:pt x="72" y="14"/>
                  </a:cubicBezTo>
                  <a:cubicBezTo>
                    <a:pt x="66" y="13"/>
                    <a:pt x="66" y="13"/>
                    <a:pt x="66" y="13"/>
                  </a:cubicBezTo>
                  <a:cubicBezTo>
                    <a:pt x="66" y="13"/>
                    <a:pt x="60" y="13"/>
                    <a:pt x="59" y="11"/>
                  </a:cubicBezTo>
                  <a:cubicBezTo>
                    <a:pt x="59" y="11"/>
                    <a:pt x="59" y="14"/>
                    <a:pt x="60" y="14"/>
                  </a:cubicBezTo>
                  <a:cubicBezTo>
                    <a:pt x="60" y="14"/>
                    <a:pt x="50" y="15"/>
                    <a:pt x="45" y="24"/>
                  </a:cubicBezTo>
                  <a:cubicBezTo>
                    <a:pt x="39" y="33"/>
                    <a:pt x="41" y="49"/>
                    <a:pt x="41" y="49"/>
                  </a:cubicBezTo>
                  <a:cubicBezTo>
                    <a:pt x="41" y="49"/>
                    <a:pt x="40" y="49"/>
                    <a:pt x="40" y="51"/>
                  </a:cubicBezTo>
                  <a:cubicBezTo>
                    <a:pt x="39" y="54"/>
                    <a:pt x="41" y="61"/>
                    <a:pt x="45" y="62"/>
                  </a:cubicBezTo>
                  <a:cubicBezTo>
                    <a:pt x="45" y="62"/>
                    <a:pt x="46" y="69"/>
                    <a:pt x="50" y="75"/>
                  </a:cubicBezTo>
                  <a:cubicBezTo>
                    <a:pt x="50" y="77"/>
                    <a:pt x="49" y="80"/>
                    <a:pt x="49" y="81"/>
                  </a:cubicBezTo>
                  <a:cubicBezTo>
                    <a:pt x="49" y="81"/>
                    <a:pt x="46" y="82"/>
                    <a:pt x="43" y="86"/>
                  </a:cubicBezTo>
                  <a:cubicBezTo>
                    <a:pt x="40" y="91"/>
                    <a:pt x="37" y="92"/>
                    <a:pt x="26" y="96"/>
                  </a:cubicBezTo>
                  <a:cubicBezTo>
                    <a:pt x="23" y="97"/>
                    <a:pt x="9" y="97"/>
                    <a:pt x="4" y="109"/>
                  </a:cubicBezTo>
                  <a:cubicBezTo>
                    <a:pt x="1" y="116"/>
                    <a:pt x="0" y="131"/>
                    <a:pt x="0" y="144"/>
                  </a:cubicBezTo>
                  <a:cubicBezTo>
                    <a:pt x="0" y="145"/>
                    <a:pt x="0" y="146"/>
                    <a:pt x="0" y="147"/>
                  </a:cubicBezTo>
                  <a:cubicBezTo>
                    <a:pt x="0" y="147"/>
                    <a:pt x="0" y="147"/>
                    <a:pt x="0" y="147"/>
                  </a:cubicBezTo>
                  <a:cubicBezTo>
                    <a:pt x="7" y="151"/>
                    <a:pt x="17" y="156"/>
                    <a:pt x="30" y="160"/>
                  </a:cubicBezTo>
                  <a:cubicBezTo>
                    <a:pt x="31" y="131"/>
                    <a:pt x="35" y="123"/>
                    <a:pt x="36" y="121"/>
                  </a:cubicBezTo>
                  <a:cubicBezTo>
                    <a:pt x="43" y="102"/>
                    <a:pt x="61" y="99"/>
                    <a:pt x="68" y="98"/>
                  </a:cubicBezTo>
                  <a:close/>
                  <a:moveTo>
                    <a:pt x="248" y="144"/>
                  </a:moveTo>
                  <a:cubicBezTo>
                    <a:pt x="247" y="131"/>
                    <a:pt x="246" y="116"/>
                    <a:pt x="244" y="109"/>
                  </a:cubicBezTo>
                  <a:cubicBezTo>
                    <a:pt x="239" y="97"/>
                    <a:pt x="225" y="97"/>
                    <a:pt x="222" y="96"/>
                  </a:cubicBezTo>
                  <a:cubicBezTo>
                    <a:pt x="211" y="92"/>
                    <a:pt x="207" y="91"/>
                    <a:pt x="205" y="86"/>
                  </a:cubicBezTo>
                  <a:cubicBezTo>
                    <a:pt x="202" y="82"/>
                    <a:pt x="199" y="81"/>
                    <a:pt x="199" y="81"/>
                  </a:cubicBezTo>
                  <a:cubicBezTo>
                    <a:pt x="199" y="80"/>
                    <a:pt x="198" y="77"/>
                    <a:pt x="198" y="75"/>
                  </a:cubicBezTo>
                  <a:cubicBezTo>
                    <a:pt x="202" y="69"/>
                    <a:pt x="203" y="62"/>
                    <a:pt x="203" y="62"/>
                  </a:cubicBezTo>
                  <a:cubicBezTo>
                    <a:pt x="207" y="61"/>
                    <a:pt x="208" y="54"/>
                    <a:pt x="208" y="51"/>
                  </a:cubicBezTo>
                  <a:cubicBezTo>
                    <a:pt x="208" y="49"/>
                    <a:pt x="206" y="49"/>
                    <a:pt x="206" y="49"/>
                  </a:cubicBezTo>
                  <a:cubicBezTo>
                    <a:pt x="206" y="49"/>
                    <a:pt x="209" y="33"/>
                    <a:pt x="203" y="24"/>
                  </a:cubicBezTo>
                  <a:cubicBezTo>
                    <a:pt x="197" y="15"/>
                    <a:pt x="188" y="14"/>
                    <a:pt x="188" y="14"/>
                  </a:cubicBezTo>
                  <a:cubicBezTo>
                    <a:pt x="182" y="13"/>
                    <a:pt x="182" y="13"/>
                    <a:pt x="182" y="13"/>
                  </a:cubicBezTo>
                  <a:cubicBezTo>
                    <a:pt x="182" y="13"/>
                    <a:pt x="176" y="13"/>
                    <a:pt x="175" y="11"/>
                  </a:cubicBezTo>
                  <a:cubicBezTo>
                    <a:pt x="175" y="11"/>
                    <a:pt x="175" y="14"/>
                    <a:pt x="176" y="14"/>
                  </a:cubicBezTo>
                  <a:cubicBezTo>
                    <a:pt x="176" y="14"/>
                    <a:pt x="169" y="15"/>
                    <a:pt x="164" y="21"/>
                  </a:cubicBezTo>
                  <a:cubicBezTo>
                    <a:pt x="166" y="29"/>
                    <a:pt x="166" y="38"/>
                    <a:pt x="165" y="44"/>
                  </a:cubicBezTo>
                  <a:cubicBezTo>
                    <a:pt x="166" y="45"/>
                    <a:pt x="167" y="47"/>
                    <a:pt x="167" y="50"/>
                  </a:cubicBezTo>
                  <a:cubicBezTo>
                    <a:pt x="168" y="54"/>
                    <a:pt x="167" y="62"/>
                    <a:pt x="162" y="68"/>
                  </a:cubicBezTo>
                  <a:cubicBezTo>
                    <a:pt x="163" y="70"/>
                    <a:pt x="164" y="73"/>
                    <a:pt x="166" y="75"/>
                  </a:cubicBezTo>
                  <a:cubicBezTo>
                    <a:pt x="166" y="77"/>
                    <a:pt x="165" y="80"/>
                    <a:pt x="165" y="81"/>
                  </a:cubicBezTo>
                  <a:cubicBezTo>
                    <a:pt x="165" y="81"/>
                    <a:pt x="162" y="82"/>
                    <a:pt x="159" y="86"/>
                  </a:cubicBezTo>
                  <a:cubicBezTo>
                    <a:pt x="160" y="87"/>
                    <a:pt x="161" y="88"/>
                    <a:pt x="162" y="90"/>
                  </a:cubicBezTo>
                  <a:cubicBezTo>
                    <a:pt x="163" y="92"/>
                    <a:pt x="164" y="93"/>
                    <a:pt x="177" y="97"/>
                  </a:cubicBezTo>
                  <a:cubicBezTo>
                    <a:pt x="178" y="98"/>
                    <a:pt x="179" y="98"/>
                    <a:pt x="179" y="98"/>
                  </a:cubicBezTo>
                  <a:cubicBezTo>
                    <a:pt x="187" y="99"/>
                    <a:pt x="204" y="102"/>
                    <a:pt x="212" y="121"/>
                  </a:cubicBezTo>
                  <a:cubicBezTo>
                    <a:pt x="213" y="123"/>
                    <a:pt x="216" y="131"/>
                    <a:pt x="217" y="160"/>
                  </a:cubicBezTo>
                  <a:cubicBezTo>
                    <a:pt x="231" y="156"/>
                    <a:pt x="241" y="151"/>
                    <a:pt x="248" y="147"/>
                  </a:cubicBezTo>
                  <a:cubicBezTo>
                    <a:pt x="248" y="147"/>
                    <a:pt x="248" y="147"/>
                    <a:pt x="248" y="147"/>
                  </a:cubicBezTo>
                  <a:cubicBezTo>
                    <a:pt x="248" y="146"/>
                    <a:pt x="248" y="145"/>
                    <a:pt x="248" y="144"/>
                  </a:cubicBezTo>
                  <a:close/>
                  <a:moveTo>
                    <a:pt x="203" y="124"/>
                  </a:moveTo>
                  <a:cubicBezTo>
                    <a:pt x="196" y="108"/>
                    <a:pt x="179" y="108"/>
                    <a:pt x="174" y="107"/>
                  </a:cubicBezTo>
                  <a:cubicBezTo>
                    <a:pt x="161" y="103"/>
                    <a:pt x="156" y="101"/>
                    <a:pt x="153" y="95"/>
                  </a:cubicBezTo>
                  <a:cubicBezTo>
                    <a:pt x="150" y="89"/>
                    <a:pt x="146" y="89"/>
                    <a:pt x="146" y="89"/>
                  </a:cubicBezTo>
                  <a:cubicBezTo>
                    <a:pt x="145" y="87"/>
                    <a:pt x="144" y="83"/>
                    <a:pt x="144" y="81"/>
                  </a:cubicBezTo>
                  <a:cubicBezTo>
                    <a:pt x="150" y="73"/>
                    <a:pt x="151" y="65"/>
                    <a:pt x="151" y="65"/>
                  </a:cubicBezTo>
                  <a:cubicBezTo>
                    <a:pt x="156" y="63"/>
                    <a:pt x="158" y="54"/>
                    <a:pt x="157" y="51"/>
                  </a:cubicBezTo>
                  <a:cubicBezTo>
                    <a:pt x="157" y="47"/>
                    <a:pt x="155" y="47"/>
                    <a:pt x="155" y="47"/>
                  </a:cubicBezTo>
                  <a:cubicBezTo>
                    <a:pt x="155" y="47"/>
                    <a:pt x="158" y="28"/>
                    <a:pt x="151" y="16"/>
                  </a:cubicBezTo>
                  <a:cubicBezTo>
                    <a:pt x="143" y="4"/>
                    <a:pt x="131" y="3"/>
                    <a:pt x="131" y="3"/>
                  </a:cubicBezTo>
                  <a:cubicBezTo>
                    <a:pt x="124" y="2"/>
                    <a:pt x="124" y="2"/>
                    <a:pt x="124" y="2"/>
                  </a:cubicBezTo>
                  <a:cubicBezTo>
                    <a:pt x="124" y="2"/>
                    <a:pt x="117" y="1"/>
                    <a:pt x="115" y="0"/>
                  </a:cubicBezTo>
                  <a:cubicBezTo>
                    <a:pt x="115" y="0"/>
                    <a:pt x="115" y="2"/>
                    <a:pt x="116" y="3"/>
                  </a:cubicBezTo>
                  <a:cubicBezTo>
                    <a:pt x="116" y="3"/>
                    <a:pt x="104" y="4"/>
                    <a:pt x="97" y="16"/>
                  </a:cubicBezTo>
                  <a:cubicBezTo>
                    <a:pt x="90" y="28"/>
                    <a:pt x="93" y="47"/>
                    <a:pt x="93" y="47"/>
                  </a:cubicBezTo>
                  <a:cubicBezTo>
                    <a:pt x="93" y="47"/>
                    <a:pt x="91" y="47"/>
                    <a:pt x="90" y="51"/>
                  </a:cubicBezTo>
                  <a:cubicBezTo>
                    <a:pt x="90" y="54"/>
                    <a:pt x="92" y="63"/>
                    <a:pt x="97" y="65"/>
                  </a:cubicBezTo>
                  <a:cubicBezTo>
                    <a:pt x="97" y="65"/>
                    <a:pt x="98" y="73"/>
                    <a:pt x="104" y="81"/>
                  </a:cubicBezTo>
                  <a:cubicBezTo>
                    <a:pt x="103" y="83"/>
                    <a:pt x="103" y="87"/>
                    <a:pt x="102" y="89"/>
                  </a:cubicBezTo>
                  <a:cubicBezTo>
                    <a:pt x="102" y="89"/>
                    <a:pt x="98" y="89"/>
                    <a:pt x="95" y="95"/>
                  </a:cubicBezTo>
                  <a:cubicBezTo>
                    <a:pt x="91" y="101"/>
                    <a:pt x="87" y="103"/>
                    <a:pt x="73" y="107"/>
                  </a:cubicBezTo>
                  <a:cubicBezTo>
                    <a:pt x="69" y="108"/>
                    <a:pt x="52" y="108"/>
                    <a:pt x="45" y="124"/>
                  </a:cubicBezTo>
                  <a:cubicBezTo>
                    <a:pt x="42" y="133"/>
                    <a:pt x="40" y="152"/>
                    <a:pt x="40" y="169"/>
                  </a:cubicBezTo>
                  <a:cubicBezTo>
                    <a:pt x="40" y="170"/>
                    <a:pt x="40" y="171"/>
                    <a:pt x="40" y="172"/>
                  </a:cubicBezTo>
                  <a:cubicBezTo>
                    <a:pt x="40" y="172"/>
                    <a:pt x="40" y="172"/>
                    <a:pt x="40" y="172"/>
                  </a:cubicBezTo>
                  <a:cubicBezTo>
                    <a:pt x="56" y="182"/>
                    <a:pt x="83" y="194"/>
                    <a:pt x="124" y="194"/>
                  </a:cubicBezTo>
                  <a:cubicBezTo>
                    <a:pt x="165" y="194"/>
                    <a:pt x="192" y="182"/>
                    <a:pt x="208" y="172"/>
                  </a:cubicBezTo>
                  <a:cubicBezTo>
                    <a:pt x="208" y="172"/>
                    <a:pt x="208" y="172"/>
                    <a:pt x="208" y="172"/>
                  </a:cubicBezTo>
                  <a:cubicBezTo>
                    <a:pt x="208" y="171"/>
                    <a:pt x="208" y="170"/>
                    <a:pt x="208" y="169"/>
                  </a:cubicBezTo>
                  <a:cubicBezTo>
                    <a:pt x="207" y="152"/>
                    <a:pt x="206" y="133"/>
                    <a:pt x="203" y="124"/>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grpSp>
        <p:nvGrpSpPr>
          <p:cNvPr id="2" name="그룹 41">
            <a:extLst>
              <a:ext uri="{FF2B5EF4-FFF2-40B4-BE49-F238E27FC236}">
                <a16:creationId xmlns:a16="http://schemas.microsoft.com/office/drawing/2014/main" id="{C86F8662-FA2C-D63F-570E-29D07CAC7B98}"/>
              </a:ext>
            </a:extLst>
          </p:cNvPr>
          <p:cNvGrpSpPr/>
          <p:nvPr/>
        </p:nvGrpSpPr>
        <p:grpSpPr>
          <a:xfrm>
            <a:off x="378401" y="379231"/>
            <a:ext cx="8279827" cy="2393677"/>
            <a:chOff x="2941638" y="1890713"/>
            <a:chExt cx="4417269" cy="1287577"/>
          </a:xfrm>
        </p:grpSpPr>
        <p:grpSp>
          <p:nvGrpSpPr>
            <p:cNvPr id="3" name="그룹 71">
              <a:extLst>
                <a:ext uri="{FF2B5EF4-FFF2-40B4-BE49-F238E27FC236}">
                  <a16:creationId xmlns:a16="http://schemas.microsoft.com/office/drawing/2014/main" id="{0CBE4F0F-1CA7-C793-671B-726DC0B1B491}"/>
                </a:ext>
              </a:extLst>
            </p:cNvPr>
            <p:cNvGrpSpPr/>
            <p:nvPr/>
          </p:nvGrpSpPr>
          <p:grpSpPr>
            <a:xfrm>
              <a:off x="2941638" y="1890713"/>
              <a:ext cx="4417269" cy="1287577"/>
              <a:chOff x="2941638" y="1890713"/>
              <a:chExt cx="4417269" cy="1287577"/>
            </a:xfrm>
          </p:grpSpPr>
          <p:grpSp>
            <p:nvGrpSpPr>
              <p:cNvPr id="6" name="그룹 11">
                <a:extLst>
                  <a:ext uri="{FF2B5EF4-FFF2-40B4-BE49-F238E27FC236}">
                    <a16:creationId xmlns:a16="http://schemas.microsoft.com/office/drawing/2014/main" id="{9EC90506-C63C-89FA-736B-E6B7F1DCCAD2}"/>
                  </a:ext>
                </a:extLst>
              </p:cNvPr>
              <p:cNvGrpSpPr/>
              <p:nvPr/>
            </p:nvGrpSpPr>
            <p:grpSpPr>
              <a:xfrm>
                <a:off x="2941638" y="1890713"/>
                <a:ext cx="1362075" cy="1120775"/>
                <a:chOff x="3890963" y="2011363"/>
                <a:chExt cx="1362075" cy="1120775"/>
              </a:xfrm>
            </p:grpSpPr>
            <p:sp>
              <p:nvSpPr>
                <p:cNvPr id="14" name="Freeform 5">
                  <a:extLst>
                    <a:ext uri="{FF2B5EF4-FFF2-40B4-BE49-F238E27FC236}">
                      <a16:creationId xmlns:a16="http://schemas.microsoft.com/office/drawing/2014/main" id="{CEC386D1-EA2D-9EC1-C615-76C09A0EE83C}"/>
                    </a:ext>
                  </a:extLst>
                </p:cNvPr>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500"/>
                    </a:lnSpc>
                  </a:pPr>
                  <a:endParaRPr lang="ko-KR" altLang="en-US" sz="6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5" name="Rectangle 14">
                  <a:extLst>
                    <a:ext uri="{FF2B5EF4-FFF2-40B4-BE49-F238E27FC236}">
                      <a16:creationId xmlns:a16="http://schemas.microsoft.com/office/drawing/2014/main" id="{92BA5C2C-8BD0-2EDE-597C-71A737E67903}"/>
                    </a:ext>
                  </a:extLst>
                </p:cNvPr>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Freeform 7">
                  <a:extLst>
                    <a:ext uri="{FF2B5EF4-FFF2-40B4-BE49-F238E27FC236}">
                      <a16:creationId xmlns:a16="http://schemas.microsoft.com/office/drawing/2014/main" id="{C7F132A7-C169-8D7C-DE7F-6A488E33A00A}"/>
                    </a:ext>
                  </a:extLst>
                </p:cNvPr>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7" name="Freeform 8">
                  <a:extLst>
                    <a:ext uri="{FF2B5EF4-FFF2-40B4-BE49-F238E27FC236}">
                      <a16:creationId xmlns:a16="http://schemas.microsoft.com/office/drawing/2014/main" id="{EAFD8137-7592-19F3-AB51-72DDF92C7373}"/>
                    </a:ext>
                  </a:extLst>
                </p:cNvPr>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8" name="Freeform 9">
                  <a:extLst>
                    <a:ext uri="{FF2B5EF4-FFF2-40B4-BE49-F238E27FC236}">
                      <a16:creationId xmlns:a16="http://schemas.microsoft.com/office/drawing/2014/main" id="{DC25E204-CCC7-2F0D-618E-40931B6858EF}"/>
                    </a:ext>
                  </a:extLst>
                </p:cNvPr>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1" name="TextBox 59">
                <a:extLst>
                  <a:ext uri="{FF2B5EF4-FFF2-40B4-BE49-F238E27FC236}">
                    <a16:creationId xmlns:a16="http://schemas.microsoft.com/office/drawing/2014/main" id="{757D630A-BF35-C91E-18D8-745383CE6B4B}"/>
                  </a:ext>
                </a:extLst>
              </p:cNvPr>
              <p:cNvSpPr txBox="1"/>
              <p:nvPr/>
            </p:nvSpPr>
            <p:spPr>
              <a:xfrm>
                <a:off x="4673602" y="1958881"/>
                <a:ext cx="2685305" cy="1219409"/>
              </a:xfrm>
              <a:prstGeom prst="rect">
                <a:avLst/>
              </a:prstGeom>
              <a:noFill/>
            </p:spPr>
            <p:txBody>
              <a:bodyPr wrap="square" lIns="0" tIns="0" rIns="0" bIns="0" rtlCol="0">
                <a:noAutofit/>
              </a:bodyPr>
              <a:lstStyle/>
              <a:p>
                <a:pPr lvl="0" algn="just">
                  <a:buClr>
                    <a:schemeClr val="bg2"/>
                  </a:buClr>
                </a:pPr>
                <a:r>
                  <a:rPr lang="pt-BR" altLang="ko-KR" sz="2000" dirty="0">
                    <a:solidFill>
                      <a:schemeClr val="accent1">
                        <a:lumMod val="50000"/>
                      </a:schemeClr>
                    </a:solidFill>
                    <a:latin typeface="Arial Rounded MT Bold" panose="020F0704030504030204" pitchFamily="34" charset="0"/>
                    <a:cs typeface="Arial" panose="020B0604020202020204" pitchFamily="34" charset="0"/>
                  </a:rPr>
                  <a:t>Quelles que soient leur durée hebdomadaire de service et la référence réglementaire de leur recrutement, les agents contractuels relèvent du régime général de sécurité sociale et sont obligatoirement affiliés à l’IRCANTEC</a:t>
                </a:r>
              </a:p>
            </p:txBody>
          </p:sp>
          <p:sp>
            <p:nvSpPr>
              <p:cNvPr id="13" name="TextBox 63">
                <a:extLst>
                  <a:ext uri="{FF2B5EF4-FFF2-40B4-BE49-F238E27FC236}">
                    <a16:creationId xmlns:a16="http://schemas.microsoft.com/office/drawing/2014/main" id="{D4216D2C-8727-A88C-3C6A-B67B73C1A914}"/>
                  </a:ext>
                </a:extLst>
              </p:cNvPr>
              <p:cNvSpPr txBox="1">
                <a:spLocks/>
              </p:cNvSpPr>
              <p:nvPr/>
            </p:nvSpPr>
            <p:spPr>
              <a:xfrm>
                <a:off x="3155488" y="2495587"/>
                <a:ext cx="1034530" cy="380216"/>
              </a:xfrm>
              <a:prstGeom prst="rect">
                <a:avLst/>
              </a:prstGeom>
              <a:noFill/>
            </p:spPr>
            <p:txBody>
              <a:bodyPr wrap="square" lIns="0" tIns="0" rIns="0" bIns="0" rtlCol="0">
                <a:noAutofit/>
              </a:bodyPr>
              <a:lstStyle/>
              <a:p>
                <a:pPr lvl="0" algn="ctr"/>
                <a:r>
                  <a:rPr lang="en-US" altLang="ko-KR" b="1" dirty="0">
                    <a:solidFill>
                      <a:schemeClr val="accent6">
                        <a:lumMod val="85000"/>
                      </a:schemeClr>
                    </a:solidFill>
                    <a:latin typeface="Roboto Condensed Regular"/>
                  </a:rPr>
                  <a:t>Contractuels</a:t>
                </a:r>
                <a:endParaRPr lang="ko-KR" altLang="en-US" b="1" dirty="0">
                  <a:solidFill>
                    <a:schemeClr val="accent6">
                      <a:lumMod val="85000"/>
                    </a:schemeClr>
                  </a:solidFill>
                  <a:latin typeface="Roboto Condensed Regular"/>
                </a:endParaRPr>
              </a:p>
            </p:txBody>
          </p:sp>
        </p:grpSp>
        <p:sp>
          <p:nvSpPr>
            <p:cNvPr id="4" name="Freeform 31">
              <a:extLst>
                <a:ext uri="{FF2B5EF4-FFF2-40B4-BE49-F238E27FC236}">
                  <a16:creationId xmlns:a16="http://schemas.microsoft.com/office/drawing/2014/main" id="{40C98417-AB8D-D3F3-F991-F4AD41793234}"/>
                </a:ext>
              </a:extLst>
            </p:cNvPr>
            <p:cNvSpPr>
              <a:spLocks noEditPoints="1"/>
            </p:cNvSpPr>
            <p:nvPr/>
          </p:nvSpPr>
          <p:spPr bwMode="auto">
            <a:xfrm>
              <a:off x="3400416" y="2083771"/>
              <a:ext cx="429833" cy="336589"/>
            </a:xfrm>
            <a:custGeom>
              <a:avLst/>
              <a:gdLst/>
              <a:ahLst/>
              <a:cxnLst>
                <a:cxn ang="0">
                  <a:pos x="71" y="97"/>
                </a:cxn>
                <a:cxn ang="0">
                  <a:pos x="89" y="86"/>
                </a:cxn>
                <a:cxn ang="0">
                  <a:pos x="83" y="81"/>
                </a:cxn>
                <a:cxn ang="0">
                  <a:pos x="86" y="68"/>
                </a:cxn>
                <a:cxn ang="0">
                  <a:pos x="82" y="44"/>
                </a:cxn>
                <a:cxn ang="0">
                  <a:pos x="72" y="14"/>
                </a:cxn>
                <a:cxn ang="0">
                  <a:pos x="59" y="11"/>
                </a:cxn>
                <a:cxn ang="0">
                  <a:pos x="45" y="24"/>
                </a:cxn>
                <a:cxn ang="0">
                  <a:pos x="40" y="51"/>
                </a:cxn>
                <a:cxn ang="0">
                  <a:pos x="50" y="75"/>
                </a:cxn>
                <a:cxn ang="0">
                  <a:pos x="43" y="86"/>
                </a:cxn>
                <a:cxn ang="0">
                  <a:pos x="4" y="109"/>
                </a:cxn>
                <a:cxn ang="0">
                  <a:pos x="0" y="147"/>
                </a:cxn>
                <a:cxn ang="0">
                  <a:pos x="30" y="160"/>
                </a:cxn>
                <a:cxn ang="0">
                  <a:pos x="68" y="98"/>
                </a:cxn>
                <a:cxn ang="0">
                  <a:pos x="244" y="109"/>
                </a:cxn>
                <a:cxn ang="0">
                  <a:pos x="205" y="86"/>
                </a:cxn>
                <a:cxn ang="0">
                  <a:pos x="198" y="75"/>
                </a:cxn>
                <a:cxn ang="0">
                  <a:pos x="208" y="51"/>
                </a:cxn>
                <a:cxn ang="0">
                  <a:pos x="203" y="24"/>
                </a:cxn>
                <a:cxn ang="0">
                  <a:pos x="182" y="13"/>
                </a:cxn>
                <a:cxn ang="0">
                  <a:pos x="176" y="14"/>
                </a:cxn>
                <a:cxn ang="0">
                  <a:pos x="165" y="44"/>
                </a:cxn>
                <a:cxn ang="0">
                  <a:pos x="162" y="68"/>
                </a:cxn>
                <a:cxn ang="0">
                  <a:pos x="165" y="81"/>
                </a:cxn>
                <a:cxn ang="0">
                  <a:pos x="162" y="90"/>
                </a:cxn>
                <a:cxn ang="0">
                  <a:pos x="179" y="98"/>
                </a:cxn>
                <a:cxn ang="0">
                  <a:pos x="217" y="160"/>
                </a:cxn>
                <a:cxn ang="0">
                  <a:pos x="248" y="147"/>
                </a:cxn>
                <a:cxn ang="0">
                  <a:pos x="203" y="124"/>
                </a:cxn>
                <a:cxn ang="0">
                  <a:pos x="153" y="95"/>
                </a:cxn>
                <a:cxn ang="0">
                  <a:pos x="144" y="81"/>
                </a:cxn>
                <a:cxn ang="0">
                  <a:pos x="157" y="51"/>
                </a:cxn>
                <a:cxn ang="0">
                  <a:pos x="151" y="16"/>
                </a:cxn>
                <a:cxn ang="0">
                  <a:pos x="124" y="2"/>
                </a:cxn>
                <a:cxn ang="0">
                  <a:pos x="116" y="3"/>
                </a:cxn>
                <a:cxn ang="0">
                  <a:pos x="93" y="47"/>
                </a:cxn>
                <a:cxn ang="0">
                  <a:pos x="97" y="65"/>
                </a:cxn>
                <a:cxn ang="0">
                  <a:pos x="102" y="89"/>
                </a:cxn>
                <a:cxn ang="0">
                  <a:pos x="73" y="107"/>
                </a:cxn>
                <a:cxn ang="0">
                  <a:pos x="40" y="169"/>
                </a:cxn>
                <a:cxn ang="0">
                  <a:pos x="40" y="172"/>
                </a:cxn>
                <a:cxn ang="0">
                  <a:pos x="208" y="172"/>
                </a:cxn>
                <a:cxn ang="0">
                  <a:pos x="208" y="169"/>
                </a:cxn>
              </a:cxnLst>
              <a:rect l="0" t="0" r="r" b="b"/>
              <a:pathLst>
                <a:path w="248" h="194">
                  <a:moveTo>
                    <a:pt x="68" y="98"/>
                  </a:moveTo>
                  <a:cubicBezTo>
                    <a:pt x="69" y="98"/>
                    <a:pt x="70" y="98"/>
                    <a:pt x="71" y="97"/>
                  </a:cubicBezTo>
                  <a:cubicBezTo>
                    <a:pt x="84" y="93"/>
                    <a:pt x="85" y="92"/>
                    <a:pt x="86" y="90"/>
                  </a:cubicBezTo>
                  <a:cubicBezTo>
                    <a:pt x="87" y="88"/>
                    <a:pt x="88" y="87"/>
                    <a:pt x="89" y="86"/>
                  </a:cubicBezTo>
                  <a:cubicBezTo>
                    <a:pt x="89" y="86"/>
                    <a:pt x="89" y="86"/>
                    <a:pt x="89" y="86"/>
                  </a:cubicBezTo>
                  <a:cubicBezTo>
                    <a:pt x="86" y="82"/>
                    <a:pt x="83" y="81"/>
                    <a:pt x="83" y="81"/>
                  </a:cubicBezTo>
                  <a:cubicBezTo>
                    <a:pt x="83" y="80"/>
                    <a:pt x="82" y="77"/>
                    <a:pt x="82" y="75"/>
                  </a:cubicBezTo>
                  <a:cubicBezTo>
                    <a:pt x="83" y="73"/>
                    <a:pt x="85" y="70"/>
                    <a:pt x="86" y="68"/>
                  </a:cubicBezTo>
                  <a:cubicBezTo>
                    <a:pt x="81" y="62"/>
                    <a:pt x="80" y="54"/>
                    <a:pt x="81" y="50"/>
                  </a:cubicBezTo>
                  <a:cubicBezTo>
                    <a:pt x="81" y="47"/>
                    <a:pt x="81" y="45"/>
                    <a:pt x="82" y="44"/>
                  </a:cubicBezTo>
                  <a:cubicBezTo>
                    <a:pt x="82" y="38"/>
                    <a:pt x="82" y="29"/>
                    <a:pt x="84" y="21"/>
                  </a:cubicBezTo>
                  <a:cubicBezTo>
                    <a:pt x="79" y="15"/>
                    <a:pt x="72" y="14"/>
                    <a:pt x="72" y="14"/>
                  </a:cubicBezTo>
                  <a:cubicBezTo>
                    <a:pt x="66" y="13"/>
                    <a:pt x="66" y="13"/>
                    <a:pt x="66" y="13"/>
                  </a:cubicBezTo>
                  <a:cubicBezTo>
                    <a:pt x="66" y="13"/>
                    <a:pt x="60" y="13"/>
                    <a:pt x="59" y="11"/>
                  </a:cubicBezTo>
                  <a:cubicBezTo>
                    <a:pt x="59" y="11"/>
                    <a:pt x="59" y="14"/>
                    <a:pt x="60" y="14"/>
                  </a:cubicBezTo>
                  <a:cubicBezTo>
                    <a:pt x="60" y="14"/>
                    <a:pt x="50" y="15"/>
                    <a:pt x="45" y="24"/>
                  </a:cubicBezTo>
                  <a:cubicBezTo>
                    <a:pt x="39" y="33"/>
                    <a:pt x="41" y="49"/>
                    <a:pt x="41" y="49"/>
                  </a:cubicBezTo>
                  <a:cubicBezTo>
                    <a:pt x="41" y="49"/>
                    <a:pt x="40" y="49"/>
                    <a:pt x="40" y="51"/>
                  </a:cubicBezTo>
                  <a:cubicBezTo>
                    <a:pt x="39" y="54"/>
                    <a:pt x="41" y="61"/>
                    <a:pt x="45" y="62"/>
                  </a:cubicBezTo>
                  <a:cubicBezTo>
                    <a:pt x="45" y="62"/>
                    <a:pt x="46" y="69"/>
                    <a:pt x="50" y="75"/>
                  </a:cubicBezTo>
                  <a:cubicBezTo>
                    <a:pt x="50" y="77"/>
                    <a:pt x="49" y="80"/>
                    <a:pt x="49" y="81"/>
                  </a:cubicBezTo>
                  <a:cubicBezTo>
                    <a:pt x="49" y="81"/>
                    <a:pt x="46" y="82"/>
                    <a:pt x="43" y="86"/>
                  </a:cubicBezTo>
                  <a:cubicBezTo>
                    <a:pt x="40" y="91"/>
                    <a:pt x="37" y="92"/>
                    <a:pt x="26" y="96"/>
                  </a:cubicBezTo>
                  <a:cubicBezTo>
                    <a:pt x="23" y="97"/>
                    <a:pt x="9" y="97"/>
                    <a:pt x="4" y="109"/>
                  </a:cubicBezTo>
                  <a:cubicBezTo>
                    <a:pt x="1" y="116"/>
                    <a:pt x="0" y="131"/>
                    <a:pt x="0" y="144"/>
                  </a:cubicBezTo>
                  <a:cubicBezTo>
                    <a:pt x="0" y="145"/>
                    <a:pt x="0" y="146"/>
                    <a:pt x="0" y="147"/>
                  </a:cubicBezTo>
                  <a:cubicBezTo>
                    <a:pt x="0" y="147"/>
                    <a:pt x="0" y="147"/>
                    <a:pt x="0" y="147"/>
                  </a:cubicBezTo>
                  <a:cubicBezTo>
                    <a:pt x="7" y="151"/>
                    <a:pt x="17" y="156"/>
                    <a:pt x="30" y="160"/>
                  </a:cubicBezTo>
                  <a:cubicBezTo>
                    <a:pt x="31" y="131"/>
                    <a:pt x="35" y="123"/>
                    <a:pt x="36" y="121"/>
                  </a:cubicBezTo>
                  <a:cubicBezTo>
                    <a:pt x="43" y="102"/>
                    <a:pt x="61" y="99"/>
                    <a:pt x="68" y="98"/>
                  </a:cubicBezTo>
                  <a:close/>
                  <a:moveTo>
                    <a:pt x="248" y="144"/>
                  </a:moveTo>
                  <a:cubicBezTo>
                    <a:pt x="247" y="131"/>
                    <a:pt x="246" y="116"/>
                    <a:pt x="244" y="109"/>
                  </a:cubicBezTo>
                  <a:cubicBezTo>
                    <a:pt x="239" y="97"/>
                    <a:pt x="225" y="97"/>
                    <a:pt x="222" y="96"/>
                  </a:cubicBezTo>
                  <a:cubicBezTo>
                    <a:pt x="211" y="92"/>
                    <a:pt x="207" y="91"/>
                    <a:pt x="205" y="86"/>
                  </a:cubicBezTo>
                  <a:cubicBezTo>
                    <a:pt x="202" y="82"/>
                    <a:pt x="199" y="81"/>
                    <a:pt x="199" y="81"/>
                  </a:cubicBezTo>
                  <a:cubicBezTo>
                    <a:pt x="199" y="80"/>
                    <a:pt x="198" y="77"/>
                    <a:pt x="198" y="75"/>
                  </a:cubicBezTo>
                  <a:cubicBezTo>
                    <a:pt x="202" y="69"/>
                    <a:pt x="203" y="62"/>
                    <a:pt x="203" y="62"/>
                  </a:cubicBezTo>
                  <a:cubicBezTo>
                    <a:pt x="207" y="61"/>
                    <a:pt x="208" y="54"/>
                    <a:pt x="208" y="51"/>
                  </a:cubicBezTo>
                  <a:cubicBezTo>
                    <a:pt x="208" y="49"/>
                    <a:pt x="206" y="49"/>
                    <a:pt x="206" y="49"/>
                  </a:cubicBezTo>
                  <a:cubicBezTo>
                    <a:pt x="206" y="49"/>
                    <a:pt x="209" y="33"/>
                    <a:pt x="203" y="24"/>
                  </a:cubicBezTo>
                  <a:cubicBezTo>
                    <a:pt x="197" y="15"/>
                    <a:pt x="188" y="14"/>
                    <a:pt x="188" y="14"/>
                  </a:cubicBezTo>
                  <a:cubicBezTo>
                    <a:pt x="182" y="13"/>
                    <a:pt x="182" y="13"/>
                    <a:pt x="182" y="13"/>
                  </a:cubicBezTo>
                  <a:cubicBezTo>
                    <a:pt x="182" y="13"/>
                    <a:pt x="176" y="13"/>
                    <a:pt x="175" y="11"/>
                  </a:cubicBezTo>
                  <a:cubicBezTo>
                    <a:pt x="175" y="11"/>
                    <a:pt x="175" y="14"/>
                    <a:pt x="176" y="14"/>
                  </a:cubicBezTo>
                  <a:cubicBezTo>
                    <a:pt x="176" y="14"/>
                    <a:pt x="169" y="15"/>
                    <a:pt x="164" y="21"/>
                  </a:cubicBezTo>
                  <a:cubicBezTo>
                    <a:pt x="166" y="29"/>
                    <a:pt x="166" y="38"/>
                    <a:pt x="165" y="44"/>
                  </a:cubicBezTo>
                  <a:cubicBezTo>
                    <a:pt x="166" y="45"/>
                    <a:pt x="167" y="47"/>
                    <a:pt x="167" y="50"/>
                  </a:cubicBezTo>
                  <a:cubicBezTo>
                    <a:pt x="168" y="54"/>
                    <a:pt x="167" y="62"/>
                    <a:pt x="162" y="68"/>
                  </a:cubicBezTo>
                  <a:cubicBezTo>
                    <a:pt x="163" y="70"/>
                    <a:pt x="164" y="73"/>
                    <a:pt x="166" y="75"/>
                  </a:cubicBezTo>
                  <a:cubicBezTo>
                    <a:pt x="166" y="77"/>
                    <a:pt x="165" y="80"/>
                    <a:pt x="165" y="81"/>
                  </a:cubicBezTo>
                  <a:cubicBezTo>
                    <a:pt x="165" y="81"/>
                    <a:pt x="162" y="82"/>
                    <a:pt x="159" y="86"/>
                  </a:cubicBezTo>
                  <a:cubicBezTo>
                    <a:pt x="160" y="87"/>
                    <a:pt x="161" y="88"/>
                    <a:pt x="162" y="90"/>
                  </a:cubicBezTo>
                  <a:cubicBezTo>
                    <a:pt x="163" y="92"/>
                    <a:pt x="164" y="93"/>
                    <a:pt x="177" y="97"/>
                  </a:cubicBezTo>
                  <a:cubicBezTo>
                    <a:pt x="178" y="98"/>
                    <a:pt x="179" y="98"/>
                    <a:pt x="179" y="98"/>
                  </a:cubicBezTo>
                  <a:cubicBezTo>
                    <a:pt x="187" y="99"/>
                    <a:pt x="204" y="102"/>
                    <a:pt x="212" y="121"/>
                  </a:cubicBezTo>
                  <a:cubicBezTo>
                    <a:pt x="213" y="123"/>
                    <a:pt x="216" y="131"/>
                    <a:pt x="217" y="160"/>
                  </a:cubicBezTo>
                  <a:cubicBezTo>
                    <a:pt x="231" y="156"/>
                    <a:pt x="241" y="151"/>
                    <a:pt x="248" y="147"/>
                  </a:cubicBezTo>
                  <a:cubicBezTo>
                    <a:pt x="248" y="147"/>
                    <a:pt x="248" y="147"/>
                    <a:pt x="248" y="147"/>
                  </a:cubicBezTo>
                  <a:cubicBezTo>
                    <a:pt x="248" y="146"/>
                    <a:pt x="248" y="145"/>
                    <a:pt x="248" y="144"/>
                  </a:cubicBezTo>
                  <a:close/>
                  <a:moveTo>
                    <a:pt x="203" y="124"/>
                  </a:moveTo>
                  <a:cubicBezTo>
                    <a:pt x="196" y="108"/>
                    <a:pt x="179" y="108"/>
                    <a:pt x="174" y="107"/>
                  </a:cubicBezTo>
                  <a:cubicBezTo>
                    <a:pt x="161" y="103"/>
                    <a:pt x="156" y="101"/>
                    <a:pt x="153" y="95"/>
                  </a:cubicBezTo>
                  <a:cubicBezTo>
                    <a:pt x="150" y="89"/>
                    <a:pt x="146" y="89"/>
                    <a:pt x="146" y="89"/>
                  </a:cubicBezTo>
                  <a:cubicBezTo>
                    <a:pt x="145" y="87"/>
                    <a:pt x="144" y="83"/>
                    <a:pt x="144" y="81"/>
                  </a:cubicBezTo>
                  <a:cubicBezTo>
                    <a:pt x="150" y="73"/>
                    <a:pt x="151" y="65"/>
                    <a:pt x="151" y="65"/>
                  </a:cubicBezTo>
                  <a:cubicBezTo>
                    <a:pt x="156" y="63"/>
                    <a:pt x="158" y="54"/>
                    <a:pt x="157" y="51"/>
                  </a:cubicBezTo>
                  <a:cubicBezTo>
                    <a:pt x="157" y="47"/>
                    <a:pt x="155" y="47"/>
                    <a:pt x="155" y="47"/>
                  </a:cubicBezTo>
                  <a:cubicBezTo>
                    <a:pt x="155" y="47"/>
                    <a:pt x="158" y="28"/>
                    <a:pt x="151" y="16"/>
                  </a:cubicBezTo>
                  <a:cubicBezTo>
                    <a:pt x="143" y="4"/>
                    <a:pt x="131" y="3"/>
                    <a:pt x="131" y="3"/>
                  </a:cubicBezTo>
                  <a:cubicBezTo>
                    <a:pt x="124" y="2"/>
                    <a:pt x="124" y="2"/>
                    <a:pt x="124" y="2"/>
                  </a:cubicBezTo>
                  <a:cubicBezTo>
                    <a:pt x="124" y="2"/>
                    <a:pt x="117" y="1"/>
                    <a:pt x="115" y="0"/>
                  </a:cubicBezTo>
                  <a:cubicBezTo>
                    <a:pt x="115" y="0"/>
                    <a:pt x="115" y="2"/>
                    <a:pt x="116" y="3"/>
                  </a:cubicBezTo>
                  <a:cubicBezTo>
                    <a:pt x="116" y="3"/>
                    <a:pt x="104" y="4"/>
                    <a:pt x="97" y="16"/>
                  </a:cubicBezTo>
                  <a:cubicBezTo>
                    <a:pt x="90" y="28"/>
                    <a:pt x="93" y="47"/>
                    <a:pt x="93" y="47"/>
                  </a:cubicBezTo>
                  <a:cubicBezTo>
                    <a:pt x="93" y="47"/>
                    <a:pt x="91" y="47"/>
                    <a:pt x="90" y="51"/>
                  </a:cubicBezTo>
                  <a:cubicBezTo>
                    <a:pt x="90" y="54"/>
                    <a:pt x="92" y="63"/>
                    <a:pt x="97" y="65"/>
                  </a:cubicBezTo>
                  <a:cubicBezTo>
                    <a:pt x="97" y="65"/>
                    <a:pt x="98" y="73"/>
                    <a:pt x="104" y="81"/>
                  </a:cubicBezTo>
                  <a:cubicBezTo>
                    <a:pt x="103" y="83"/>
                    <a:pt x="103" y="87"/>
                    <a:pt x="102" y="89"/>
                  </a:cubicBezTo>
                  <a:cubicBezTo>
                    <a:pt x="102" y="89"/>
                    <a:pt x="98" y="89"/>
                    <a:pt x="95" y="95"/>
                  </a:cubicBezTo>
                  <a:cubicBezTo>
                    <a:pt x="91" y="101"/>
                    <a:pt x="87" y="103"/>
                    <a:pt x="73" y="107"/>
                  </a:cubicBezTo>
                  <a:cubicBezTo>
                    <a:pt x="69" y="108"/>
                    <a:pt x="52" y="108"/>
                    <a:pt x="45" y="124"/>
                  </a:cubicBezTo>
                  <a:cubicBezTo>
                    <a:pt x="42" y="133"/>
                    <a:pt x="40" y="152"/>
                    <a:pt x="40" y="169"/>
                  </a:cubicBezTo>
                  <a:cubicBezTo>
                    <a:pt x="40" y="170"/>
                    <a:pt x="40" y="171"/>
                    <a:pt x="40" y="172"/>
                  </a:cubicBezTo>
                  <a:cubicBezTo>
                    <a:pt x="40" y="172"/>
                    <a:pt x="40" y="172"/>
                    <a:pt x="40" y="172"/>
                  </a:cubicBezTo>
                  <a:cubicBezTo>
                    <a:pt x="56" y="182"/>
                    <a:pt x="83" y="194"/>
                    <a:pt x="124" y="194"/>
                  </a:cubicBezTo>
                  <a:cubicBezTo>
                    <a:pt x="165" y="194"/>
                    <a:pt x="192" y="182"/>
                    <a:pt x="208" y="172"/>
                  </a:cubicBezTo>
                  <a:cubicBezTo>
                    <a:pt x="208" y="172"/>
                    <a:pt x="208" y="172"/>
                    <a:pt x="208" y="172"/>
                  </a:cubicBezTo>
                  <a:cubicBezTo>
                    <a:pt x="208" y="171"/>
                    <a:pt x="208" y="170"/>
                    <a:pt x="208" y="169"/>
                  </a:cubicBezTo>
                  <a:cubicBezTo>
                    <a:pt x="207" y="152"/>
                    <a:pt x="206" y="133"/>
                    <a:pt x="203" y="124"/>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C784D3B3-668F-FC2E-3026-9AC8E057E6CF}"/>
              </a:ext>
            </a:extLst>
          </p:cNvPr>
          <p:cNvSpPr txBox="1"/>
          <p:nvPr/>
        </p:nvSpPr>
        <p:spPr>
          <a:xfrm>
            <a:off x="685419" y="4732252"/>
            <a:ext cx="1060831"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29939098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2F4CD22A-DFD1-69FF-C270-E54DE2F3B21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210FAE5-96B0-7F9E-755B-61BEE9B109DF}"/>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FONCTIONNAIRES RÉGIME GÉNÉRAL</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0" name="그룹 39">
            <a:extLst>
              <a:ext uri="{FF2B5EF4-FFF2-40B4-BE49-F238E27FC236}">
                <a16:creationId xmlns:a16="http://schemas.microsoft.com/office/drawing/2014/main" id="{002C7C47-4180-D528-F667-8338314D05F3}"/>
              </a:ext>
            </a:extLst>
          </p:cNvPr>
          <p:cNvGrpSpPr/>
          <p:nvPr/>
        </p:nvGrpSpPr>
        <p:grpSpPr>
          <a:xfrm>
            <a:off x="3816240" y="765126"/>
            <a:ext cx="4668180" cy="993600"/>
            <a:chOff x="3755095" y="1242717"/>
            <a:chExt cx="4668180" cy="993600"/>
          </a:xfrm>
        </p:grpSpPr>
        <p:sp>
          <p:nvSpPr>
            <p:cNvPr id="97" name="직사각형 96">
              <a:extLst>
                <a:ext uri="{FF2B5EF4-FFF2-40B4-BE49-F238E27FC236}">
                  <a16:creationId xmlns:a16="http://schemas.microsoft.com/office/drawing/2014/main" id="{8A2DD3F0-A600-3B4C-7BB9-F3AB1C9B0EC7}"/>
                </a:ext>
              </a:extLst>
            </p:cNvPr>
            <p:cNvSpPr/>
            <p:nvPr/>
          </p:nvSpPr>
          <p:spPr>
            <a:xfrm>
              <a:off x="3755095" y="1242717"/>
              <a:ext cx="4668180" cy="993600"/>
            </a:xfrm>
            <a:custGeom>
              <a:avLst/>
              <a:gdLst/>
              <a:ahLst/>
              <a:cxnLst/>
              <a:rect l="l" t="t" r="r" b="b"/>
              <a:pathLst>
                <a:path w="4668180" h="993600">
                  <a:moveTo>
                    <a:pt x="4236180" y="0"/>
                  </a:moveTo>
                  <a:lnTo>
                    <a:pt x="4668180" y="302400"/>
                  </a:lnTo>
                  <a:lnTo>
                    <a:pt x="4236180" y="604800"/>
                  </a:lnTo>
                  <a:lnTo>
                    <a:pt x="4236180" y="475200"/>
                  </a:lnTo>
                  <a:lnTo>
                    <a:pt x="432000" y="475200"/>
                  </a:lnTo>
                  <a:cubicBezTo>
                    <a:pt x="384282" y="475200"/>
                    <a:pt x="345600" y="513882"/>
                    <a:pt x="345600" y="561600"/>
                  </a:cubicBezTo>
                  <a:cubicBezTo>
                    <a:pt x="345600" y="609318"/>
                    <a:pt x="384282" y="648000"/>
                    <a:pt x="432000" y="648000"/>
                  </a:cubicBezTo>
                  <a:lnTo>
                    <a:pt x="2376000" y="648000"/>
                  </a:lnTo>
                  <a:lnTo>
                    <a:pt x="2376000" y="993600"/>
                  </a:lnTo>
                  <a:lnTo>
                    <a:pt x="432000" y="993600"/>
                  </a:lnTo>
                  <a:cubicBezTo>
                    <a:pt x="193412" y="993600"/>
                    <a:pt x="0" y="800188"/>
                    <a:pt x="0" y="561600"/>
                  </a:cubicBezTo>
                  <a:cubicBezTo>
                    <a:pt x="0" y="323012"/>
                    <a:pt x="193412" y="129600"/>
                    <a:pt x="432000" y="129600"/>
                  </a:cubicBezTo>
                  <a:lnTo>
                    <a:pt x="4236180" y="129600"/>
                  </a:lnTo>
                  <a:close/>
                </a:path>
              </a:pathLst>
            </a:custGeom>
            <a:solidFill>
              <a:schemeClr val="accent1"/>
            </a:solidFill>
            <a:ln w="3175" cap="flat" cmpd="sng" algn="ctr">
              <a:solidFill>
                <a:schemeClr val="accent1">
                  <a:lumMod val="7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58" name="TextBox 157">
              <a:extLst>
                <a:ext uri="{FF2B5EF4-FFF2-40B4-BE49-F238E27FC236}">
                  <a16:creationId xmlns:a16="http://schemas.microsoft.com/office/drawing/2014/main" id="{7054AD7A-7B2A-3504-B3A8-B3DEA3AA6911}"/>
                </a:ext>
              </a:extLst>
            </p:cNvPr>
            <p:cNvSpPr txBox="1"/>
            <p:nvPr/>
          </p:nvSpPr>
          <p:spPr>
            <a:xfrm>
              <a:off x="7110166" y="1406544"/>
              <a:ext cx="883749"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r>
                <a:rPr lang="en-US" altLang="ko-KR" sz="1000" dirty="0">
                  <a:gradFill>
                    <a:gsLst>
                      <a:gs pos="0">
                        <a:schemeClr val="accent3"/>
                      </a:gs>
                      <a:gs pos="100000">
                        <a:schemeClr val="accent3"/>
                      </a:gs>
                    </a:gsLst>
                    <a:lin ang="5400000" scaled="0"/>
                  </a:gradFill>
                </a:rPr>
                <a:t>Réintégration</a:t>
              </a:r>
              <a:endParaRPr lang="ko-KR" altLang="en-US" sz="1000" dirty="0">
                <a:gradFill>
                  <a:gsLst>
                    <a:gs pos="0">
                      <a:schemeClr val="accent3"/>
                    </a:gs>
                    <a:gs pos="100000">
                      <a:schemeClr val="accent3"/>
                    </a:gs>
                  </a:gsLst>
                  <a:lin ang="5400000" scaled="0"/>
                </a:gradFill>
              </a:endParaRPr>
            </a:p>
          </p:txBody>
        </p:sp>
      </p:grpSp>
      <p:grpSp>
        <p:nvGrpSpPr>
          <p:cNvPr id="45" name="그룹 44">
            <a:extLst>
              <a:ext uri="{FF2B5EF4-FFF2-40B4-BE49-F238E27FC236}">
                <a16:creationId xmlns:a16="http://schemas.microsoft.com/office/drawing/2014/main" id="{1BD90FED-EAA5-D91F-45EF-160955A29608}"/>
              </a:ext>
            </a:extLst>
          </p:cNvPr>
          <p:cNvGrpSpPr/>
          <p:nvPr/>
        </p:nvGrpSpPr>
        <p:grpSpPr>
          <a:xfrm>
            <a:off x="2444798" y="1094569"/>
            <a:ext cx="1371442" cy="219903"/>
            <a:chOff x="2584184" y="1857409"/>
            <a:chExt cx="1371442" cy="219903"/>
          </a:xfrm>
        </p:grpSpPr>
        <p:sp>
          <p:nvSpPr>
            <p:cNvPr id="186" name="TextBox 185">
              <a:extLst>
                <a:ext uri="{FF2B5EF4-FFF2-40B4-BE49-F238E27FC236}">
                  <a16:creationId xmlns:a16="http://schemas.microsoft.com/office/drawing/2014/main" id="{3E302C01-DF40-9934-AF5B-8F696F49BB45}"/>
                </a:ext>
              </a:extLst>
            </p:cNvPr>
            <p:cNvSpPr txBox="1"/>
            <p:nvPr/>
          </p:nvSpPr>
          <p:spPr>
            <a:xfrm>
              <a:off x="2584184" y="1857409"/>
              <a:ext cx="952765" cy="193940"/>
            </a:xfrm>
            <a:prstGeom prst="rect">
              <a:avLst/>
            </a:prstGeom>
            <a:noFill/>
          </p:spPr>
          <p:txBody>
            <a:bodyPr wrap="square" lIns="0" tIns="0" rIns="0" bIns="0" rtlCol="0">
              <a:noAutofit/>
            </a:bodyPr>
            <a:lstStyle/>
            <a:p>
              <a:pPr lvl="0" algn="ctr"/>
              <a:r>
                <a:rPr lang="en-US" altLang="ko-KR" sz="1000" b="1" dirty="0">
                  <a:gradFill>
                    <a:gsLst>
                      <a:gs pos="0">
                        <a:schemeClr val="accent1"/>
                      </a:gs>
                      <a:gs pos="100000">
                        <a:schemeClr val="accent1"/>
                      </a:gs>
                    </a:gsLst>
                    <a:lin ang="5400000" scaled="0"/>
                  </a:gradFill>
                  <a:latin typeface="Roboto Condensed Regular"/>
                </a:rPr>
                <a:t>Avis favorable à la réintégration</a:t>
              </a:r>
              <a:endParaRPr lang="ko-KR" altLang="en-US" sz="1000" b="1" dirty="0">
                <a:gradFill>
                  <a:gsLst>
                    <a:gs pos="0">
                      <a:schemeClr val="accent1"/>
                    </a:gs>
                    <a:gs pos="100000">
                      <a:schemeClr val="accent1"/>
                    </a:gs>
                  </a:gsLst>
                  <a:lin ang="5400000" scaled="0"/>
                </a:gradFill>
                <a:latin typeface="Roboto Condensed Regular"/>
              </a:endParaRPr>
            </a:p>
          </p:txBody>
        </p:sp>
        <p:cxnSp>
          <p:nvCxnSpPr>
            <p:cNvPr id="185" name="직선 연결선 184">
              <a:extLst>
                <a:ext uri="{FF2B5EF4-FFF2-40B4-BE49-F238E27FC236}">
                  <a16:creationId xmlns:a16="http://schemas.microsoft.com/office/drawing/2014/main" id="{F242EB7D-8C2D-9F99-D35F-94B43F8DAC09}"/>
                </a:ext>
              </a:extLst>
            </p:cNvPr>
            <p:cNvCxnSpPr/>
            <p:nvPr/>
          </p:nvCxnSpPr>
          <p:spPr>
            <a:xfrm flipH="1">
              <a:off x="3667626" y="2077312"/>
              <a:ext cx="288000" cy="0"/>
            </a:xfrm>
            <a:prstGeom prst="line">
              <a:avLst/>
            </a:prstGeom>
            <a:ln w="3175">
              <a:solidFill>
                <a:schemeClr val="accent1">
                  <a:lumMod val="7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7" name="그룹 36">
            <a:extLst>
              <a:ext uri="{FF2B5EF4-FFF2-40B4-BE49-F238E27FC236}">
                <a16:creationId xmlns:a16="http://schemas.microsoft.com/office/drawing/2014/main" id="{E38F2F17-CD5C-0489-BFAC-E84A4BADEB3E}"/>
              </a:ext>
            </a:extLst>
          </p:cNvPr>
          <p:cNvGrpSpPr/>
          <p:nvPr/>
        </p:nvGrpSpPr>
        <p:grpSpPr>
          <a:xfrm>
            <a:off x="4972599" y="1260088"/>
            <a:ext cx="2376000" cy="993600"/>
            <a:chOff x="4835095" y="2797917"/>
            <a:chExt cx="2376000" cy="993600"/>
          </a:xfrm>
        </p:grpSpPr>
        <p:sp>
          <p:nvSpPr>
            <p:cNvPr id="145" name="이등변 삼각형 118">
              <a:extLst>
                <a:ext uri="{FF2B5EF4-FFF2-40B4-BE49-F238E27FC236}">
                  <a16:creationId xmlns:a16="http://schemas.microsoft.com/office/drawing/2014/main" id="{4D606199-20A0-CD22-FCD8-8C4EC57B1785}"/>
                </a:ext>
              </a:extLst>
            </p:cNvPr>
            <p:cNvSpPr/>
            <p:nvPr/>
          </p:nvSpPr>
          <p:spPr>
            <a:xfrm rot="5400000" flipH="1" flipV="1">
              <a:off x="5661105" y="2907543"/>
              <a:ext cx="345602"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5" name="직사각형 111">
              <a:extLst>
                <a:ext uri="{FF2B5EF4-FFF2-40B4-BE49-F238E27FC236}">
                  <a16:creationId xmlns:a16="http://schemas.microsoft.com/office/drawing/2014/main" id="{A03E39A9-E4BE-027B-6DD3-1F4BB2FC6181}"/>
                </a:ext>
              </a:extLst>
            </p:cNvPr>
            <p:cNvSpPr/>
            <p:nvPr/>
          </p:nvSpPr>
          <p:spPr>
            <a:xfrm flipH="1">
              <a:off x="4835095" y="2797917"/>
              <a:ext cx="2376000" cy="993600"/>
            </a:xfrm>
            <a:custGeom>
              <a:avLst/>
              <a:gdLst/>
              <a:ahLst/>
              <a:cxnLst/>
              <a:rect l="l" t="t" r="r" b="b"/>
              <a:pathLst>
                <a:path w="2376000" h="993600">
                  <a:moveTo>
                    <a:pt x="1079999" y="0"/>
                  </a:moveTo>
                  <a:lnTo>
                    <a:pt x="1079999" y="129600"/>
                  </a:lnTo>
                  <a:lnTo>
                    <a:pt x="432000" y="129600"/>
                  </a:lnTo>
                  <a:cubicBezTo>
                    <a:pt x="193412" y="129600"/>
                    <a:pt x="0" y="323012"/>
                    <a:pt x="0" y="561600"/>
                  </a:cubicBezTo>
                  <a:cubicBezTo>
                    <a:pt x="0" y="800188"/>
                    <a:pt x="193412" y="993600"/>
                    <a:pt x="432000" y="993600"/>
                  </a:cubicBezTo>
                  <a:lnTo>
                    <a:pt x="2376000" y="993600"/>
                  </a:lnTo>
                  <a:lnTo>
                    <a:pt x="2376000" y="648000"/>
                  </a:lnTo>
                  <a:lnTo>
                    <a:pt x="432000" y="648000"/>
                  </a:lnTo>
                  <a:cubicBezTo>
                    <a:pt x="384282" y="648000"/>
                    <a:pt x="345600" y="609318"/>
                    <a:pt x="345600" y="561600"/>
                  </a:cubicBezTo>
                  <a:cubicBezTo>
                    <a:pt x="345600" y="513882"/>
                    <a:pt x="384282" y="475200"/>
                    <a:pt x="432000" y="475200"/>
                  </a:cubicBezTo>
                  <a:lnTo>
                    <a:pt x="1079999" y="475200"/>
                  </a:lnTo>
                  <a:lnTo>
                    <a:pt x="1079999" y="604800"/>
                  </a:lnTo>
                  <a:lnTo>
                    <a:pt x="1511999" y="302400"/>
                  </a:lnTo>
                  <a:close/>
                </a:path>
              </a:pathLst>
            </a:custGeom>
            <a:pattFill prst="ltDnDiag">
              <a:fgClr>
                <a:schemeClr val="accent4">
                  <a:lumMod val="65000"/>
                  <a:lumOff val="35000"/>
                </a:schemeClr>
              </a:fgClr>
              <a:bgClr>
                <a:schemeClr val="accent3">
                  <a:lumMod val="50000"/>
                </a:schemeClr>
              </a:bgClr>
            </a:pattFill>
            <a:ln w="3175">
              <a:solidFill>
                <a:schemeClr val="accent4">
                  <a:lumMod val="65000"/>
                  <a:lumOff val="35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60" name="TextBox 159">
              <a:extLst>
                <a:ext uri="{FF2B5EF4-FFF2-40B4-BE49-F238E27FC236}">
                  <a16:creationId xmlns:a16="http://schemas.microsoft.com/office/drawing/2014/main" id="{F3F42A5E-FC78-1D8C-9EC4-3C10E02A951E}"/>
                </a:ext>
              </a:extLst>
            </p:cNvPr>
            <p:cNvSpPr txBox="1"/>
            <p:nvPr/>
          </p:nvSpPr>
          <p:spPr>
            <a:xfrm>
              <a:off x="6136810" y="2998515"/>
              <a:ext cx="883749"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l"/>
              <a:r>
                <a:rPr lang="en-US" altLang="ko-KR" sz="1000" dirty="0">
                  <a:gradFill>
                    <a:gsLst>
                      <a:gs pos="0">
                        <a:schemeClr val="accent3"/>
                      </a:gs>
                      <a:gs pos="100000">
                        <a:schemeClr val="accent3"/>
                      </a:gs>
                    </a:gsLst>
                    <a:lin ang="5400000" scaled="0"/>
                  </a:gradFill>
                </a:rPr>
                <a:t>AVIS CMFR</a:t>
              </a:r>
              <a:endParaRPr lang="ko-KR" altLang="en-US" sz="1000" dirty="0">
                <a:gradFill>
                  <a:gsLst>
                    <a:gs pos="0">
                      <a:schemeClr val="accent3"/>
                    </a:gs>
                    <a:gs pos="100000">
                      <a:schemeClr val="accent3"/>
                    </a:gs>
                  </a:gsLst>
                  <a:lin ang="5400000" scaled="0"/>
                </a:gradFill>
              </a:endParaRPr>
            </a:p>
          </p:txBody>
        </p:sp>
      </p:grpSp>
      <p:sp>
        <p:nvSpPr>
          <p:cNvPr id="175" name="TextBox 174">
            <a:extLst>
              <a:ext uri="{FF2B5EF4-FFF2-40B4-BE49-F238E27FC236}">
                <a16:creationId xmlns:a16="http://schemas.microsoft.com/office/drawing/2014/main" id="{EB7582A4-5396-CACD-6B36-D4C3D14F89CC}"/>
              </a:ext>
            </a:extLst>
          </p:cNvPr>
          <p:cNvSpPr txBox="1"/>
          <p:nvPr/>
        </p:nvSpPr>
        <p:spPr>
          <a:xfrm>
            <a:off x="5461063" y="2005626"/>
            <a:ext cx="952765" cy="193940"/>
          </a:xfrm>
          <a:prstGeom prst="rect">
            <a:avLst/>
          </a:prstGeom>
          <a:noFill/>
        </p:spPr>
        <p:txBody>
          <a:bodyPr wrap="square" lIns="0" tIns="0" rIns="0" bIns="0" rtlCol="0">
            <a:noAutofit/>
          </a:bodyPr>
          <a:lstStyle/>
          <a:p>
            <a:pPr lvl="0"/>
            <a:r>
              <a:rPr lang="en-US" altLang="ko-KR" sz="800" dirty="0">
                <a:solidFill>
                  <a:schemeClr val="bg1"/>
                </a:solidFill>
                <a:latin typeface="Roboto Condensed Regular"/>
              </a:rPr>
              <a:t>3 ans maximum</a:t>
            </a:r>
            <a:endParaRPr lang="ko-KR" altLang="en-US" sz="800" dirty="0">
              <a:solidFill>
                <a:schemeClr val="bg1"/>
              </a:solidFill>
              <a:latin typeface="Roboto Condensed Regular"/>
            </a:endParaRPr>
          </a:p>
        </p:txBody>
      </p:sp>
      <p:grpSp>
        <p:nvGrpSpPr>
          <p:cNvPr id="36" name="그룹 35">
            <a:extLst>
              <a:ext uri="{FF2B5EF4-FFF2-40B4-BE49-F238E27FC236}">
                <a16:creationId xmlns:a16="http://schemas.microsoft.com/office/drawing/2014/main" id="{2B345F36-EE32-234D-EE08-C4215A411364}"/>
              </a:ext>
            </a:extLst>
          </p:cNvPr>
          <p:cNvGrpSpPr/>
          <p:nvPr/>
        </p:nvGrpSpPr>
        <p:grpSpPr>
          <a:xfrm>
            <a:off x="-68121" y="1778488"/>
            <a:ext cx="5529184" cy="604800"/>
            <a:chOff x="-205625" y="3316317"/>
            <a:chExt cx="5529184" cy="604800"/>
          </a:xfrm>
        </p:grpSpPr>
        <p:sp>
          <p:nvSpPr>
            <p:cNvPr id="153" name="이등변 삼각형 118">
              <a:extLst>
                <a:ext uri="{FF2B5EF4-FFF2-40B4-BE49-F238E27FC236}">
                  <a16:creationId xmlns:a16="http://schemas.microsoft.com/office/drawing/2014/main" id="{58EDC316-7F95-6C4A-5765-E49EC930B90D}"/>
                </a:ext>
              </a:extLst>
            </p:cNvPr>
            <p:cNvSpPr/>
            <p:nvPr/>
          </p:nvSpPr>
          <p:spPr>
            <a:xfrm rot="16200000" flipV="1">
              <a:off x="4957985" y="3425943"/>
              <a:ext cx="345600"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5" name="그룹 34">
              <a:extLst>
                <a:ext uri="{FF2B5EF4-FFF2-40B4-BE49-F238E27FC236}">
                  <a16:creationId xmlns:a16="http://schemas.microsoft.com/office/drawing/2014/main" id="{DA3011BC-2441-0367-6051-0B2C9D5D0337}"/>
                </a:ext>
              </a:extLst>
            </p:cNvPr>
            <p:cNvGrpSpPr/>
            <p:nvPr/>
          </p:nvGrpSpPr>
          <p:grpSpPr>
            <a:xfrm>
              <a:off x="-205625" y="3316317"/>
              <a:ext cx="5472719" cy="604800"/>
              <a:chOff x="-205625" y="3316317"/>
              <a:chExt cx="5472719" cy="604800"/>
            </a:xfrm>
          </p:grpSpPr>
          <p:sp>
            <p:nvSpPr>
              <p:cNvPr id="154" name="이등변 삼각형 153">
                <a:extLst>
                  <a:ext uri="{FF2B5EF4-FFF2-40B4-BE49-F238E27FC236}">
                    <a16:creationId xmlns:a16="http://schemas.microsoft.com/office/drawing/2014/main" id="{65F44699-0C8D-CF56-893C-57460E28A50B}"/>
                  </a:ext>
                </a:extLst>
              </p:cNvPr>
              <p:cNvSpPr/>
              <p:nvPr/>
            </p:nvSpPr>
            <p:spPr>
              <a:xfrm rot="16200000" flipV="1">
                <a:off x="2331147" y="985169"/>
                <a:ext cx="604800" cy="5267095"/>
              </a:xfrm>
              <a:custGeom>
                <a:avLst/>
                <a:gdLst/>
                <a:ahLst/>
                <a:cxnLst/>
                <a:rect l="l" t="t" r="r" b="b"/>
                <a:pathLst>
                  <a:path w="604800" h="5267095">
                    <a:moveTo>
                      <a:pt x="604800" y="432000"/>
                    </a:moveTo>
                    <a:lnTo>
                      <a:pt x="302400" y="0"/>
                    </a:lnTo>
                    <a:lnTo>
                      <a:pt x="0" y="432000"/>
                    </a:lnTo>
                    <a:lnTo>
                      <a:pt x="129600" y="432000"/>
                    </a:lnTo>
                    <a:lnTo>
                      <a:pt x="129600" y="5267095"/>
                    </a:lnTo>
                    <a:lnTo>
                      <a:pt x="475200" y="5267095"/>
                    </a:lnTo>
                    <a:lnTo>
                      <a:pt x="475200" y="432000"/>
                    </a:lnTo>
                    <a:close/>
                  </a:path>
                </a:pathLst>
              </a:custGeom>
              <a:pattFill prst="ltUpDiag">
                <a:fgClr>
                  <a:schemeClr val="accent3">
                    <a:lumMod val="50000"/>
                  </a:schemeClr>
                </a:fgClr>
                <a:bgClr>
                  <a:schemeClr val="accent3">
                    <a:lumMod val="65000"/>
                  </a:schemeClr>
                </a:bgClr>
              </a:pattFill>
              <a:ln w="3175">
                <a:solidFill>
                  <a:schemeClr val="accent3">
                    <a:lumMod val="50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88" name="TextBox 187">
                <a:extLst>
                  <a:ext uri="{FF2B5EF4-FFF2-40B4-BE49-F238E27FC236}">
                    <a16:creationId xmlns:a16="http://schemas.microsoft.com/office/drawing/2014/main" id="{BEE776EE-23BB-D58C-A444-06D053D8283E}"/>
                  </a:ext>
                </a:extLst>
              </p:cNvPr>
              <p:cNvSpPr txBox="1"/>
              <p:nvPr/>
            </p:nvSpPr>
            <p:spPr>
              <a:xfrm>
                <a:off x="-205625" y="3505881"/>
                <a:ext cx="4745718"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r>
                  <a:rPr lang="en-US" altLang="ko-KR" sz="2400" dirty="0">
                    <a:gradFill>
                      <a:gsLst>
                        <a:gs pos="0">
                          <a:schemeClr val="accent3"/>
                        </a:gs>
                        <a:gs pos="100000">
                          <a:schemeClr val="accent3"/>
                        </a:gs>
                      </a:gsLst>
                      <a:lin ang="5400000" scaled="0"/>
                    </a:gradFill>
                    <a:latin typeface="Arial Rounded MT Bold" panose="020F0704030504030204" pitchFamily="34" charset="0"/>
                  </a:rPr>
                  <a:t>Congé de grave maladie</a:t>
                </a:r>
                <a:endParaRPr lang="ko-KR" altLang="en-US" sz="2400" dirty="0">
                  <a:gradFill>
                    <a:gsLst>
                      <a:gs pos="0">
                        <a:schemeClr val="accent3"/>
                      </a:gs>
                      <a:gs pos="100000">
                        <a:schemeClr val="accent3"/>
                      </a:gs>
                    </a:gsLst>
                    <a:lin ang="5400000" scaled="0"/>
                  </a:gradFill>
                  <a:latin typeface="Arial Rounded MT Bold" panose="020F0704030504030204" pitchFamily="34" charset="0"/>
                </a:endParaRPr>
              </a:p>
            </p:txBody>
          </p:sp>
        </p:grpSp>
      </p:grpSp>
      <p:grpSp>
        <p:nvGrpSpPr>
          <p:cNvPr id="5" name="그룹 39">
            <a:extLst>
              <a:ext uri="{FF2B5EF4-FFF2-40B4-BE49-F238E27FC236}">
                <a16:creationId xmlns:a16="http://schemas.microsoft.com/office/drawing/2014/main" id="{C6EF3DE6-5307-EE10-6B26-D93FE9E0E100}"/>
              </a:ext>
            </a:extLst>
          </p:cNvPr>
          <p:cNvGrpSpPr/>
          <p:nvPr/>
        </p:nvGrpSpPr>
        <p:grpSpPr>
          <a:xfrm>
            <a:off x="4357552" y="2576586"/>
            <a:ext cx="4668180" cy="993600"/>
            <a:chOff x="3755095" y="1242717"/>
            <a:chExt cx="4668180" cy="993600"/>
          </a:xfrm>
        </p:grpSpPr>
        <p:sp>
          <p:nvSpPr>
            <p:cNvPr id="6" name="직사각형 96">
              <a:extLst>
                <a:ext uri="{FF2B5EF4-FFF2-40B4-BE49-F238E27FC236}">
                  <a16:creationId xmlns:a16="http://schemas.microsoft.com/office/drawing/2014/main" id="{6B4A8A0C-E82B-58E2-38EF-D75D8463B333}"/>
                </a:ext>
              </a:extLst>
            </p:cNvPr>
            <p:cNvSpPr/>
            <p:nvPr/>
          </p:nvSpPr>
          <p:spPr>
            <a:xfrm>
              <a:off x="3755095" y="1242717"/>
              <a:ext cx="4668180" cy="993600"/>
            </a:xfrm>
            <a:custGeom>
              <a:avLst/>
              <a:gdLst/>
              <a:ahLst/>
              <a:cxnLst/>
              <a:rect l="l" t="t" r="r" b="b"/>
              <a:pathLst>
                <a:path w="4668180" h="993600">
                  <a:moveTo>
                    <a:pt x="4236180" y="0"/>
                  </a:moveTo>
                  <a:lnTo>
                    <a:pt x="4668180" y="302400"/>
                  </a:lnTo>
                  <a:lnTo>
                    <a:pt x="4236180" y="604800"/>
                  </a:lnTo>
                  <a:lnTo>
                    <a:pt x="4236180" y="475200"/>
                  </a:lnTo>
                  <a:lnTo>
                    <a:pt x="432000" y="475200"/>
                  </a:lnTo>
                  <a:cubicBezTo>
                    <a:pt x="384282" y="475200"/>
                    <a:pt x="345600" y="513882"/>
                    <a:pt x="345600" y="561600"/>
                  </a:cubicBezTo>
                  <a:cubicBezTo>
                    <a:pt x="345600" y="609318"/>
                    <a:pt x="384282" y="648000"/>
                    <a:pt x="432000" y="648000"/>
                  </a:cubicBezTo>
                  <a:lnTo>
                    <a:pt x="2376000" y="648000"/>
                  </a:lnTo>
                  <a:lnTo>
                    <a:pt x="2376000" y="993600"/>
                  </a:lnTo>
                  <a:lnTo>
                    <a:pt x="432000" y="993600"/>
                  </a:lnTo>
                  <a:cubicBezTo>
                    <a:pt x="193412" y="993600"/>
                    <a:pt x="0" y="800188"/>
                    <a:pt x="0" y="561600"/>
                  </a:cubicBezTo>
                  <a:cubicBezTo>
                    <a:pt x="0" y="323012"/>
                    <a:pt x="193412" y="129600"/>
                    <a:pt x="432000" y="129600"/>
                  </a:cubicBezTo>
                  <a:lnTo>
                    <a:pt x="4236180" y="129600"/>
                  </a:lnTo>
                  <a:close/>
                </a:path>
              </a:pathLst>
            </a:custGeom>
            <a:solidFill>
              <a:schemeClr val="accent1"/>
            </a:solidFill>
            <a:ln w="3175" cap="flat" cmpd="sng" algn="ctr">
              <a:solidFill>
                <a:schemeClr val="accent1">
                  <a:lumMod val="7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 name="TextBox 157">
              <a:extLst>
                <a:ext uri="{FF2B5EF4-FFF2-40B4-BE49-F238E27FC236}">
                  <a16:creationId xmlns:a16="http://schemas.microsoft.com/office/drawing/2014/main" id="{8246F1BE-78BF-11D2-46F0-ED649FC0924D}"/>
                </a:ext>
              </a:extLst>
            </p:cNvPr>
            <p:cNvSpPr txBox="1"/>
            <p:nvPr/>
          </p:nvSpPr>
          <p:spPr>
            <a:xfrm>
              <a:off x="4199442" y="1443315"/>
              <a:ext cx="3794473"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l"/>
              <a:r>
                <a:rPr lang="en-US" altLang="ko-KR" sz="900" dirty="0">
                  <a:gradFill>
                    <a:gsLst>
                      <a:gs pos="0">
                        <a:schemeClr val="accent3"/>
                      </a:gs>
                      <a:gs pos="100000">
                        <a:schemeClr val="accent3"/>
                      </a:gs>
                    </a:gsLst>
                    <a:lin ang="5400000" scaled="0"/>
                  </a:gradFill>
                </a:rPr>
                <a:t>Disponibilité d’office pour inaptitude physique temporaire ou licenciement pour inaptitude physique</a:t>
              </a:r>
              <a:endParaRPr lang="ko-KR" altLang="en-US" sz="900" dirty="0">
                <a:gradFill>
                  <a:gsLst>
                    <a:gs pos="0">
                      <a:schemeClr val="accent3"/>
                    </a:gs>
                    <a:gs pos="100000">
                      <a:schemeClr val="accent3"/>
                    </a:gs>
                  </a:gsLst>
                  <a:lin ang="5400000" scaled="0"/>
                </a:gradFill>
              </a:endParaRPr>
            </a:p>
          </p:txBody>
        </p:sp>
      </p:grpSp>
      <p:grpSp>
        <p:nvGrpSpPr>
          <p:cNvPr id="8" name="그룹 44">
            <a:extLst>
              <a:ext uri="{FF2B5EF4-FFF2-40B4-BE49-F238E27FC236}">
                <a16:creationId xmlns:a16="http://schemas.microsoft.com/office/drawing/2014/main" id="{6E46C72C-B0A7-DA4C-281A-52A04381362B}"/>
              </a:ext>
            </a:extLst>
          </p:cNvPr>
          <p:cNvGrpSpPr/>
          <p:nvPr/>
        </p:nvGrpSpPr>
        <p:grpSpPr>
          <a:xfrm>
            <a:off x="2966780" y="2890566"/>
            <a:ext cx="1371442" cy="219903"/>
            <a:chOff x="2584184" y="1857409"/>
            <a:chExt cx="1371442" cy="219903"/>
          </a:xfrm>
        </p:grpSpPr>
        <p:sp>
          <p:nvSpPr>
            <p:cNvPr id="9" name="TextBox 185">
              <a:extLst>
                <a:ext uri="{FF2B5EF4-FFF2-40B4-BE49-F238E27FC236}">
                  <a16:creationId xmlns:a16="http://schemas.microsoft.com/office/drawing/2014/main" id="{3C8E664F-07F9-92D3-3D50-92510ABD6E54}"/>
                </a:ext>
              </a:extLst>
            </p:cNvPr>
            <p:cNvSpPr txBox="1"/>
            <p:nvPr/>
          </p:nvSpPr>
          <p:spPr>
            <a:xfrm>
              <a:off x="2584184" y="1857409"/>
              <a:ext cx="952765" cy="193940"/>
            </a:xfrm>
            <a:prstGeom prst="rect">
              <a:avLst/>
            </a:prstGeom>
            <a:noFill/>
          </p:spPr>
          <p:txBody>
            <a:bodyPr wrap="square" lIns="0" tIns="0" rIns="0" bIns="0" rtlCol="0">
              <a:noAutofit/>
            </a:bodyPr>
            <a:lstStyle/>
            <a:p>
              <a:pPr lvl="0" algn="ctr"/>
              <a:r>
                <a:rPr lang="en-US" altLang="ko-KR" sz="1000" b="1" dirty="0">
                  <a:gradFill>
                    <a:gsLst>
                      <a:gs pos="0">
                        <a:schemeClr val="accent1"/>
                      </a:gs>
                      <a:gs pos="100000">
                        <a:schemeClr val="accent1"/>
                      </a:gs>
                    </a:gsLst>
                    <a:lin ang="5400000" scaled="0"/>
                  </a:gradFill>
                  <a:latin typeface="Roboto Condensed Regular"/>
                </a:rPr>
                <a:t>Avis défavorable à la réintégration</a:t>
              </a:r>
              <a:endParaRPr lang="ko-KR" altLang="en-US" sz="1000" b="1" dirty="0">
                <a:gradFill>
                  <a:gsLst>
                    <a:gs pos="0">
                      <a:schemeClr val="accent1"/>
                    </a:gs>
                    <a:gs pos="100000">
                      <a:schemeClr val="accent1"/>
                    </a:gs>
                  </a:gsLst>
                  <a:lin ang="5400000" scaled="0"/>
                </a:gradFill>
                <a:latin typeface="Roboto Condensed Regular"/>
              </a:endParaRPr>
            </a:p>
          </p:txBody>
        </p:sp>
        <p:cxnSp>
          <p:nvCxnSpPr>
            <p:cNvPr id="10" name="직선 연결선 184">
              <a:extLst>
                <a:ext uri="{FF2B5EF4-FFF2-40B4-BE49-F238E27FC236}">
                  <a16:creationId xmlns:a16="http://schemas.microsoft.com/office/drawing/2014/main" id="{68B47DC4-7ED3-EB52-72EA-12BABECEEE1C}"/>
                </a:ext>
              </a:extLst>
            </p:cNvPr>
            <p:cNvCxnSpPr/>
            <p:nvPr/>
          </p:nvCxnSpPr>
          <p:spPr>
            <a:xfrm flipH="1">
              <a:off x="3667626" y="2077312"/>
              <a:ext cx="288000" cy="0"/>
            </a:xfrm>
            <a:prstGeom prst="line">
              <a:avLst/>
            </a:prstGeom>
            <a:ln w="3175">
              <a:solidFill>
                <a:schemeClr val="accent1">
                  <a:lumMod val="7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2" name="그룹 36">
            <a:extLst>
              <a:ext uri="{FF2B5EF4-FFF2-40B4-BE49-F238E27FC236}">
                <a16:creationId xmlns:a16="http://schemas.microsoft.com/office/drawing/2014/main" id="{9DC2F4E7-4590-4709-7387-2D0C797E213C}"/>
              </a:ext>
            </a:extLst>
          </p:cNvPr>
          <p:cNvGrpSpPr/>
          <p:nvPr/>
        </p:nvGrpSpPr>
        <p:grpSpPr>
          <a:xfrm>
            <a:off x="5555821" y="3099349"/>
            <a:ext cx="2376000" cy="993600"/>
            <a:chOff x="4835095" y="2797917"/>
            <a:chExt cx="2376000" cy="993600"/>
          </a:xfrm>
        </p:grpSpPr>
        <p:sp>
          <p:nvSpPr>
            <p:cNvPr id="13" name="이등변 삼각형 118">
              <a:extLst>
                <a:ext uri="{FF2B5EF4-FFF2-40B4-BE49-F238E27FC236}">
                  <a16:creationId xmlns:a16="http://schemas.microsoft.com/office/drawing/2014/main" id="{70604AEE-4BEE-B553-B982-D39010E2E99F}"/>
                </a:ext>
              </a:extLst>
            </p:cNvPr>
            <p:cNvSpPr/>
            <p:nvPr/>
          </p:nvSpPr>
          <p:spPr>
            <a:xfrm rot="5400000" flipH="1" flipV="1">
              <a:off x="5661105" y="2907543"/>
              <a:ext cx="345602"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직사각형 111">
              <a:extLst>
                <a:ext uri="{FF2B5EF4-FFF2-40B4-BE49-F238E27FC236}">
                  <a16:creationId xmlns:a16="http://schemas.microsoft.com/office/drawing/2014/main" id="{133AE981-3883-6E04-AF88-81E9B42E7EA3}"/>
                </a:ext>
              </a:extLst>
            </p:cNvPr>
            <p:cNvSpPr/>
            <p:nvPr/>
          </p:nvSpPr>
          <p:spPr>
            <a:xfrm flipH="1">
              <a:off x="4835095" y="2797917"/>
              <a:ext cx="2376000" cy="993600"/>
            </a:xfrm>
            <a:custGeom>
              <a:avLst/>
              <a:gdLst/>
              <a:ahLst/>
              <a:cxnLst/>
              <a:rect l="l" t="t" r="r" b="b"/>
              <a:pathLst>
                <a:path w="2376000" h="993600">
                  <a:moveTo>
                    <a:pt x="1079999" y="0"/>
                  </a:moveTo>
                  <a:lnTo>
                    <a:pt x="1079999" y="129600"/>
                  </a:lnTo>
                  <a:lnTo>
                    <a:pt x="432000" y="129600"/>
                  </a:lnTo>
                  <a:cubicBezTo>
                    <a:pt x="193412" y="129600"/>
                    <a:pt x="0" y="323012"/>
                    <a:pt x="0" y="561600"/>
                  </a:cubicBezTo>
                  <a:cubicBezTo>
                    <a:pt x="0" y="800188"/>
                    <a:pt x="193412" y="993600"/>
                    <a:pt x="432000" y="993600"/>
                  </a:cubicBezTo>
                  <a:lnTo>
                    <a:pt x="2376000" y="993600"/>
                  </a:lnTo>
                  <a:lnTo>
                    <a:pt x="2376000" y="648000"/>
                  </a:lnTo>
                  <a:lnTo>
                    <a:pt x="432000" y="648000"/>
                  </a:lnTo>
                  <a:cubicBezTo>
                    <a:pt x="384282" y="648000"/>
                    <a:pt x="345600" y="609318"/>
                    <a:pt x="345600" y="561600"/>
                  </a:cubicBezTo>
                  <a:cubicBezTo>
                    <a:pt x="345600" y="513882"/>
                    <a:pt x="384282" y="475200"/>
                    <a:pt x="432000" y="475200"/>
                  </a:cubicBezTo>
                  <a:lnTo>
                    <a:pt x="1079999" y="475200"/>
                  </a:lnTo>
                  <a:lnTo>
                    <a:pt x="1079999" y="604800"/>
                  </a:lnTo>
                  <a:lnTo>
                    <a:pt x="1511999" y="302400"/>
                  </a:lnTo>
                  <a:close/>
                </a:path>
              </a:pathLst>
            </a:custGeom>
            <a:pattFill prst="ltDnDiag">
              <a:fgClr>
                <a:schemeClr val="accent4">
                  <a:lumMod val="65000"/>
                  <a:lumOff val="35000"/>
                </a:schemeClr>
              </a:fgClr>
              <a:bgClr>
                <a:schemeClr val="accent3">
                  <a:lumMod val="50000"/>
                </a:schemeClr>
              </a:bgClr>
            </a:pattFill>
            <a:ln w="3175">
              <a:solidFill>
                <a:schemeClr val="accent4">
                  <a:lumMod val="65000"/>
                  <a:lumOff val="35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5" name="TextBox 159">
              <a:extLst>
                <a:ext uri="{FF2B5EF4-FFF2-40B4-BE49-F238E27FC236}">
                  <a16:creationId xmlns:a16="http://schemas.microsoft.com/office/drawing/2014/main" id="{56157314-800D-BE79-3395-4A061731C982}"/>
                </a:ext>
              </a:extLst>
            </p:cNvPr>
            <p:cNvSpPr txBox="1"/>
            <p:nvPr/>
          </p:nvSpPr>
          <p:spPr>
            <a:xfrm>
              <a:off x="6136810" y="2998515"/>
              <a:ext cx="883749"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l"/>
              <a:r>
                <a:rPr lang="en-US" altLang="ko-KR" sz="1000" dirty="0">
                  <a:gradFill>
                    <a:gsLst>
                      <a:gs pos="0">
                        <a:schemeClr val="accent3"/>
                      </a:gs>
                      <a:gs pos="100000">
                        <a:schemeClr val="accent3"/>
                      </a:gs>
                    </a:gsLst>
                    <a:lin ang="5400000" scaled="0"/>
                  </a:gradFill>
                </a:rPr>
                <a:t>AVIS CMFR</a:t>
              </a:r>
              <a:endParaRPr lang="ko-KR" altLang="en-US" sz="1000" dirty="0">
                <a:gradFill>
                  <a:gsLst>
                    <a:gs pos="0">
                      <a:schemeClr val="accent3"/>
                    </a:gs>
                    <a:gs pos="100000">
                      <a:schemeClr val="accent3"/>
                    </a:gs>
                  </a:gsLst>
                  <a:lin ang="5400000" scaled="0"/>
                </a:gradFill>
              </a:endParaRPr>
            </a:p>
          </p:txBody>
        </p:sp>
      </p:grpSp>
      <p:sp>
        <p:nvSpPr>
          <p:cNvPr id="16" name="TextBox 174">
            <a:extLst>
              <a:ext uri="{FF2B5EF4-FFF2-40B4-BE49-F238E27FC236}">
                <a16:creationId xmlns:a16="http://schemas.microsoft.com/office/drawing/2014/main" id="{875223BB-B5BE-D88A-B8C2-44E8B9C75E77}"/>
              </a:ext>
            </a:extLst>
          </p:cNvPr>
          <p:cNvSpPr txBox="1"/>
          <p:nvPr/>
        </p:nvSpPr>
        <p:spPr>
          <a:xfrm>
            <a:off x="6058394" y="3860003"/>
            <a:ext cx="952765" cy="193940"/>
          </a:xfrm>
          <a:prstGeom prst="rect">
            <a:avLst/>
          </a:prstGeom>
          <a:noFill/>
        </p:spPr>
        <p:txBody>
          <a:bodyPr wrap="square" lIns="0" tIns="0" rIns="0" bIns="0" rtlCol="0">
            <a:noAutofit/>
          </a:bodyPr>
          <a:lstStyle/>
          <a:p>
            <a:pPr lvl="0"/>
            <a:r>
              <a:rPr lang="en-US" altLang="ko-KR" sz="800" dirty="0">
                <a:solidFill>
                  <a:schemeClr val="bg1"/>
                </a:solidFill>
                <a:latin typeface="Roboto Condensed Regular"/>
              </a:rPr>
              <a:t>3 ans maximum</a:t>
            </a:r>
            <a:endParaRPr lang="ko-KR" altLang="en-US" sz="800" dirty="0">
              <a:solidFill>
                <a:schemeClr val="bg1"/>
              </a:solidFill>
              <a:latin typeface="Roboto Condensed Regular"/>
            </a:endParaRPr>
          </a:p>
        </p:txBody>
      </p:sp>
      <p:grpSp>
        <p:nvGrpSpPr>
          <p:cNvPr id="17" name="그룹 35">
            <a:extLst>
              <a:ext uri="{FF2B5EF4-FFF2-40B4-BE49-F238E27FC236}">
                <a16:creationId xmlns:a16="http://schemas.microsoft.com/office/drawing/2014/main" id="{91B69E0D-A9E5-D79D-1CA0-6B9089EB1D73}"/>
              </a:ext>
            </a:extLst>
          </p:cNvPr>
          <p:cNvGrpSpPr/>
          <p:nvPr/>
        </p:nvGrpSpPr>
        <p:grpSpPr>
          <a:xfrm>
            <a:off x="720725" y="3617749"/>
            <a:ext cx="5323560" cy="604800"/>
            <a:chOff x="-1" y="3316317"/>
            <a:chExt cx="5323560" cy="604800"/>
          </a:xfrm>
        </p:grpSpPr>
        <p:sp>
          <p:nvSpPr>
            <p:cNvPr id="18" name="이등변 삼각형 118">
              <a:extLst>
                <a:ext uri="{FF2B5EF4-FFF2-40B4-BE49-F238E27FC236}">
                  <a16:creationId xmlns:a16="http://schemas.microsoft.com/office/drawing/2014/main" id="{4FFC91B7-8403-32D6-39F2-04684014FB4A}"/>
                </a:ext>
              </a:extLst>
            </p:cNvPr>
            <p:cNvSpPr/>
            <p:nvPr/>
          </p:nvSpPr>
          <p:spPr>
            <a:xfrm rot="16200000" flipV="1">
              <a:off x="4957985" y="3425943"/>
              <a:ext cx="345600"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이등변 삼각형 153">
              <a:extLst>
                <a:ext uri="{FF2B5EF4-FFF2-40B4-BE49-F238E27FC236}">
                  <a16:creationId xmlns:a16="http://schemas.microsoft.com/office/drawing/2014/main" id="{E471D5EA-7CF1-543A-DB3F-D3663E01538E}"/>
                </a:ext>
              </a:extLst>
            </p:cNvPr>
            <p:cNvSpPr/>
            <p:nvPr/>
          </p:nvSpPr>
          <p:spPr>
            <a:xfrm rot="16200000" flipV="1">
              <a:off x="2331147" y="985169"/>
              <a:ext cx="604800" cy="5267095"/>
            </a:xfrm>
            <a:custGeom>
              <a:avLst/>
              <a:gdLst/>
              <a:ahLst/>
              <a:cxnLst/>
              <a:rect l="l" t="t" r="r" b="b"/>
              <a:pathLst>
                <a:path w="604800" h="5267095">
                  <a:moveTo>
                    <a:pt x="604800" y="432000"/>
                  </a:moveTo>
                  <a:lnTo>
                    <a:pt x="302400" y="0"/>
                  </a:lnTo>
                  <a:lnTo>
                    <a:pt x="0" y="432000"/>
                  </a:lnTo>
                  <a:lnTo>
                    <a:pt x="129600" y="432000"/>
                  </a:lnTo>
                  <a:lnTo>
                    <a:pt x="129600" y="5267095"/>
                  </a:lnTo>
                  <a:lnTo>
                    <a:pt x="475200" y="5267095"/>
                  </a:lnTo>
                  <a:lnTo>
                    <a:pt x="475200" y="432000"/>
                  </a:lnTo>
                  <a:close/>
                </a:path>
              </a:pathLst>
            </a:custGeom>
            <a:pattFill prst="ltUpDiag">
              <a:fgClr>
                <a:schemeClr val="accent3">
                  <a:lumMod val="50000"/>
                </a:schemeClr>
              </a:fgClr>
              <a:bgClr>
                <a:schemeClr val="accent3">
                  <a:lumMod val="65000"/>
                </a:schemeClr>
              </a:bgClr>
            </a:pattFill>
            <a:ln w="3175">
              <a:solidFill>
                <a:schemeClr val="accent3">
                  <a:lumMod val="50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sp>
        <p:nvSpPr>
          <p:cNvPr id="23" name="ZoneTexte 22">
            <a:extLst>
              <a:ext uri="{FF2B5EF4-FFF2-40B4-BE49-F238E27FC236}">
                <a16:creationId xmlns:a16="http://schemas.microsoft.com/office/drawing/2014/main" id="{E4FAC284-EB83-193F-FFD6-74EB4535CA28}"/>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24" name="ZoneTexte 23">
            <a:extLst>
              <a:ext uri="{FF2B5EF4-FFF2-40B4-BE49-F238E27FC236}">
                <a16:creationId xmlns:a16="http://schemas.microsoft.com/office/drawing/2014/main" id="{8CAB18CF-E164-39B2-7D2A-214A5347FFA9}"/>
              </a:ext>
            </a:extLst>
          </p:cNvPr>
          <p:cNvSpPr txBox="1"/>
          <p:nvPr/>
        </p:nvSpPr>
        <p:spPr>
          <a:xfrm>
            <a:off x="6942985" y="4740947"/>
            <a:ext cx="1727200" cy="369332"/>
          </a:xfrm>
          <a:prstGeom prst="rect">
            <a:avLst/>
          </a:prstGeom>
          <a:solidFill>
            <a:schemeClr val="accent6">
              <a:lumMod val="85000"/>
            </a:schemeClr>
          </a:solidFill>
        </p:spPr>
        <p:txBody>
          <a:bodyPr wrap="square" rtlCol="0">
            <a:spAutoFit/>
          </a:bodyPr>
          <a:lstStyle/>
          <a:p>
            <a:endParaRPr lang="fr-FR" dirty="0"/>
          </a:p>
        </p:txBody>
      </p:sp>
      <p:sp>
        <p:nvSpPr>
          <p:cNvPr id="25" name="ZoneTexte 24">
            <a:extLst>
              <a:ext uri="{FF2B5EF4-FFF2-40B4-BE49-F238E27FC236}">
                <a16:creationId xmlns:a16="http://schemas.microsoft.com/office/drawing/2014/main" id="{3BC4D43A-ED03-4135-4155-23FF2A68A52C}"/>
              </a:ext>
            </a:extLst>
          </p:cNvPr>
          <p:cNvSpPr txBox="1"/>
          <p:nvPr/>
        </p:nvSpPr>
        <p:spPr>
          <a:xfrm>
            <a:off x="412702" y="4740947"/>
            <a:ext cx="1727200" cy="369332"/>
          </a:xfrm>
          <a:prstGeom prst="rect">
            <a:avLst/>
          </a:prstGeom>
          <a:solidFill>
            <a:schemeClr val="accent6">
              <a:lumMod val="85000"/>
            </a:schemeClr>
          </a:solidFill>
        </p:spPr>
        <p:txBody>
          <a:bodyPr wrap="square" rtlCol="0">
            <a:spAutoFit/>
          </a:bodyPr>
          <a:lstStyle/>
          <a:p>
            <a:endParaRPr lang="fr-FR" dirty="0"/>
          </a:p>
        </p:txBody>
      </p:sp>
      <p:sp>
        <p:nvSpPr>
          <p:cNvPr id="26" name="TextBox 187">
            <a:extLst>
              <a:ext uri="{FF2B5EF4-FFF2-40B4-BE49-F238E27FC236}">
                <a16:creationId xmlns:a16="http://schemas.microsoft.com/office/drawing/2014/main" id="{FA40F184-D18E-4467-2424-4A8E5890A414}"/>
              </a:ext>
            </a:extLst>
          </p:cNvPr>
          <p:cNvSpPr txBox="1"/>
          <p:nvPr/>
        </p:nvSpPr>
        <p:spPr>
          <a:xfrm>
            <a:off x="474700" y="3791282"/>
            <a:ext cx="4745718"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r>
              <a:rPr lang="en-US" altLang="ko-KR" sz="2400" dirty="0">
                <a:gradFill>
                  <a:gsLst>
                    <a:gs pos="0">
                      <a:schemeClr val="accent3"/>
                    </a:gs>
                    <a:gs pos="100000">
                      <a:schemeClr val="accent3"/>
                    </a:gs>
                  </a:gsLst>
                  <a:lin ang="5400000" scaled="0"/>
                </a:gradFill>
                <a:latin typeface="Arial Rounded MT Bold" panose="020F0704030504030204" pitchFamily="34" charset="0"/>
              </a:rPr>
              <a:t>Congé de grave maladie</a:t>
            </a:r>
            <a:endParaRPr lang="ko-KR" altLang="en-US" sz="2400" dirty="0">
              <a:gradFill>
                <a:gsLst>
                  <a:gs pos="0">
                    <a:schemeClr val="accent3"/>
                  </a:gs>
                  <a:gs pos="100000">
                    <a:schemeClr val="accent3"/>
                  </a:gs>
                </a:gsLst>
                <a:lin ang="5400000" scaled="0"/>
              </a:gradFill>
              <a:latin typeface="Arial Rounded MT Bold" panose="020F0704030504030204" pitchFamily="34" charset="0"/>
            </a:endParaRPr>
          </a:p>
        </p:txBody>
      </p:sp>
      <p:sp>
        <p:nvSpPr>
          <p:cNvPr id="2" name="ZoneTexte 1">
            <a:extLst>
              <a:ext uri="{FF2B5EF4-FFF2-40B4-BE49-F238E27FC236}">
                <a16:creationId xmlns:a16="http://schemas.microsoft.com/office/drawing/2014/main" id="{807E08B1-1B4D-0E90-9028-69F7E4E420AB}"/>
              </a:ext>
            </a:extLst>
          </p:cNvPr>
          <p:cNvSpPr txBox="1"/>
          <p:nvPr/>
        </p:nvSpPr>
        <p:spPr>
          <a:xfrm>
            <a:off x="412702" y="4357991"/>
            <a:ext cx="4559897" cy="577081"/>
          </a:xfrm>
          <a:prstGeom prst="rect">
            <a:avLst/>
          </a:prstGeom>
          <a:noFill/>
        </p:spPr>
        <p:txBody>
          <a:bodyPr wrap="square" rtlCol="0">
            <a:spAutoFit/>
          </a:bodyPr>
          <a:lstStyle/>
          <a:p>
            <a:r>
              <a:rPr lang="fr-FR" sz="1050" dirty="0"/>
              <a:t>Pour connaître les droits à rémunération se référer à la fiche </a:t>
            </a:r>
          </a:p>
          <a:p>
            <a:r>
              <a:rPr lang="fr-FR" sz="1050" dirty="0"/>
              <a:t>« Prestations sociales » disponible sur </a:t>
            </a:r>
            <a:r>
              <a:rPr lang="fr-FR" altLang="ko-KR" sz="1050" dirty="0">
                <a:solidFill>
                  <a:schemeClr val="accent1">
                    <a:lumMod val="50000"/>
                  </a:schemeClr>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https://55.cdgplus.fr/</a:t>
            </a:r>
            <a:endParaRPr lang="fr-FR" altLang="ko-KR" sz="1050" dirty="0">
              <a:solidFill>
                <a:schemeClr val="accent1">
                  <a:lumMod val="50000"/>
                </a:schemeClr>
              </a:solidFill>
              <a:latin typeface="Arial Rounded MT Bold" panose="020F0704030504030204" pitchFamily="34" charset="0"/>
            </a:endParaRPr>
          </a:p>
          <a:p>
            <a:endParaRPr lang="fr-FR" sz="1050" dirty="0"/>
          </a:p>
        </p:txBody>
      </p:sp>
    </p:spTree>
    <p:extLst>
      <p:ext uri="{BB962C8B-B14F-4D97-AF65-F5344CB8AC3E}">
        <p14:creationId xmlns:p14="http://schemas.microsoft.com/office/powerpoint/2010/main" val="20983768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60" name="그룹 59"/>
          <p:cNvGrpSpPr/>
          <p:nvPr/>
        </p:nvGrpSpPr>
        <p:grpSpPr>
          <a:xfrm>
            <a:off x="2386494" y="2253229"/>
            <a:ext cx="4371011" cy="716641"/>
            <a:chOff x="3260102" y="2577438"/>
            <a:chExt cx="4371011" cy="716641"/>
          </a:xfrm>
        </p:grpSpPr>
        <p:cxnSp>
          <p:nvCxnSpPr>
            <p:cNvPr id="176" name="직선 연결선 175"/>
            <p:cNvCxnSpPr/>
            <p:nvPr/>
          </p:nvCxnSpPr>
          <p:spPr>
            <a:xfrm>
              <a:off x="5487573" y="2577438"/>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14" name="그룹 213"/>
            <p:cNvGrpSpPr/>
            <p:nvPr/>
          </p:nvGrpSpPr>
          <p:grpSpPr>
            <a:xfrm>
              <a:off x="3260102" y="2786119"/>
              <a:ext cx="4371011" cy="459918"/>
              <a:chOff x="3260102" y="2792467"/>
              <a:chExt cx="4371011" cy="610278"/>
            </a:xfrm>
          </p:grpSpPr>
          <p:cxnSp>
            <p:nvCxnSpPr>
              <p:cNvPr id="76" name="직선 연결선 75"/>
              <p:cNvCxnSpPr>
                <a:cxnSpLocks/>
              </p:cNvCxnSpPr>
              <p:nvPr/>
            </p:nvCxnSpPr>
            <p:spPr>
              <a:xfrm>
                <a:off x="3260102" y="2792467"/>
                <a:ext cx="4371011" cy="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86" name="그룹 185"/>
              <p:cNvGrpSpPr/>
              <p:nvPr/>
            </p:nvGrpSpPr>
            <p:grpSpPr>
              <a:xfrm>
                <a:off x="3260102" y="2792467"/>
                <a:ext cx="4371011" cy="610278"/>
                <a:chOff x="3260102" y="2604464"/>
                <a:chExt cx="4371011" cy="798541"/>
              </a:xfrm>
            </p:grpSpPr>
            <p:cxnSp>
              <p:nvCxnSpPr>
                <p:cNvPr id="182" name="직선 연결선 181"/>
                <p:cNvCxnSpPr>
                  <a:cxnSpLocks/>
                </p:cNvCxnSpPr>
                <p:nvPr/>
              </p:nvCxnSpPr>
              <p:spPr>
                <a:xfrm flipH="1">
                  <a:off x="3260102" y="2604464"/>
                  <a:ext cx="8676" cy="7985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3" name="직선 연결선 182"/>
                <p:cNvCxnSpPr/>
                <p:nvPr/>
              </p:nvCxnSpPr>
              <p:spPr>
                <a:xfrm>
                  <a:off x="7631113" y="2604464"/>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nvGrpSpPr>
          <p:cNvPr id="59" name="그룹 58"/>
          <p:cNvGrpSpPr/>
          <p:nvPr/>
        </p:nvGrpSpPr>
        <p:grpSpPr>
          <a:xfrm>
            <a:off x="5472156" y="1115659"/>
            <a:ext cx="1747287" cy="748136"/>
            <a:chOff x="6286500" y="1447706"/>
            <a:chExt cx="1747287" cy="748136"/>
          </a:xfrm>
        </p:grpSpPr>
        <p:grpSp>
          <p:nvGrpSpPr>
            <p:cNvPr id="57" name="그룹 56"/>
            <p:cNvGrpSpPr/>
            <p:nvPr/>
          </p:nvGrpSpPr>
          <p:grpSpPr>
            <a:xfrm>
              <a:off x="6286500" y="1447706"/>
              <a:ext cx="1747287" cy="0"/>
              <a:chOff x="6286500" y="1447706"/>
              <a:chExt cx="1747287" cy="0"/>
            </a:xfrm>
          </p:grpSpPr>
          <p:cxnSp>
            <p:nvCxnSpPr>
              <p:cNvPr id="243" name="직선 연결선 242"/>
              <p:cNvCxnSpPr/>
              <p:nvPr/>
            </p:nvCxnSpPr>
            <p:spPr>
              <a:xfrm>
                <a:off x="6286500" y="1447706"/>
                <a:ext cx="1747287"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5" name="직선 연결선 244"/>
              <p:cNvCxnSpPr/>
              <p:nvPr/>
            </p:nvCxnSpPr>
            <p:spPr>
              <a:xfrm>
                <a:off x="7695869"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46" name="TextBox 245"/>
            <p:cNvSpPr txBox="1"/>
            <p:nvPr/>
          </p:nvSpPr>
          <p:spPr>
            <a:xfrm>
              <a:off x="6544377" y="1527505"/>
              <a:ext cx="1419225" cy="668337"/>
            </a:xfrm>
            <a:prstGeom prst="rect">
              <a:avLst/>
            </a:prstGeom>
            <a:noFill/>
            <a:scene3d>
              <a:camera prst="orthographicFront"/>
              <a:lightRig rig="threePt" dir="t"/>
            </a:scene3d>
            <a:sp3d>
              <a:bevelT/>
            </a:sp3d>
          </p:spPr>
          <p:txBody>
            <a:bodyPr wrap="square" lIns="0" tIns="0" rIns="0" bIns="0" rtlCol="0">
              <a:noAutofit/>
            </a:bodyPr>
            <a:lstStyle/>
            <a:p>
              <a:pPr algn="ct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Pas de maintien possible du régime indemnitaire jusqu’au 31/08/2024</a:t>
              </a:r>
            </a:p>
            <a:p>
              <a:pPr algn="ct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(CE 448779 du 22/11/2021)</a:t>
              </a:r>
            </a:p>
          </p:txBody>
        </p:sp>
      </p:grpSp>
      <p:grpSp>
        <p:nvGrpSpPr>
          <p:cNvPr id="58" name="그룹 57"/>
          <p:cNvGrpSpPr/>
          <p:nvPr/>
        </p:nvGrpSpPr>
        <p:grpSpPr>
          <a:xfrm>
            <a:off x="2148696" y="1129185"/>
            <a:ext cx="1774273" cy="918758"/>
            <a:chOff x="3089827" y="1447706"/>
            <a:chExt cx="1774273" cy="918758"/>
          </a:xfrm>
        </p:grpSpPr>
        <p:grpSp>
          <p:nvGrpSpPr>
            <p:cNvPr id="56" name="그룹 55"/>
            <p:cNvGrpSpPr/>
            <p:nvPr/>
          </p:nvGrpSpPr>
          <p:grpSpPr>
            <a:xfrm>
              <a:off x="3089827" y="1447706"/>
              <a:ext cx="1774273" cy="0"/>
              <a:chOff x="3089827" y="1447706"/>
              <a:chExt cx="1774273" cy="0"/>
            </a:xfrm>
          </p:grpSpPr>
          <p:cxnSp>
            <p:nvCxnSpPr>
              <p:cNvPr id="251" name="직선 연결선 250"/>
              <p:cNvCxnSpPr/>
              <p:nvPr/>
            </p:nvCxnSpPr>
            <p:spPr>
              <a:xfrm>
                <a:off x="3089827" y="1447706"/>
                <a:ext cx="1774273"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9" name="직선 연결선 248"/>
              <p:cNvCxnSpPr/>
              <p:nvPr/>
            </p:nvCxnSpPr>
            <p:spPr>
              <a:xfrm>
                <a:off x="3089827"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50" name="TextBox 249"/>
            <p:cNvSpPr txBox="1"/>
            <p:nvPr/>
          </p:nvSpPr>
          <p:spPr>
            <a:xfrm>
              <a:off x="3089827" y="1698127"/>
              <a:ext cx="1444625" cy="668337"/>
            </a:xfrm>
            <a:prstGeom prst="rect">
              <a:avLst/>
            </a:prstGeom>
            <a:noFill/>
            <a:scene3d>
              <a:camera prst="orthographicFront"/>
              <a:lightRig rig="threePt" dir="t"/>
            </a:scene3d>
            <a:sp3d>
              <a:bevelT/>
            </a:sp3d>
          </p:spPr>
          <p:txBody>
            <a:bodyPr wrap="square" lIns="0" tIns="0" rIns="0" bIns="0" rtlCol="0">
              <a:noAutofit/>
            </a:bodyPr>
            <a:lstStyle/>
            <a:p>
              <a:pPr lvl="0">
                <a:lnSpc>
                  <a:spcPts val="900"/>
                </a:lnSpc>
                <a:spcAft>
                  <a:spcPts val="300"/>
                </a:spcAft>
              </a:pPr>
              <a:endParaRPr lang="en-US" altLang="ko-KR" sz="800" dirty="0">
                <a:gradFill>
                  <a:gsLst>
                    <a:gs pos="0">
                      <a:schemeClr val="tx1">
                        <a:alpha val="50000"/>
                      </a:schemeClr>
                    </a:gs>
                    <a:gs pos="100000">
                      <a:schemeClr val="tx1">
                        <a:alpha val="50000"/>
                      </a:schemeClr>
                    </a:gs>
                  </a:gsLst>
                  <a:lin ang="5400000" scaled="0"/>
                </a:gradFill>
                <a:ea typeface="Roboto Light" pitchFamily="2" charset="0"/>
                <a:cs typeface="Roboto Condensed Regular"/>
              </a:endParaRPr>
            </a:p>
          </p:txBody>
        </p:sp>
      </p:grpSp>
      <p:grpSp>
        <p:nvGrpSpPr>
          <p:cNvPr id="55" name="그룹 54"/>
          <p:cNvGrpSpPr/>
          <p:nvPr/>
        </p:nvGrpSpPr>
        <p:grpSpPr>
          <a:xfrm>
            <a:off x="3699797" y="498525"/>
            <a:ext cx="1802837" cy="1800200"/>
            <a:chOff x="4659390" y="816062"/>
            <a:chExt cx="1802837" cy="1800200"/>
          </a:xfrm>
        </p:grpSpPr>
        <p:sp>
          <p:nvSpPr>
            <p:cNvPr id="70" name="Oval 5"/>
            <p:cNvSpPr>
              <a:spLocks noChangeArrowheads="1"/>
            </p:cNvSpPr>
            <p:nvPr/>
          </p:nvSpPr>
          <p:spPr bwMode="auto">
            <a:xfrm>
              <a:off x="4909554" y="1065861"/>
              <a:ext cx="1302509" cy="1300603"/>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8" name="Oval 5"/>
            <p:cNvSpPr>
              <a:spLocks noChangeArrowheads="1"/>
            </p:cNvSpPr>
            <p:nvPr/>
          </p:nvSpPr>
          <p:spPr bwMode="auto">
            <a:xfrm>
              <a:off x="4659390" y="816062"/>
              <a:ext cx="1802837" cy="1800200"/>
            </a:xfrm>
            <a:prstGeom prst="ellipse">
              <a:avLst/>
            </a:prstGeom>
            <a:no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1" name="Freeform 6"/>
            <p:cNvSpPr>
              <a:spLocks/>
            </p:cNvSpPr>
            <p:nvPr/>
          </p:nvSpPr>
          <p:spPr bwMode="auto">
            <a:xfrm>
              <a:off x="4668268" y="873788"/>
              <a:ext cx="825933" cy="1431319"/>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gradFill>
              <a:gsLst>
                <a:gs pos="0">
                  <a:schemeClr val="accent1">
                    <a:lumMod val="75000"/>
                    <a:lumOff val="25000"/>
                  </a:schemeClr>
                </a:gs>
                <a:gs pos="100000">
                  <a:schemeClr val="accent1">
                    <a:lumMod val="75000"/>
                    <a:lumOff val="25000"/>
                  </a:schemeClr>
                </a:gs>
              </a:gsLst>
              <a:lin ang="5400000" scaled="0"/>
            </a:gradFill>
            <a:ln w="3175" cap="flat" cmpd="sng" algn="ctr">
              <a:gradFill>
                <a:gsLst>
                  <a:gs pos="0">
                    <a:schemeClr val="accent1"/>
                  </a:gs>
                  <a:gs pos="100000">
                    <a:schemeClr val="accent1"/>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3" name="Freeform 8"/>
            <p:cNvSpPr>
              <a:spLocks/>
            </p:cNvSpPr>
            <p:nvPr/>
          </p:nvSpPr>
          <p:spPr bwMode="auto">
            <a:xfrm>
              <a:off x="5292158" y="826583"/>
              <a:ext cx="1157491" cy="1241118"/>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gradFill>
              <a:gsLst>
                <a:gs pos="0">
                  <a:schemeClr val="accent1">
                    <a:lumMod val="100000"/>
                  </a:schemeClr>
                </a:gs>
                <a:gs pos="100000">
                  <a:schemeClr val="accent1">
                    <a:lumMod val="100000"/>
                  </a:schemeClr>
                </a:gs>
              </a:gsLst>
              <a:lin ang="5400000" scaled="0"/>
            </a:gradFill>
            <a:ln w="3175" cap="flat" cmpd="sng" algn="ctr">
              <a:gradFill>
                <a:gsLst>
                  <a:gs pos="0">
                    <a:schemeClr val="accent1">
                      <a:lumMod val="75000"/>
                    </a:schemeClr>
                  </a:gs>
                  <a:gs pos="100000">
                    <a:schemeClr val="accent1">
                      <a:lumMod val="75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2" name="Freeform 7"/>
            <p:cNvSpPr>
              <a:spLocks/>
            </p:cNvSpPr>
            <p:nvPr/>
          </p:nvSpPr>
          <p:spPr bwMode="auto">
            <a:xfrm>
              <a:off x="4871791" y="1844936"/>
              <a:ext cx="1460185" cy="714920"/>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gradFill>
              <a:gsLst>
                <a:gs pos="0">
                  <a:schemeClr val="accent1">
                    <a:lumMod val="75000"/>
                  </a:schemeClr>
                </a:gs>
                <a:gs pos="100000">
                  <a:schemeClr val="accent1">
                    <a:lumMod val="75000"/>
                  </a:schemeClr>
                </a:gs>
              </a:gsLst>
              <a:lin ang="5400000" scaled="0"/>
            </a:gradFill>
            <a:ln w="3175" cap="flat" cmpd="sng" algn="ctr">
              <a:gradFill>
                <a:gsLst>
                  <a:gs pos="0">
                    <a:schemeClr val="accent1">
                      <a:lumMod val="50000"/>
                    </a:schemeClr>
                  </a:gs>
                  <a:gs pos="100000">
                    <a:schemeClr val="accent1">
                      <a:lumMod val="50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r>
                <a:rPr lang="en-US" altLang="ko-KR" sz="900" b="1" dirty="0">
                  <a:noFill/>
                  <a:latin typeface="Roboto Condensed Regular"/>
                </a:rPr>
                <a:t>-25</a:t>
              </a:r>
              <a:endParaRPr lang="ko-KR" altLang="en-US" sz="900" b="1" dirty="0">
                <a:noFill/>
                <a:latin typeface="Roboto Condensed Regular"/>
              </a:endParaRPr>
            </a:p>
          </p:txBody>
        </p:sp>
        <p:sp>
          <p:nvSpPr>
            <p:cNvPr id="72" name="TextBox 71"/>
            <p:cNvSpPr txBox="1"/>
            <p:nvPr/>
          </p:nvSpPr>
          <p:spPr>
            <a:xfrm rot="14075995">
              <a:off x="4874310" y="1019752"/>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74" name="TextBox 73"/>
            <p:cNvSpPr txBox="1"/>
            <p:nvPr/>
          </p:nvSpPr>
          <p:spPr>
            <a:xfrm rot="6744775">
              <a:off x="4862006" y="1045821"/>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64" name="TextBox 63"/>
            <p:cNvSpPr txBox="1"/>
            <p:nvPr/>
          </p:nvSpPr>
          <p:spPr>
            <a:xfrm>
              <a:off x="4922495" y="1372076"/>
              <a:ext cx="1276627" cy="769412"/>
            </a:xfrm>
            <a:prstGeom prst="rect">
              <a:avLst/>
            </a:prstGeom>
            <a:noFill/>
          </p:spPr>
          <p:txBody>
            <a:bodyPr wrap="square" lIns="0" tIns="0" rIns="0" bIns="0" rtlCol="0" anchor="ctr">
              <a:noAutofit/>
            </a:bodyPr>
            <a:lstStyle/>
            <a:p>
              <a:pPr lvl="0" algn="ctr">
                <a:lnSpc>
                  <a:spcPts val="1800"/>
                </a:lnSpc>
              </a:pPr>
              <a:r>
                <a:rPr lang="en-US" altLang="ko-KR" dirty="0">
                  <a:gradFill>
                    <a:gsLst>
                      <a:gs pos="0">
                        <a:schemeClr val="tx2"/>
                      </a:gs>
                      <a:gs pos="100000">
                        <a:schemeClr val="tx2"/>
                      </a:gs>
                    </a:gsLst>
                    <a:lin ang="0" scaled="1"/>
                  </a:gradFill>
                  <a:latin typeface="Bebas Neue"/>
                  <a:ea typeface="Roboto Condensed Regular"/>
                  <a:cs typeface="+mj-cs"/>
                </a:rPr>
                <a:t>RÉMUNÉRATION</a:t>
              </a:r>
              <a:endParaRPr lang="nb-NO" altLang="ko-KR" b="1" dirty="0">
                <a:gradFill>
                  <a:gsLst>
                    <a:gs pos="0">
                      <a:schemeClr val="tx2"/>
                    </a:gs>
                    <a:gs pos="100000">
                      <a:schemeClr val="tx2"/>
                    </a:gs>
                  </a:gsLst>
                  <a:lin ang="0" scaled="1"/>
                </a:gradFill>
                <a:latin typeface="Bebas Neue" pitchFamily="34" charset="0"/>
                <a:ea typeface="Roboto Light" pitchFamily="2" charset="0"/>
                <a:cs typeface="Roboto Condensed Regular"/>
              </a:endParaRPr>
            </a:p>
          </p:txBody>
        </p:sp>
      </p:grpSp>
      <p:sp>
        <p:nvSpPr>
          <p:cNvPr id="2" name="제목 1"/>
          <p:cNvSpPr>
            <a:spLocks noGrp="1"/>
          </p:cNvSpPr>
          <p:nvPr>
            <p:ph type="title"/>
          </p:nvPr>
        </p:nvSpPr>
        <p:spPr>
          <a:xfrm>
            <a:off x="404835" y="193458"/>
            <a:ext cx="6814608" cy="467469"/>
          </a:xfrm>
          <a:scene3d>
            <a:camera prst="orthographicFront"/>
            <a:lightRig rig="threePt" dir="t"/>
          </a:scene3d>
          <a:sp3d>
            <a:bevelT/>
          </a:sp3d>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LES DROITS À RÉMUNÉRATION/CGM</a:t>
            </a:r>
            <a:endParaRPr lang="ko-KR" alt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5" name="그룹 4"/>
          <p:cNvGrpSpPr/>
          <p:nvPr/>
        </p:nvGrpSpPr>
        <p:grpSpPr>
          <a:xfrm>
            <a:off x="1427589" y="2737380"/>
            <a:ext cx="1935162" cy="1978927"/>
            <a:chOff x="2700338" y="3018595"/>
            <a:chExt cx="1584325" cy="1535943"/>
          </a:xfrm>
        </p:grpSpPr>
        <p:sp>
          <p:nvSpPr>
            <p:cNvPr id="174" name="모서리가 둥근 직사각형 173"/>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75" name="TextBox 174"/>
            <p:cNvSpPr txBox="1"/>
            <p:nvPr/>
          </p:nvSpPr>
          <p:spPr>
            <a:xfrm>
              <a:off x="2775410" y="3850998"/>
              <a:ext cx="1448839" cy="679341"/>
            </a:xfrm>
            <a:prstGeom prst="rect">
              <a:avLst/>
            </a:prstGeom>
            <a:noFill/>
          </p:spPr>
          <p:txBody>
            <a:bodyPr wrap="square" lIns="0" tIns="0" rIns="0" bIns="0" rtlCol="0">
              <a:noAutofit/>
            </a:bodyPr>
            <a:lstStyle/>
            <a:p>
              <a:pPr lvl="0">
                <a:lnSpc>
                  <a:spcPts val="900"/>
                </a:lnSpc>
                <a:spcAft>
                  <a:spcPts val="300"/>
                </a:spcAft>
                <a:buClr>
                  <a:schemeClr val="accent1"/>
                </a:buClr>
              </a:pPr>
              <a:endParaRPr lang="en-US" altLang="ko-KR" sz="1200" dirty="0">
                <a:solidFill>
                  <a:schemeClr val="accent1">
                    <a:lumMod val="50000"/>
                  </a:schemeClr>
                </a:solidFill>
                <a:ea typeface="Roboto Light" pitchFamily="2" charset="0"/>
                <a:cs typeface="Roboto Condensed Regular"/>
              </a:endParaRPr>
            </a:p>
            <a:p>
              <a:pPr lvl="0">
                <a:lnSpc>
                  <a:spcPts val="900"/>
                </a:lnSpc>
                <a:spcAft>
                  <a:spcPts val="300"/>
                </a:spcAft>
                <a:buClr>
                  <a:schemeClr val="accent1"/>
                </a:buClr>
              </a:pPr>
              <a:r>
                <a:rPr lang="en-US" altLang="ko-KR" sz="1200" dirty="0">
                  <a:solidFill>
                    <a:schemeClr val="accent1">
                      <a:lumMod val="50000"/>
                    </a:schemeClr>
                  </a:solidFill>
                  <a:ea typeface="Roboto Light" pitchFamily="2" charset="0"/>
                  <a:cs typeface="Roboto Condensed Regular"/>
                </a:rPr>
                <a:t>CGM :1 an</a:t>
              </a:r>
            </a:p>
            <a:p>
              <a:pPr marL="88900" lvl="0" indent="-88900">
                <a:lnSpc>
                  <a:spcPts val="900"/>
                </a:lnSpc>
                <a:spcAft>
                  <a:spcPts val="300"/>
                </a:spcAft>
                <a:buClr>
                  <a:schemeClr val="accent1"/>
                </a:buClr>
                <a:buFont typeface="Arial" pitchFamily="34" charset="0"/>
                <a:buChar char="•"/>
              </a:pPr>
              <a:endParaRPr lang="en-US" altLang="ko-KR" sz="1200" dirty="0">
                <a:ea typeface="Roboto Light" pitchFamily="2" charset="0"/>
                <a:cs typeface="Roboto Condensed Regular"/>
              </a:endParaRPr>
            </a:p>
          </p:txBody>
        </p:sp>
        <p:sp>
          <p:nvSpPr>
            <p:cNvPr id="215" name="양쪽 모서리가 둥근 사각형 214"/>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67" name="타원 166"/>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accent6">
                      <a:lumMod val="85000"/>
                    </a:schemeClr>
                  </a:solidFill>
                  <a:latin typeface="+mj-lt"/>
                </a:rPr>
                <a:t>Plein traitement</a:t>
              </a:r>
            </a:p>
          </p:txBody>
        </p:sp>
      </p:grpSp>
      <p:grpSp>
        <p:nvGrpSpPr>
          <p:cNvPr id="4" name="그룹 4">
            <a:extLst>
              <a:ext uri="{FF2B5EF4-FFF2-40B4-BE49-F238E27FC236}">
                <a16:creationId xmlns:a16="http://schemas.microsoft.com/office/drawing/2014/main" id="{77C2106D-6231-A65C-7BB1-B0BF1E84A2BF}"/>
              </a:ext>
            </a:extLst>
          </p:cNvPr>
          <p:cNvGrpSpPr/>
          <p:nvPr/>
        </p:nvGrpSpPr>
        <p:grpSpPr>
          <a:xfrm>
            <a:off x="3630869" y="2737380"/>
            <a:ext cx="1935162" cy="2010603"/>
            <a:chOff x="2700338" y="3018595"/>
            <a:chExt cx="1584325" cy="1535943"/>
          </a:xfrm>
        </p:grpSpPr>
        <p:sp>
          <p:nvSpPr>
            <p:cNvPr id="6" name="모서리가 둥근 직사각형 173">
              <a:extLst>
                <a:ext uri="{FF2B5EF4-FFF2-40B4-BE49-F238E27FC236}">
                  <a16:creationId xmlns:a16="http://schemas.microsoft.com/office/drawing/2014/main" id="{CE857375-925E-5225-8C02-98843A574C23}"/>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7" name="TextBox 174">
              <a:extLst>
                <a:ext uri="{FF2B5EF4-FFF2-40B4-BE49-F238E27FC236}">
                  <a16:creationId xmlns:a16="http://schemas.microsoft.com/office/drawing/2014/main" id="{53724823-CCA6-C22D-8DCB-5E7E6534F5A6}"/>
                </a:ext>
              </a:extLst>
            </p:cNvPr>
            <p:cNvSpPr txBox="1"/>
            <p:nvPr/>
          </p:nvSpPr>
          <p:spPr>
            <a:xfrm>
              <a:off x="2775410" y="3850998"/>
              <a:ext cx="1448839" cy="679341"/>
            </a:xfrm>
            <a:prstGeom prst="rect">
              <a:avLst/>
            </a:prstGeom>
            <a:noFill/>
          </p:spPr>
          <p:txBody>
            <a:bodyPr wrap="square" lIns="0" tIns="0" rIns="0" bIns="0" rtlCol="0">
              <a:noAutofit/>
            </a:bodyPr>
            <a:lstStyle/>
            <a:p>
              <a:pPr lvl="0">
                <a:lnSpc>
                  <a:spcPts val="900"/>
                </a:lnSpc>
                <a:spcAft>
                  <a:spcPts val="300"/>
                </a:spcAft>
                <a:buClr>
                  <a:schemeClr val="accent1"/>
                </a:buClr>
              </a:pPr>
              <a:endParaRPr lang="en-US" altLang="ko-KR" sz="1200" dirty="0">
                <a:ea typeface="Roboto Light" pitchFamily="2" charset="0"/>
                <a:cs typeface="Roboto Condensed Regular"/>
              </a:endParaRPr>
            </a:p>
            <a:p>
              <a:pPr lvl="0">
                <a:lnSpc>
                  <a:spcPts val="900"/>
                </a:lnSpc>
                <a:spcAft>
                  <a:spcPts val="300"/>
                </a:spcAft>
                <a:buClr>
                  <a:schemeClr val="accent1"/>
                </a:buClr>
              </a:pPr>
              <a:r>
                <a:rPr lang="en-US" altLang="ko-KR" sz="1200" dirty="0">
                  <a:solidFill>
                    <a:schemeClr val="accent1">
                      <a:lumMod val="50000"/>
                    </a:schemeClr>
                  </a:solidFill>
                  <a:ea typeface="Roboto Light" pitchFamily="2" charset="0"/>
                  <a:cs typeface="Roboto Condensed Regular"/>
                </a:rPr>
                <a:t>CGM : 2 ans</a:t>
              </a:r>
            </a:p>
          </p:txBody>
        </p:sp>
        <p:sp>
          <p:nvSpPr>
            <p:cNvPr id="8" name="양쪽 모서리가 둥근 사각형 214">
              <a:extLst>
                <a:ext uri="{FF2B5EF4-FFF2-40B4-BE49-F238E27FC236}">
                  <a16:creationId xmlns:a16="http://schemas.microsoft.com/office/drawing/2014/main" id="{93D42F5E-C297-5355-9237-20FB5B193A99}"/>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9" name="타원 166">
              <a:extLst>
                <a:ext uri="{FF2B5EF4-FFF2-40B4-BE49-F238E27FC236}">
                  <a16:creationId xmlns:a16="http://schemas.microsoft.com/office/drawing/2014/main" id="{7D22B61B-08F6-3BC2-9093-279419ED9270}"/>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accent6">
                      <a:lumMod val="85000"/>
                    </a:schemeClr>
                  </a:solidFill>
                  <a:latin typeface="Arial Rounded MT Bold" panose="020F0704030504030204" pitchFamily="34" charset="0"/>
                </a:rPr>
                <a:t>½ </a:t>
              </a:r>
              <a:r>
                <a:rPr lang="en-US" altLang="ko-KR" sz="1050" b="1" dirty="0">
                  <a:solidFill>
                    <a:schemeClr val="accent6">
                      <a:lumMod val="85000"/>
                    </a:schemeClr>
                  </a:solidFill>
                  <a:latin typeface="Arial Rounded MT Bold" panose="020F0704030504030204" pitchFamily="34" charset="0"/>
                </a:rPr>
                <a:t>traitement</a:t>
              </a:r>
            </a:p>
          </p:txBody>
        </p:sp>
      </p:grpSp>
      <p:grpSp>
        <p:nvGrpSpPr>
          <p:cNvPr id="10" name="그룹 4">
            <a:extLst>
              <a:ext uri="{FF2B5EF4-FFF2-40B4-BE49-F238E27FC236}">
                <a16:creationId xmlns:a16="http://schemas.microsoft.com/office/drawing/2014/main" id="{50AFCF88-774C-FA78-56D4-9757199945A5}"/>
              </a:ext>
            </a:extLst>
          </p:cNvPr>
          <p:cNvGrpSpPr/>
          <p:nvPr/>
        </p:nvGrpSpPr>
        <p:grpSpPr>
          <a:xfrm>
            <a:off x="5762165" y="2737380"/>
            <a:ext cx="2084925" cy="1978926"/>
            <a:chOff x="2700338" y="3018595"/>
            <a:chExt cx="1584325" cy="1535943"/>
          </a:xfrm>
        </p:grpSpPr>
        <p:sp>
          <p:nvSpPr>
            <p:cNvPr id="11" name="모서리가 둥근 직사각형 173">
              <a:extLst>
                <a:ext uri="{FF2B5EF4-FFF2-40B4-BE49-F238E27FC236}">
                  <a16:creationId xmlns:a16="http://schemas.microsoft.com/office/drawing/2014/main" id="{9F5DFBA4-F305-90B4-9D5A-30A778B3FC7F}"/>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 name="TextBox 174">
              <a:extLst>
                <a:ext uri="{FF2B5EF4-FFF2-40B4-BE49-F238E27FC236}">
                  <a16:creationId xmlns:a16="http://schemas.microsoft.com/office/drawing/2014/main" id="{EDB8B50A-7533-6F57-5D7E-CC18998D3482}"/>
                </a:ext>
              </a:extLst>
            </p:cNvPr>
            <p:cNvSpPr txBox="1"/>
            <p:nvPr/>
          </p:nvSpPr>
          <p:spPr>
            <a:xfrm>
              <a:off x="2775409" y="3850998"/>
              <a:ext cx="1509254" cy="679341"/>
            </a:xfrm>
            <a:prstGeom prst="rect">
              <a:avLst/>
            </a:prstGeom>
            <a:noFill/>
          </p:spPr>
          <p:txBody>
            <a:bodyPr wrap="square" lIns="0" tIns="0" rIns="0" bIns="0" rtlCol="0">
              <a:noAutofit/>
            </a:bodyPr>
            <a:lstStyle/>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Dans l’attente de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l’avis</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du conseil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médical</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placement en position de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disponibilité</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d’office à titre conservatoire avec maintien du ½ traitement</a:t>
              </a:r>
            </a:p>
            <a:p>
              <a:pPr marL="88900" lvl="0" indent="-88900">
                <a:lnSpc>
                  <a:spcPts val="900"/>
                </a:lnSpc>
                <a:spcAft>
                  <a:spcPts val="300"/>
                </a:spcAft>
                <a:buClr>
                  <a:schemeClr val="accent1"/>
                </a:buClr>
                <a:buFont typeface="Arial" pitchFamily="34" charset="0"/>
                <a:buChar char="•"/>
              </a:pPr>
              <a:r>
                <a:rPr lang="en-US" altLang="ko-KR" sz="700" dirty="0">
                  <a:solidFill>
                    <a:schemeClr val="accent1">
                      <a:lumMod val="50000"/>
                    </a:schemeClr>
                  </a:solidFill>
                  <a:latin typeface="Arial Rounded MT Bold" panose="020F0704030504030204" pitchFamily="34" charset="0"/>
                  <a:cs typeface="Arial" panose="020B0604020202020204" pitchFamily="34" charset="0"/>
                </a:rPr>
                <a:t>Le </a:t>
              </a:r>
              <a:r>
                <a:rPr lang="en-US" altLang="ko-KR" sz="700" dirty="0" err="1">
                  <a:solidFill>
                    <a:schemeClr val="accent1">
                      <a:lumMod val="50000"/>
                    </a:schemeClr>
                  </a:solidFill>
                  <a:latin typeface="Arial Rounded MT Bold" panose="020F0704030504030204" pitchFamily="34" charset="0"/>
                  <a:cs typeface="Arial" panose="020B0604020202020204" pitchFamily="34" charset="0"/>
                </a:rPr>
                <a:t>remboursement</a:t>
              </a:r>
              <a:r>
                <a:rPr lang="en-US" altLang="ko-KR" sz="700" dirty="0">
                  <a:solidFill>
                    <a:schemeClr val="accent1">
                      <a:lumMod val="50000"/>
                    </a:schemeClr>
                  </a:solidFill>
                  <a:latin typeface="Arial Rounded MT Bold" panose="020F0704030504030204" pitchFamily="34" charset="0"/>
                  <a:cs typeface="Arial" panose="020B0604020202020204" pitchFamily="34" charset="0"/>
                </a:rPr>
                <a:t> du ½ traitement versé à l’agent pendant cette période ne peut lui être réclamé</a:t>
              </a:r>
            </a:p>
          </p:txBody>
        </p:sp>
        <p:sp>
          <p:nvSpPr>
            <p:cNvPr id="13" name="양쪽 모서리가 둥근 사각형 214">
              <a:extLst>
                <a:ext uri="{FF2B5EF4-FFF2-40B4-BE49-F238E27FC236}">
                  <a16:creationId xmlns:a16="http://schemas.microsoft.com/office/drawing/2014/main" id="{17EE4A51-D717-F465-BDE9-4B325FC661AF}"/>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4" name="타원 166">
              <a:extLst>
                <a:ext uri="{FF2B5EF4-FFF2-40B4-BE49-F238E27FC236}">
                  <a16:creationId xmlns:a16="http://schemas.microsoft.com/office/drawing/2014/main" id="{C29C5560-28D2-8D8B-9715-EAA846214F0D}"/>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accent6">
                      <a:lumMod val="85000"/>
                    </a:schemeClr>
                  </a:solidFill>
                  <a:latin typeface="+mj-lt"/>
                </a:rPr>
                <a:t>Maintien ½ traitement</a:t>
              </a:r>
            </a:p>
          </p:txBody>
        </p:sp>
      </p:grpSp>
      <p:sp>
        <p:nvSpPr>
          <p:cNvPr id="18" name="ZoneTexte 17">
            <a:extLst>
              <a:ext uri="{FF2B5EF4-FFF2-40B4-BE49-F238E27FC236}">
                <a16:creationId xmlns:a16="http://schemas.microsoft.com/office/drawing/2014/main" id="{E91EA6AF-424D-8BA2-C265-5B02AF67D808}"/>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4064EDC8-AF89-50D3-EA54-AA1354D59626}"/>
              </a:ext>
            </a:extLst>
          </p:cNvPr>
          <p:cNvSpPr txBox="1"/>
          <p:nvPr/>
        </p:nvSpPr>
        <p:spPr>
          <a:xfrm>
            <a:off x="20598" y="4716307"/>
            <a:ext cx="1700251" cy="386197"/>
          </a:xfrm>
          <a:prstGeom prst="rect">
            <a:avLst/>
          </a:prstGeom>
          <a:solidFill>
            <a:schemeClr val="accent6">
              <a:lumMod val="85000"/>
            </a:schemeClr>
          </a:solidFill>
        </p:spPr>
        <p:txBody>
          <a:bodyPr wrap="square" rtlCol="0">
            <a:spAutoFit/>
          </a:bodyPr>
          <a:lstStyle/>
          <a:p>
            <a:endParaRPr lang="fr-FR" dirty="0"/>
          </a:p>
        </p:txBody>
      </p:sp>
      <p:sp>
        <p:nvSpPr>
          <p:cNvPr id="20" name="TextBox 245">
            <a:extLst>
              <a:ext uri="{FF2B5EF4-FFF2-40B4-BE49-F238E27FC236}">
                <a16:creationId xmlns:a16="http://schemas.microsoft.com/office/drawing/2014/main" id="{C1721C5E-21A6-430B-D24A-F201BDB065CF}"/>
              </a:ext>
            </a:extLst>
          </p:cNvPr>
          <p:cNvSpPr txBox="1"/>
          <p:nvPr/>
        </p:nvSpPr>
        <p:spPr>
          <a:xfrm>
            <a:off x="2135755" y="1197616"/>
            <a:ext cx="1419225" cy="988824"/>
          </a:xfrm>
          <a:prstGeom prst="rect">
            <a:avLst/>
          </a:prstGeom>
          <a:noFill/>
        </p:spPr>
        <p:txBody>
          <a:bodyPr wrap="square" lIns="0" tIns="0" rIns="0" bIns="0" rtlCol="0">
            <a:noAutofit/>
          </a:bodyPr>
          <a:lstStyle/>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Maintien de la NBI dans les mêmes proportions que le traitement</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Suppression de la NBI si l’agent est remplacé</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Maintien du SFT dans son intégralité</a:t>
            </a:r>
          </a:p>
        </p:txBody>
      </p:sp>
      <p:sp>
        <p:nvSpPr>
          <p:cNvPr id="23" name="ZoneTexte 22">
            <a:extLst>
              <a:ext uri="{FF2B5EF4-FFF2-40B4-BE49-F238E27FC236}">
                <a16:creationId xmlns:a16="http://schemas.microsoft.com/office/drawing/2014/main" id="{D736A8C1-A617-43EB-6398-1B7398062867}"/>
              </a:ext>
            </a:extLst>
          </p:cNvPr>
          <p:cNvSpPr txBox="1"/>
          <p:nvPr/>
        </p:nvSpPr>
        <p:spPr>
          <a:xfrm>
            <a:off x="7003964" y="4747983"/>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2265261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slide(fromRight)">
                                      <p:cBhvr>
                                        <p:cTn id="13" dur="500"/>
                                        <p:tgtEl>
                                          <p:spTgt spid="58"/>
                                        </p:tgtEl>
                                      </p:cBhvr>
                                    </p:animEffect>
                                  </p:childTnLst>
                                </p:cTn>
                              </p:par>
                              <p:par>
                                <p:cTn id="14" presetID="1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Left)">
                                      <p:cBhvr>
                                        <p:cTn id="16" dur="500"/>
                                        <p:tgtEl>
                                          <p:spTgt spid="59"/>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anim calcmode="lin" valueType="num">
                                      <p:cBhvr>
                                        <p:cTn id="21" dur="500" fill="hold"/>
                                        <p:tgtEl>
                                          <p:spTgt spid="60"/>
                                        </p:tgtEl>
                                        <p:attrNameLst>
                                          <p:attrName>ppt_x</p:attrName>
                                        </p:attrNameLst>
                                      </p:cBhvr>
                                      <p:tavLst>
                                        <p:tav tm="0">
                                          <p:val>
                                            <p:strVal val="#ppt_x"/>
                                          </p:val>
                                        </p:tav>
                                        <p:tav tm="100000">
                                          <p:val>
                                            <p:strVal val="#ppt_x"/>
                                          </p:val>
                                        </p:tav>
                                      </p:tavLst>
                                    </p:anim>
                                    <p:anim calcmode="lin" valueType="num">
                                      <p:cBhvr>
                                        <p:cTn id="2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3BE503F3-6BE3-481F-5A03-D20B92D8477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C24D94F-6B6B-27B2-9242-C1DD921C8608}"/>
              </a:ext>
            </a:extLst>
          </p:cNvPr>
          <p:cNvSpPr>
            <a:spLocks noGrp="1"/>
          </p:cNvSpPr>
          <p:nvPr>
            <p:ph type="title"/>
          </p:nvPr>
        </p:nvSpPr>
        <p:spPr/>
        <p:txBody>
          <a:bodyPr/>
          <a:lstStyle/>
          <a:p>
            <a:r>
              <a:rPr lang="nl-NL" dirty="0">
                <a:gradFill>
                  <a:gsLst>
                    <a:gs pos="0">
                      <a:schemeClr val="accent1"/>
                    </a:gs>
                    <a:gs pos="100000">
                      <a:schemeClr val="accent1"/>
                    </a:gs>
                  </a:gsLst>
                  <a:lin ang="0" scaled="1"/>
                </a:gradFill>
                <a:latin typeface="Arial Rounded MT Bold" panose="020F0704030504030204" pitchFamily="34" charset="0"/>
              </a:rPr>
              <a:t>CONTRACTUELS</a:t>
            </a:r>
            <a:endParaRPr lang="en-US" dirty="0">
              <a:gradFill>
                <a:gsLst>
                  <a:gs pos="0">
                    <a:schemeClr val="accent1"/>
                  </a:gs>
                  <a:gs pos="100000">
                    <a:schemeClr val="accent1"/>
                  </a:gs>
                </a:gsLst>
                <a:lin ang="0" scaled="1"/>
              </a:gradFill>
              <a:latin typeface="Arial Rounded MT Bold" panose="020F0704030504030204" pitchFamily="34" charset="0"/>
            </a:endParaRPr>
          </a:p>
        </p:txBody>
      </p:sp>
      <p:sp>
        <p:nvSpPr>
          <p:cNvPr id="97" name="직사각형 96">
            <a:extLst>
              <a:ext uri="{FF2B5EF4-FFF2-40B4-BE49-F238E27FC236}">
                <a16:creationId xmlns:a16="http://schemas.microsoft.com/office/drawing/2014/main" id="{3C89BF39-EBC7-D6FA-1E04-D2A36DA67831}"/>
              </a:ext>
            </a:extLst>
          </p:cNvPr>
          <p:cNvSpPr/>
          <p:nvPr/>
        </p:nvSpPr>
        <p:spPr>
          <a:xfrm>
            <a:off x="3774330" y="737325"/>
            <a:ext cx="4668180" cy="993600"/>
          </a:xfrm>
          <a:custGeom>
            <a:avLst/>
            <a:gdLst/>
            <a:ahLst/>
            <a:cxnLst/>
            <a:rect l="l" t="t" r="r" b="b"/>
            <a:pathLst>
              <a:path w="4668180" h="993600">
                <a:moveTo>
                  <a:pt x="4236180" y="0"/>
                </a:moveTo>
                <a:lnTo>
                  <a:pt x="4668180" y="302400"/>
                </a:lnTo>
                <a:lnTo>
                  <a:pt x="4236180" y="604800"/>
                </a:lnTo>
                <a:lnTo>
                  <a:pt x="4236180" y="475200"/>
                </a:lnTo>
                <a:lnTo>
                  <a:pt x="432000" y="475200"/>
                </a:lnTo>
                <a:cubicBezTo>
                  <a:pt x="384282" y="475200"/>
                  <a:pt x="345600" y="513882"/>
                  <a:pt x="345600" y="561600"/>
                </a:cubicBezTo>
                <a:cubicBezTo>
                  <a:pt x="345600" y="609318"/>
                  <a:pt x="384282" y="648000"/>
                  <a:pt x="432000" y="648000"/>
                </a:cubicBezTo>
                <a:lnTo>
                  <a:pt x="2376000" y="648000"/>
                </a:lnTo>
                <a:lnTo>
                  <a:pt x="2376000" y="993600"/>
                </a:lnTo>
                <a:lnTo>
                  <a:pt x="432000" y="993600"/>
                </a:lnTo>
                <a:cubicBezTo>
                  <a:pt x="193412" y="993600"/>
                  <a:pt x="0" y="800188"/>
                  <a:pt x="0" y="561600"/>
                </a:cubicBezTo>
                <a:cubicBezTo>
                  <a:pt x="0" y="323012"/>
                  <a:pt x="193412" y="129600"/>
                  <a:pt x="432000" y="129600"/>
                </a:cubicBezTo>
                <a:lnTo>
                  <a:pt x="4236180" y="129600"/>
                </a:lnTo>
                <a:close/>
              </a:path>
            </a:pathLst>
          </a:custGeom>
          <a:solidFill>
            <a:schemeClr val="accent1"/>
          </a:solidFill>
          <a:ln w="3175" cap="flat" cmpd="sng" algn="ctr">
            <a:solidFill>
              <a:schemeClr val="accent1">
                <a:lumMod val="7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nvGrpSpPr>
          <p:cNvPr id="37" name="그룹 36">
            <a:extLst>
              <a:ext uri="{FF2B5EF4-FFF2-40B4-BE49-F238E27FC236}">
                <a16:creationId xmlns:a16="http://schemas.microsoft.com/office/drawing/2014/main" id="{6B77511A-10F4-7498-35C5-59BA2F8B5992}"/>
              </a:ext>
            </a:extLst>
          </p:cNvPr>
          <p:cNvGrpSpPr/>
          <p:nvPr/>
        </p:nvGrpSpPr>
        <p:grpSpPr>
          <a:xfrm>
            <a:off x="4972599" y="1260088"/>
            <a:ext cx="2376000" cy="993600"/>
            <a:chOff x="4835095" y="2797917"/>
            <a:chExt cx="2376000" cy="993600"/>
          </a:xfrm>
        </p:grpSpPr>
        <p:sp>
          <p:nvSpPr>
            <p:cNvPr id="145" name="이등변 삼각형 118">
              <a:extLst>
                <a:ext uri="{FF2B5EF4-FFF2-40B4-BE49-F238E27FC236}">
                  <a16:creationId xmlns:a16="http://schemas.microsoft.com/office/drawing/2014/main" id="{0E1BDB18-DFDF-F52E-53D8-3FFDD8FAE04E}"/>
                </a:ext>
              </a:extLst>
            </p:cNvPr>
            <p:cNvSpPr/>
            <p:nvPr/>
          </p:nvSpPr>
          <p:spPr>
            <a:xfrm rot="5400000" flipH="1" flipV="1">
              <a:off x="5661105" y="2907543"/>
              <a:ext cx="345602"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5" name="직사각형 111">
              <a:extLst>
                <a:ext uri="{FF2B5EF4-FFF2-40B4-BE49-F238E27FC236}">
                  <a16:creationId xmlns:a16="http://schemas.microsoft.com/office/drawing/2014/main" id="{12E86C9B-3158-8813-3186-D7BF99DD2DB7}"/>
                </a:ext>
              </a:extLst>
            </p:cNvPr>
            <p:cNvSpPr/>
            <p:nvPr/>
          </p:nvSpPr>
          <p:spPr>
            <a:xfrm flipH="1">
              <a:off x="4835095" y="2797917"/>
              <a:ext cx="2376000" cy="993600"/>
            </a:xfrm>
            <a:custGeom>
              <a:avLst/>
              <a:gdLst/>
              <a:ahLst/>
              <a:cxnLst/>
              <a:rect l="l" t="t" r="r" b="b"/>
              <a:pathLst>
                <a:path w="2376000" h="993600">
                  <a:moveTo>
                    <a:pt x="1079999" y="0"/>
                  </a:moveTo>
                  <a:lnTo>
                    <a:pt x="1079999" y="129600"/>
                  </a:lnTo>
                  <a:lnTo>
                    <a:pt x="432000" y="129600"/>
                  </a:lnTo>
                  <a:cubicBezTo>
                    <a:pt x="193412" y="129600"/>
                    <a:pt x="0" y="323012"/>
                    <a:pt x="0" y="561600"/>
                  </a:cubicBezTo>
                  <a:cubicBezTo>
                    <a:pt x="0" y="800188"/>
                    <a:pt x="193412" y="993600"/>
                    <a:pt x="432000" y="993600"/>
                  </a:cubicBezTo>
                  <a:lnTo>
                    <a:pt x="2376000" y="993600"/>
                  </a:lnTo>
                  <a:lnTo>
                    <a:pt x="2376000" y="648000"/>
                  </a:lnTo>
                  <a:lnTo>
                    <a:pt x="432000" y="648000"/>
                  </a:lnTo>
                  <a:cubicBezTo>
                    <a:pt x="384282" y="648000"/>
                    <a:pt x="345600" y="609318"/>
                    <a:pt x="345600" y="561600"/>
                  </a:cubicBezTo>
                  <a:cubicBezTo>
                    <a:pt x="345600" y="513882"/>
                    <a:pt x="384282" y="475200"/>
                    <a:pt x="432000" y="475200"/>
                  </a:cubicBezTo>
                  <a:lnTo>
                    <a:pt x="1079999" y="475200"/>
                  </a:lnTo>
                  <a:lnTo>
                    <a:pt x="1079999" y="604800"/>
                  </a:lnTo>
                  <a:lnTo>
                    <a:pt x="1511999" y="302400"/>
                  </a:lnTo>
                  <a:close/>
                </a:path>
              </a:pathLst>
            </a:custGeom>
            <a:pattFill prst="ltDnDiag">
              <a:fgClr>
                <a:schemeClr val="accent4">
                  <a:lumMod val="65000"/>
                  <a:lumOff val="35000"/>
                </a:schemeClr>
              </a:fgClr>
              <a:bgClr>
                <a:schemeClr val="accent3">
                  <a:lumMod val="50000"/>
                </a:schemeClr>
              </a:bgClr>
            </a:pattFill>
            <a:ln w="3175">
              <a:solidFill>
                <a:schemeClr val="accent4">
                  <a:lumMod val="65000"/>
                  <a:lumOff val="35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sp>
        <p:nvSpPr>
          <p:cNvPr id="175" name="TextBox 174">
            <a:extLst>
              <a:ext uri="{FF2B5EF4-FFF2-40B4-BE49-F238E27FC236}">
                <a16:creationId xmlns:a16="http://schemas.microsoft.com/office/drawing/2014/main" id="{5FE5B8EE-37A1-7E6C-A0C0-FB77822F951A}"/>
              </a:ext>
            </a:extLst>
          </p:cNvPr>
          <p:cNvSpPr txBox="1"/>
          <p:nvPr/>
        </p:nvSpPr>
        <p:spPr>
          <a:xfrm>
            <a:off x="285227" y="815972"/>
            <a:ext cx="3470579" cy="845029"/>
          </a:xfrm>
          <a:prstGeom prst="rect">
            <a:avLst/>
          </a:prstGeom>
          <a:noFill/>
        </p:spPr>
        <p:txBody>
          <a:bodyPr wrap="square" lIns="0" tIns="0" rIns="0" bIns="0" rtlCol="0">
            <a:noAutofit/>
          </a:bodyPr>
          <a:lstStyle/>
          <a:p>
            <a:pPr lvl="0" algn="just">
              <a:spcBef>
                <a:spcPct val="20000"/>
              </a:spcBef>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L’agent contractuel peut bénéficier d’un CMO sur une période de 12 mois consécutifs ou en cas de services discontinus, au cours d’une période comprenant 300 jours de services effectifs</a:t>
            </a:r>
          </a:p>
          <a:p>
            <a:pPr lvl="0" algn="just">
              <a:spcBef>
                <a:spcPct val="20000"/>
              </a:spcBef>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Pour le calcul de l’ancienneté, l’agent peut se prévaloir des services accomplis auprès de la collectivité qui l’a recruté, y compris ceux effectués avant une interruption de fonctions, sous reserve que celle-ci n’excède pas 4 mois</a:t>
            </a:r>
            <a:endParaRPr lang="ko-KR" altLang="en-US" sz="800" dirty="0">
              <a:solidFill>
                <a:schemeClr val="accent1">
                  <a:lumMod val="50000"/>
                </a:schemeClr>
              </a:solidFill>
              <a:latin typeface="Arial Rounded MT Bold" panose="020F0704030504030204" pitchFamily="34" charset="0"/>
              <a:cs typeface="Arial" panose="020B0604020202020204" pitchFamily="34" charset="0"/>
            </a:endParaRPr>
          </a:p>
        </p:txBody>
      </p:sp>
      <p:grpSp>
        <p:nvGrpSpPr>
          <p:cNvPr id="36" name="그룹 35">
            <a:extLst>
              <a:ext uri="{FF2B5EF4-FFF2-40B4-BE49-F238E27FC236}">
                <a16:creationId xmlns:a16="http://schemas.microsoft.com/office/drawing/2014/main" id="{A8450ABC-AD38-52D0-B1B5-8C5D9E075F4F}"/>
              </a:ext>
            </a:extLst>
          </p:cNvPr>
          <p:cNvGrpSpPr/>
          <p:nvPr/>
        </p:nvGrpSpPr>
        <p:grpSpPr>
          <a:xfrm>
            <a:off x="109271" y="1775133"/>
            <a:ext cx="5323560" cy="604800"/>
            <a:chOff x="-1" y="3316317"/>
            <a:chExt cx="5323560" cy="604800"/>
          </a:xfrm>
        </p:grpSpPr>
        <p:sp>
          <p:nvSpPr>
            <p:cNvPr id="153" name="이등변 삼각형 118">
              <a:extLst>
                <a:ext uri="{FF2B5EF4-FFF2-40B4-BE49-F238E27FC236}">
                  <a16:creationId xmlns:a16="http://schemas.microsoft.com/office/drawing/2014/main" id="{65FC997C-964C-2C06-6026-DCC6CA255659}"/>
                </a:ext>
              </a:extLst>
            </p:cNvPr>
            <p:cNvSpPr/>
            <p:nvPr/>
          </p:nvSpPr>
          <p:spPr>
            <a:xfrm rot="16200000" flipV="1">
              <a:off x="4957985" y="3425943"/>
              <a:ext cx="345600"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4" name="이등변 삼각형 153">
              <a:extLst>
                <a:ext uri="{FF2B5EF4-FFF2-40B4-BE49-F238E27FC236}">
                  <a16:creationId xmlns:a16="http://schemas.microsoft.com/office/drawing/2014/main" id="{3C260A02-FB75-3571-A739-AE8EABCF65E5}"/>
                </a:ext>
              </a:extLst>
            </p:cNvPr>
            <p:cNvSpPr/>
            <p:nvPr/>
          </p:nvSpPr>
          <p:spPr>
            <a:xfrm rot="16200000" flipV="1">
              <a:off x="2331147" y="985169"/>
              <a:ext cx="604800" cy="5267095"/>
            </a:xfrm>
            <a:custGeom>
              <a:avLst/>
              <a:gdLst/>
              <a:ahLst/>
              <a:cxnLst/>
              <a:rect l="l" t="t" r="r" b="b"/>
              <a:pathLst>
                <a:path w="604800" h="5267095">
                  <a:moveTo>
                    <a:pt x="604800" y="432000"/>
                  </a:moveTo>
                  <a:lnTo>
                    <a:pt x="302400" y="0"/>
                  </a:lnTo>
                  <a:lnTo>
                    <a:pt x="0" y="432000"/>
                  </a:lnTo>
                  <a:lnTo>
                    <a:pt x="129600" y="432000"/>
                  </a:lnTo>
                  <a:lnTo>
                    <a:pt x="129600" y="5267095"/>
                  </a:lnTo>
                  <a:lnTo>
                    <a:pt x="475200" y="5267095"/>
                  </a:lnTo>
                  <a:lnTo>
                    <a:pt x="475200" y="432000"/>
                  </a:lnTo>
                  <a:close/>
                </a:path>
              </a:pathLst>
            </a:custGeom>
            <a:pattFill prst="ltUpDiag">
              <a:fgClr>
                <a:schemeClr val="accent3">
                  <a:lumMod val="50000"/>
                </a:schemeClr>
              </a:fgClr>
              <a:bgClr>
                <a:schemeClr val="accent3">
                  <a:lumMod val="65000"/>
                </a:schemeClr>
              </a:bgClr>
            </a:pattFill>
            <a:ln w="3175">
              <a:solidFill>
                <a:schemeClr val="accent3">
                  <a:lumMod val="50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5" name="그룹 39">
            <a:extLst>
              <a:ext uri="{FF2B5EF4-FFF2-40B4-BE49-F238E27FC236}">
                <a16:creationId xmlns:a16="http://schemas.microsoft.com/office/drawing/2014/main" id="{A8340C48-B224-904B-0309-8DC641EC63A0}"/>
              </a:ext>
            </a:extLst>
          </p:cNvPr>
          <p:cNvGrpSpPr/>
          <p:nvPr/>
        </p:nvGrpSpPr>
        <p:grpSpPr>
          <a:xfrm>
            <a:off x="4393372" y="2640079"/>
            <a:ext cx="4668180" cy="993600"/>
            <a:chOff x="3755095" y="1242717"/>
            <a:chExt cx="4668180" cy="993600"/>
          </a:xfrm>
        </p:grpSpPr>
        <p:sp>
          <p:nvSpPr>
            <p:cNvPr id="6" name="직사각형 96">
              <a:extLst>
                <a:ext uri="{FF2B5EF4-FFF2-40B4-BE49-F238E27FC236}">
                  <a16:creationId xmlns:a16="http://schemas.microsoft.com/office/drawing/2014/main" id="{7C5A0D32-54B2-1C20-1779-3A9C470C6AFD}"/>
                </a:ext>
              </a:extLst>
            </p:cNvPr>
            <p:cNvSpPr/>
            <p:nvPr/>
          </p:nvSpPr>
          <p:spPr>
            <a:xfrm>
              <a:off x="3755095" y="1242717"/>
              <a:ext cx="4668180" cy="993600"/>
            </a:xfrm>
            <a:custGeom>
              <a:avLst/>
              <a:gdLst/>
              <a:ahLst/>
              <a:cxnLst/>
              <a:rect l="l" t="t" r="r" b="b"/>
              <a:pathLst>
                <a:path w="4668180" h="993600">
                  <a:moveTo>
                    <a:pt x="4236180" y="0"/>
                  </a:moveTo>
                  <a:lnTo>
                    <a:pt x="4668180" y="302400"/>
                  </a:lnTo>
                  <a:lnTo>
                    <a:pt x="4236180" y="604800"/>
                  </a:lnTo>
                  <a:lnTo>
                    <a:pt x="4236180" y="475200"/>
                  </a:lnTo>
                  <a:lnTo>
                    <a:pt x="432000" y="475200"/>
                  </a:lnTo>
                  <a:cubicBezTo>
                    <a:pt x="384282" y="475200"/>
                    <a:pt x="345600" y="513882"/>
                    <a:pt x="345600" y="561600"/>
                  </a:cubicBezTo>
                  <a:cubicBezTo>
                    <a:pt x="345600" y="609318"/>
                    <a:pt x="384282" y="648000"/>
                    <a:pt x="432000" y="648000"/>
                  </a:cubicBezTo>
                  <a:lnTo>
                    <a:pt x="2376000" y="648000"/>
                  </a:lnTo>
                  <a:lnTo>
                    <a:pt x="2376000" y="993600"/>
                  </a:lnTo>
                  <a:lnTo>
                    <a:pt x="432000" y="993600"/>
                  </a:lnTo>
                  <a:cubicBezTo>
                    <a:pt x="193412" y="993600"/>
                    <a:pt x="0" y="800188"/>
                    <a:pt x="0" y="561600"/>
                  </a:cubicBezTo>
                  <a:cubicBezTo>
                    <a:pt x="0" y="323012"/>
                    <a:pt x="193412" y="129600"/>
                    <a:pt x="432000" y="129600"/>
                  </a:cubicBezTo>
                  <a:lnTo>
                    <a:pt x="4236180" y="129600"/>
                  </a:lnTo>
                  <a:close/>
                </a:path>
              </a:pathLst>
            </a:custGeom>
            <a:solidFill>
              <a:schemeClr val="accent1"/>
            </a:solidFill>
            <a:ln w="3175" cap="flat" cmpd="sng" algn="ctr">
              <a:solidFill>
                <a:schemeClr val="accent1">
                  <a:lumMod val="7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 name="TextBox 157">
              <a:extLst>
                <a:ext uri="{FF2B5EF4-FFF2-40B4-BE49-F238E27FC236}">
                  <a16:creationId xmlns:a16="http://schemas.microsoft.com/office/drawing/2014/main" id="{A1268645-B75E-182A-5CAC-0C50C0355C64}"/>
                </a:ext>
              </a:extLst>
            </p:cNvPr>
            <p:cNvSpPr txBox="1"/>
            <p:nvPr/>
          </p:nvSpPr>
          <p:spPr>
            <a:xfrm>
              <a:off x="4199442" y="1443315"/>
              <a:ext cx="3794473"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l"/>
              <a:r>
                <a:rPr lang="en-US" altLang="ko-KR" sz="1000" dirty="0">
                  <a:gradFill>
                    <a:gsLst>
                      <a:gs pos="0">
                        <a:schemeClr val="accent3"/>
                      </a:gs>
                      <a:gs pos="100000">
                        <a:schemeClr val="accent3"/>
                      </a:gs>
                    </a:gsLst>
                    <a:lin ang="5400000" scaled="0"/>
                  </a:gradFill>
                </a:rPr>
                <a:t>Congé sans traitement pour inaptitude physique temporaire ou licenciement pour inaptitude physique</a:t>
              </a:r>
              <a:endParaRPr lang="ko-KR" altLang="en-US" sz="1000" dirty="0">
                <a:gradFill>
                  <a:gsLst>
                    <a:gs pos="0">
                      <a:schemeClr val="accent3"/>
                    </a:gs>
                    <a:gs pos="100000">
                      <a:schemeClr val="accent3"/>
                    </a:gs>
                  </a:gsLst>
                  <a:lin ang="5400000" scaled="0"/>
                </a:gradFill>
              </a:endParaRPr>
            </a:p>
          </p:txBody>
        </p:sp>
      </p:grpSp>
      <p:grpSp>
        <p:nvGrpSpPr>
          <p:cNvPr id="8" name="그룹 44">
            <a:extLst>
              <a:ext uri="{FF2B5EF4-FFF2-40B4-BE49-F238E27FC236}">
                <a16:creationId xmlns:a16="http://schemas.microsoft.com/office/drawing/2014/main" id="{E440F947-616F-2EF3-A1A3-893845E2FB00}"/>
              </a:ext>
            </a:extLst>
          </p:cNvPr>
          <p:cNvGrpSpPr/>
          <p:nvPr/>
        </p:nvGrpSpPr>
        <p:grpSpPr>
          <a:xfrm>
            <a:off x="2948228" y="2942939"/>
            <a:ext cx="1371442" cy="219903"/>
            <a:chOff x="2584184" y="1857409"/>
            <a:chExt cx="1371442" cy="219903"/>
          </a:xfrm>
        </p:grpSpPr>
        <p:sp>
          <p:nvSpPr>
            <p:cNvPr id="9" name="TextBox 185">
              <a:extLst>
                <a:ext uri="{FF2B5EF4-FFF2-40B4-BE49-F238E27FC236}">
                  <a16:creationId xmlns:a16="http://schemas.microsoft.com/office/drawing/2014/main" id="{7F8DE05D-3BCD-86D9-8E80-63359F2DB1BC}"/>
                </a:ext>
              </a:extLst>
            </p:cNvPr>
            <p:cNvSpPr txBox="1"/>
            <p:nvPr/>
          </p:nvSpPr>
          <p:spPr>
            <a:xfrm>
              <a:off x="2584184" y="1857409"/>
              <a:ext cx="952765" cy="193940"/>
            </a:xfrm>
            <a:prstGeom prst="rect">
              <a:avLst/>
            </a:prstGeom>
            <a:noFill/>
          </p:spPr>
          <p:txBody>
            <a:bodyPr wrap="square" lIns="0" tIns="0" rIns="0" bIns="0" rtlCol="0">
              <a:noAutofit/>
            </a:bodyPr>
            <a:lstStyle/>
            <a:p>
              <a:pPr lvl="0" algn="ctr"/>
              <a:r>
                <a:rPr lang="en-US" altLang="ko-KR" sz="1000" b="1" dirty="0">
                  <a:gradFill>
                    <a:gsLst>
                      <a:gs pos="0">
                        <a:schemeClr val="accent1"/>
                      </a:gs>
                      <a:gs pos="100000">
                        <a:schemeClr val="accent1"/>
                      </a:gs>
                    </a:gsLst>
                    <a:lin ang="5400000" scaled="0"/>
                  </a:gradFill>
                  <a:latin typeface="Roboto Condensed Regular"/>
                </a:rPr>
                <a:t>Attribution, Renouvellement</a:t>
              </a:r>
            </a:p>
            <a:p>
              <a:pPr lvl="0" algn="ctr"/>
              <a:r>
                <a:rPr lang="en-US" altLang="ko-KR" sz="1000" b="1" dirty="0">
                  <a:gradFill>
                    <a:gsLst>
                      <a:gs pos="0">
                        <a:schemeClr val="accent1"/>
                      </a:gs>
                      <a:gs pos="100000">
                        <a:schemeClr val="accent1"/>
                      </a:gs>
                    </a:gsLst>
                    <a:lin ang="5400000" scaled="0"/>
                  </a:gradFill>
                  <a:latin typeface="Roboto Condensed Regular"/>
                </a:rPr>
                <a:t>Réintégration</a:t>
              </a:r>
              <a:endParaRPr lang="ko-KR" altLang="en-US" sz="1000" b="1" dirty="0">
                <a:gradFill>
                  <a:gsLst>
                    <a:gs pos="0">
                      <a:schemeClr val="accent1"/>
                    </a:gs>
                    <a:gs pos="100000">
                      <a:schemeClr val="accent1"/>
                    </a:gs>
                  </a:gsLst>
                  <a:lin ang="5400000" scaled="0"/>
                </a:gradFill>
                <a:latin typeface="Roboto Condensed Regular"/>
              </a:endParaRPr>
            </a:p>
          </p:txBody>
        </p:sp>
        <p:cxnSp>
          <p:nvCxnSpPr>
            <p:cNvPr id="10" name="직선 연결선 184">
              <a:extLst>
                <a:ext uri="{FF2B5EF4-FFF2-40B4-BE49-F238E27FC236}">
                  <a16:creationId xmlns:a16="http://schemas.microsoft.com/office/drawing/2014/main" id="{E9A878F6-FCC3-3F04-D026-D36AE4C99EE1}"/>
                </a:ext>
              </a:extLst>
            </p:cNvPr>
            <p:cNvCxnSpPr/>
            <p:nvPr/>
          </p:nvCxnSpPr>
          <p:spPr>
            <a:xfrm flipH="1">
              <a:off x="3667626" y="2077312"/>
              <a:ext cx="288000" cy="0"/>
            </a:xfrm>
            <a:prstGeom prst="line">
              <a:avLst/>
            </a:prstGeom>
            <a:ln w="3175">
              <a:solidFill>
                <a:schemeClr val="accent1">
                  <a:lumMod val="7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2" name="그룹 36">
            <a:extLst>
              <a:ext uri="{FF2B5EF4-FFF2-40B4-BE49-F238E27FC236}">
                <a16:creationId xmlns:a16="http://schemas.microsoft.com/office/drawing/2014/main" id="{87DB1D80-81F9-40D4-1617-1A0C3E5BAC56}"/>
              </a:ext>
            </a:extLst>
          </p:cNvPr>
          <p:cNvGrpSpPr/>
          <p:nvPr/>
        </p:nvGrpSpPr>
        <p:grpSpPr>
          <a:xfrm>
            <a:off x="5591641" y="3162842"/>
            <a:ext cx="2376000" cy="993600"/>
            <a:chOff x="4835095" y="2797917"/>
            <a:chExt cx="2376000" cy="993600"/>
          </a:xfrm>
        </p:grpSpPr>
        <p:sp>
          <p:nvSpPr>
            <p:cNvPr id="13" name="이등변 삼각형 118">
              <a:extLst>
                <a:ext uri="{FF2B5EF4-FFF2-40B4-BE49-F238E27FC236}">
                  <a16:creationId xmlns:a16="http://schemas.microsoft.com/office/drawing/2014/main" id="{19C00093-561D-CA93-981D-5EF76ED7B407}"/>
                </a:ext>
              </a:extLst>
            </p:cNvPr>
            <p:cNvSpPr/>
            <p:nvPr/>
          </p:nvSpPr>
          <p:spPr>
            <a:xfrm rot="5400000" flipH="1" flipV="1">
              <a:off x="5661105" y="2907543"/>
              <a:ext cx="345602"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직사각형 111">
              <a:extLst>
                <a:ext uri="{FF2B5EF4-FFF2-40B4-BE49-F238E27FC236}">
                  <a16:creationId xmlns:a16="http://schemas.microsoft.com/office/drawing/2014/main" id="{CC31A8A6-DD92-1EDF-DED0-5D9EB9CB6369}"/>
                </a:ext>
              </a:extLst>
            </p:cNvPr>
            <p:cNvSpPr/>
            <p:nvPr/>
          </p:nvSpPr>
          <p:spPr>
            <a:xfrm flipH="1">
              <a:off x="4835095" y="2797917"/>
              <a:ext cx="2376000" cy="993600"/>
            </a:xfrm>
            <a:custGeom>
              <a:avLst/>
              <a:gdLst/>
              <a:ahLst/>
              <a:cxnLst/>
              <a:rect l="l" t="t" r="r" b="b"/>
              <a:pathLst>
                <a:path w="2376000" h="993600">
                  <a:moveTo>
                    <a:pt x="1079999" y="0"/>
                  </a:moveTo>
                  <a:lnTo>
                    <a:pt x="1079999" y="129600"/>
                  </a:lnTo>
                  <a:lnTo>
                    <a:pt x="432000" y="129600"/>
                  </a:lnTo>
                  <a:cubicBezTo>
                    <a:pt x="193412" y="129600"/>
                    <a:pt x="0" y="323012"/>
                    <a:pt x="0" y="561600"/>
                  </a:cubicBezTo>
                  <a:cubicBezTo>
                    <a:pt x="0" y="800188"/>
                    <a:pt x="193412" y="993600"/>
                    <a:pt x="432000" y="993600"/>
                  </a:cubicBezTo>
                  <a:lnTo>
                    <a:pt x="2376000" y="993600"/>
                  </a:lnTo>
                  <a:lnTo>
                    <a:pt x="2376000" y="648000"/>
                  </a:lnTo>
                  <a:lnTo>
                    <a:pt x="432000" y="648000"/>
                  </a:lnTo>
                  <a:cubicBezTo>
                    <a:pt x="384282" y="648000"/>
                    <a:pt x="345600" y="609318"/>
                    <a:pt x="345600" y="561600"/>
                  </a:cubicBezTo>
                  <a:cubicBezTo>
                    <a:pt x="345600" y="513882"/>
                    <a:pt x="384282" y="475200"/>
                    <a:pt x="432000" y="475200"/>
                  </a:cubicBezTo>
                  <a:lnTo>
                    <a:pt x="1079999" y="475200"/>
                  </a:lnTo>
                  <a:lnTo>
                    <a:pt x="1079999" y="604800"/>
                  </a:lnTo>
                  <a:lnTo>
                    <a:pt x="1511999" y="302400"/>
                  </a:lnTo>
                  <a:close/>
                </a:path>
              </a:pathLst>
            </a:custGeom>
            <a:pattFill prst="ltDnDiag">
              <a:fgClr>
                <a:schemeClr val="accent4">
                  <a:lumMod val="65000"/>
                  <a:lumOff val="35000"/>
                </a:schemeClr>
              </a:fgClr>
              <a:bgClr>
                <a:schemeClr val="accent3">
                  <a:lumMod val="50000"/>
                </a:schemeClr>
              </a:bgClr>
            </a:pattFill>
            <a:ln w="3175">
              <a:solidFill>
                <a:schemeClr val="accent4">
                  <a:lumMod val="65000"/>
                  <a:lumOff val="35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5" name="TextBox 159">
              <a:extLst>
                <a:ext uri="{FF2B5EF4-FFF2-40B4-BE49-F238E27FC236}">
                  <a16:creationId xmlns:a16="http://schemas.microsoft.com/office/drawing/2014/main" id="{C45D5B8F-4D7C-5A50-92CC-0727AE3FA233}"/>
                </a:ext>
              </a:extLst>
            </p:cNvPr>
            <p:cNvSpPr txBox="1"/>
            <p:nvPr/>
          </p:nvSpPr>
          <p:spPr>
            <a:xfrm>
              <a:off x="6136810" y="2998515"/>
              <a:ext cx="883749"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l"/>
              <a:r>
                <a:rPr lang="en-US" altLang="ko-KR" sz="1000" dirty="0">
                  <a:gradFill>
                    <a:gsLst>
                      <a:gs pos="0">
                        <a:schemeClr val="accent3"/>
                      </a:gs>
                      <a:gs pos="100000">
                        <a:schemeClr val="accent3"/>
                      </a:gs>
                    </a:gsLst>
                    <a:lin ang="5400000" scaled="0"/>
                  </a:gradFill>
                </a:rPr>
                <a:t>AVIS CMFR</a:t>
              </a:r>
              <a:endParaRPr lang="ko-KR" altLang="en-US" sz="1000" dirty="0">
                <a:gradFill>
                  <a:gsLst>
                    <a:gs pos="0">
                      <a:schemeClr val="accent3"/>
                    </a:gs>
                    <a:gs pos="100000">
                      <a:schemeClr val="accent3"/>
                    </a:gs>
                  </a:gsLst>
                  <a:lin ang="5400000" scaled="0"/>
                </a:gradFill>
              </a:endParaRPr>
            </a:p>
          </p:txBody>
        </p:sp>
      </p:grpSp>
      <p:sp>
        <p:nvSpPr>
          <p:cNvPr id="16" name="TextBox 174">
            <a:extLst>
              <a:ext uri="{FF2B5EF4-FFF2-40B4-BE49-F238E27FC236}">
                <a16:creationId xmlns:a16="http://schemas.microsoft.com/office/drawing/2014/main" id="{5DB4BF7D-91A7-0E41-F0C0-8C68B627A5B6}"/>
              </a:ext>
            </a:extLst>
          </p:cNvPr>
          <p:cNvSpPr txBox="1"/>
          <p:nvPr/>
        </p:nvSpPr>
        <p:spPr>
          <a:xfrm>
            <a:off x="6183021" y="3909411"/>
            <a:ext cx="952765" cy="193940"/>
          </a:xfrm>
          <a:prstGeom prst="rect">
            <a:avLst/>
          </a:prstGeom>
          <a:noFill/>
        </p:spPr>
        <p:txBody>
          <a:bodyPr wrap="square" lIns="0" tIns="0" rIns="0" bIns="0" rtlCol="0">
            <a:noAutofit/>
          </a:bodyPr>
          <a:lstStyle/>
          <a:p>
            <a:pPr lvl="0"/>
            <a:r>
              <a:rPr lang="en-US" altLang="ko-KR" sz="800" dirty="0">
                <a:solidFill>
                  <a:schemeClr val="bg1"/>
                </a:solidFill>
                <a:latin typeface="Roboto Condensed Regular"/>
              </a:rPr>
              <a:t>3 ans maximum</a:t>
            </a:r>
            <a:endParaRPr lang="ko-KR" altLang="en-US" sz="800" dirty="0">
              <a:solidFill>
                <a:schemeClr val="bg1"/>
              </a:solidFill>
              <a:latin typeface="Roboto Condensed Regular"/>
            </a:endParaRPr>
          </a:p>
        </p:txBody>
      </p:sp>
      <p:grpSp>
        <p:nvGrpSpPr>
          <p:cNvPr id="17" name="그룹 35">
            <a:extLst>
              <a:ext uri="{FF2B5EF4-FFF2-40B4-BE49-F238E27FC236}">
                <a16:creationId xmlns:a16="http://schemas.microsoft.com/office/drawing/2014/main" id="{8FAABDC6-6EA8-1114-1D3E-A8DFEB060DAE}"/>
              </a:ext>
            </a:extLst>
          </p:cNvPr>
          <p:cNvGrpSpPr/>
          <p:nvPr/>
        </p:nvGrpSpPr>
        <p:grpSpPr>
          <a:xfrm>
            <a:off x="756545" y="3681242"/>
            <a:ext cx="5323560" cy="604800"/>
            <a:chOff x="-1" y="3316317"/>
            <a:chExt cx="5323560" cy="604800"/>
          </a:xfrm>
        </p:grpSpPr>
        <p:sp>
          <p:nvSpPr>
            <p:cNvPr id="18" name="이등변 삼각형 118">
              <a:extLst>
                <a:ext uri="{FF2B5EF4-FFF2-40B4-BE49-F238E27FC236}">
                  <a16:creationId xmlns:a16="http://schemas.microsoft.com/office/drawing/2014/main" id="{3338EB6D-44B7-139E-5612-8502AE3D7E78}"/>
                </a:ext>
              </a:extLst>
            </p:cNvPr>
            <p:cNvSpPr/>
            <p:nvPr/>
          </p:nvSpPr>
          <p:spPr>
            <a:xfrm rot="16200000" flipV="1">
              <a:off x="4957985" y="3425943"/>
              <a:ext cx="345600" cy="385548"/>
            </a:xfrm>
            <a:custGeom>
              <a:avLst/>
              <a:gdLst/>
              <a:ahLst/>
              <a:cxnLst/>
              <a:rect l="l" t="t" r="r" b="b"/>
              <a:pathLst>
                <a:path w="288000" h="321290">
                  <a:moveTo>
                    <a:pt x="288000" y="205715"/>
                  </a:moveTo>
                  <a:lnTo>
                    <a:pt x="288000" y="321290"/>
                  </a:lnTo>
                  <a:lnTo>
                    <a:pt x="143999" y="115575"/>
                  </a:lnTo>
                  <a:lnTo>
                    <a:pt x="0" y="321289"/>
                  </a:lnTo>
                  <a:lnTo>
                    <a:pt x="0" y="205713"/>
                  </a:lnTo>
                  <a:lnTo>
                    <a:pt x="143999" y="0"/>
                  </a:lnTo>
                  <a:close/>
                </a:path>
              </a:pathLst>
            </a:custGeom>
            <a:solidFill>
              <a:srgbClr val="000000">
                <a:alpha val="10196"/>
              </a:srgbClr>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이등변 삼각형 153">
              <a:extLst>
                <a:ext uri="{FF2B5EF4-FFF2-40B4-BE49-F238E27FC236}">
                  <a16:creationId xmlns:a16="http://schemas.microsoft.com/office/drawing/2014/main" id="{58080B57-D3E2-F7BD-0007-2C3F6D0FBE24}"/>
                </a:ext>
              </a:extLst>
            </p:cNvPr>
            <p:cNvSpPr/>
            <p:nvPr/>
          </p:nvSpPr>
          <p:spPr>
            <a:xfrm rot="16200000" flipV="1">
              <a:off x="2331147" y="985169"/>
              <a:ext cx="604800" cy="5267095"/>
            </a:xfrm>
            <a:custGeom>
              <a:avLst/>
              <a:gdLst/>
              <a:ahLst/>
              <a:cxnLst/>
              <a:rect l="l" t="t" r="r" b="b"/>
              <a:pathLst>
                <a:path w="604800" h="5267095">
                  <a:moveTo>
                    <a:pt x="604800" y="432000"/>
                  </a:moveTo>
                  <a:lnTo>
                    <a:pt x="302400" y="0"/>
                  </a:lnTo>
                  <a:lnTo>
                    <a:pt x="0" y="432000"/>
                  </a:lnTo>
                  <a:lnTo>
                    <a:pt x="129600" y="432000"/>
                  </a:lnTo>
                  <a:lnTo>
                    <a:pt x="129600" y="5267095"/>
                  </a:lnTo>
                  <a:lnTo>
                    <a:pt x="475200" y="5267095"/>
                  </a:lnTo>
                  <a:lnTo>
                    <a:pt x="475200" y="432000"/>
                  </a:lnTo>
                  <a:close/>
                </a:path>
              </a:pathLst>
            </a:custGeom>
            <a:pattFill prst="ltUpDiag">
              <a:fgClr>
                <a:schemeClr val="accent3">
                  <a:lumMod val="50000"/>
                </a:schemeClr>
              </a:fgClr>
              <a:bgClr>
                <a:schemeClr val="accent3">
                  <a:lumMod val="65000"/>
                </a:schemeClr>
              </a:bgClr>
            </a:pattFill>
            <a:ln w="3175">
              <a:solidFill>
                <a:schemeClr val="accent3">
                  <a:lumMod val="50000"/>
                </a:schemeClr>
              </a:solidFill>
              <a:round/>
              <a:headEnd/>
              <a:tailEnd/>
            </a:ln>
            <a:effectLst>
              <a:outerShdw dist="25400" dir="54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sp>
        <p:nvSpPr>
          <p:cNvPr id="23" name="ZoneTexte 22">
            <a:extLst>
              <a:ext uri="{FF2B5EF4-FFF2-40B4-BE49-F238E27FC236}">
                <a16:creationId xmlns:a16="http://schemas.microsoft.com/office/drawing/2014/main" id="{125C2EFE-B77F-539C-0F5E-21074DD2945D}"/>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24" name="ZoneTexte 23">
            <a:extLst>
              <a:ext uri="{FF2B5EF4-FFF2-40B4-BE49-F238E27FC236}">
                <a16:creationId xmlns:a16="http://schemas.microsoft.com/office/drawing/2014/main" id="{B843B6B9-4EBA-0738-049E-2143A4723374}"/>
              </a:ext>
            </a:extLst>
          </p:cNvPr>
          <p:cNvSpPr txBox="1"/>
          <p:nvPr/>
        </p:nvSpPr>
        <p:spPr>
          <a:xfrm>
            <a:off x="6942985" y="4740947"/>
            <a:ext cx="1727200" cy="369332"/>
          </a:xfrm>
          <a:prstGeom prst="rect">
            <a:avLst/>
          </a:prstGeom>
          <a:solidFill>
            <a:schemeClr val="accent6">
              <a:lumMod val="85000"/>
            </a:schemeClr>
          </a:solidFill>
        </p:spPr>
        <p:txBody>
          <a:bodyPr wrap="square" rtlCol="0">
            <a:spAutoFit/>
          </a:bodyPr>
          <a:lstStyle/>
          <a:p>
            <a:endParaRPr lang="fr-FR" dirty="0"/>
          </a:p>
        </p:txBody>
      </p:sp>
      <p:sp>
        <p:nvSpPr>
          <p:cNvPr id="25" name="ZoneTexte 24">
            <a:extLst>
              <a:ext uri="{FF2B5EF4-FFF2-40B4-BE49-F238E27FC236}">
                <a16:creationId xmlns:a16="http://schemas.microsoft.com/office/drawing/2014/main" id="{E578A24E-5A88-05F9-AE20-C579880E78B7}"/>
              </a:ext>
            </a:extLst>
          </p:cNvPr>
          <p:cNvSpPr txBox="1"/>
          <p:nvPr/>
        </p:nvSpPr>
        <p:spPr>
          <a:xfrm>
            <a:off x="412702" y="4740947"/>
            <a:ext cx="1727200" cy="369332"/>
          </a:xfrm>
          <a:prstGeom prst="rect">
            <a:avLst/>
          </a:prstGeom>
          <a:solidFill>
            <a:schemeClr val="accent6">
              <a:lumMod val="85000"/>
            </a:schemeClr>
          </a:solidFill>
        </p:spPr>
        <p:txBody>
          <a:bodyPr wrap="square" rtlCol="0">
            <a:spAutoFit/>
          </a:bodyPr>
          <a:lstStyle/>
          <a:p>
            <a:endParaRPr lang="fr-FR" dirty="0"/>
          </a:p>
        </p:txBody>
      </p:sp>
      <p:sp>
        <p:nvSpPr>
          <p:cNvPr id="2" name="TextBox 187">
            <a:extLst>
              <a:ext uri="{FF2B5EF4-FFF2-40B4-BE49-F238E27FC236}">
                <a16:creationId xmlns:a16="http://schemas.microsoft.com/office/drawing/2014/main" id="{ABA30293-21A1-439E-8AE5-261219B36800}"/>
              </a:ext>
            </a:extLst>
          </p:cNvPr>
          <p:cNvSpPr txBox="1"/>
          <p:nvPr/>
        </p:nvSpPr>
        <p:spPr>
          <a:xfrm>
            <a:off x="-173718" y="1958208"/>
            <a:ext cx="4745718"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r>
              <a:rPr lang="en-US" altLang="ko-KR" sz="2400" dirty="0">
                <a:gradFill>
                  <a:gsLst>
                    <a:gs pos="0">
                      <a:schemeClr val="accent3"/>
                    </a:gs>
                    <a:gs pos="100000">
                      <a:schemeClr val="accent3"/>
                    </a:gs>
                  </a:gsLst>
                  <a:lin ang="5400000" scaled="0"/>
                </a:gradFill>
                <a:latin typeface="Arial Rounded MT Bold" panose="020F0704030504030204" pitchFamily="34" charset="0"/>
              </a:rPr>
              <a:t>Congé de maladie ordinaire</a:t>
            </a:r>
            <a:endParaRPr lang="ko-KR" altLang="en-US" sz="2400" dirty="0">
              <a:gradFill>
                <a:gsLst>
                  <a:gs pos="0">
                    <a:schemeClr val="accent3"/>
                  </a:gs>
                  <a:gs pos="100000">
                    <a:schemeClr val="accent3"/>
                  </a:gs>
                </a:gsLst>
                <a:lin ang="5400000" scaled="0"/>
              </a:gradFill>
              <a:latin typeface="Arial Rounded MT Bold" panose="020F0704030504030204" pitchFamily="34" charset="0"/>
            </a:endParaRPr>
          </a:p>
        </p:txBody>
      </p:sp>
      <p:sp>
        <p:nvSpPr>
          <p:cNvPr id="3" name="TextBox 187">
            <a:extLst>
              <a:ext uri="{FF2B5EF4-FFF2-40B4-BE49-F238E27FC236}">
                <a16:creationId xmlns:a16="http://schemas.microsoft.com/office/drawing/2014/main" id="{DDC7DC53-136E-4971-14C6-70D29EB8D6BB}"/>
              </a:ext>
            </a:extLst>
          </p:cNvPr>
          <p:cNvSpPr txBox="1"/>
          <p:nvPr/>
        </p:nvSpPr>
        <p:spPr>
          <a:xfrm>
            <a:off x="398192" y="3848664"/>
            <a:ext cx="4745718" cy="203603"/>
          </a:xfrm>
          <a:prstGeom prst="rect">
            <a:avLst/>
          </a:prstGeom>
          <a:noFill/>
          <a:scene3d>
            <a:camera prst="orthographicFront"/>
            <a:lightRig rig="threePt" dir="t"/>
          </a:scene3d>
          <a:sp3d>
            <a:bevelT/>
          </a:sp3d>
        </p:spPr>
        <p:txBody>
          <a:bodyPr wrap="square" lIns="0" tIns="0" rIns="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r>
              <a:rPr lang="en-US" altLang="ko-KR" sz="2400" dirty="0">
                <a:gradFill>
                  <a:gsLst>
                    <a:gs pos="0">
                      <a:schemeClr val="accent3"/>
                    </a:gs>
                    <a:gs pos="100000">
                      <a:schemeClr val="accent3"/>
                    </a:gs>
                  </a:gsLst>
                  <a:lin ang="5400000" scaled="0"/>
                </a:gradFill>
                <a:latin typeface="Arial Rounded MT Bold" panose="020F0704030504030204" pitchFamily="34" charset="0"/>
              </a:rPr>
              <a:t>Congé de grave maladie</a:t>
            </a:r>
            <a:endParaRPr lang="ko-KR" altLang="en-US" sz="2400" dirty="0">
              <a:gradFill>
                <a:gsLst>
                  <a:gs pos="0">
                    <a:schemeClr val="accent3"/>
                  </a:gs>
                  <a:gs pos="100000">
                    <a:schemeClr val="accent3"/>
                  </a:gs>
                </a:gsLst>
                <a:lin ang="5400000" scaled="0"/>
              </a:gradFill>
              <a:latin typeface="Arial Rounded MT Bold" panose="020F0704030504030204" pitchFamily="34" charset="0"/>
            </a:endParaRPr>
          </a:p>
        </p:txBody>
      </p:sp>
      <p:sp>
        <p:nvSpPr>
          <p:cNvPr id="4" name="ZoneTexte 3">
            <a:extLst>
              <a:ext uri="{FF2B5EF4-FFF2-40B4-BE49-F238E27FC236}">
                <a16:creationId xmlns:a16="http://schemas.microsoft.com/office/drawing/2014/main" id="{01D2CDAD-8D7C-F5F4-4056-D622B4D5BB06}"/>
              </a:ext>
            </a:extLst>
          </p:cNvPr>
          <p:cNvSpPr txBox="1"/>
          <p:nvPr/>
        </p:nvSpPr>
        <p:spPr>
          <a:xfrm>
            <a:off x="4180400" y="906207"/>
            <a:ext cx="4108148" cy="246221"/>
          </a:xfrm>
          <a:prstGeom prst="rect">
            <a:avLst/>
          </a:prstGeom>
          <a:noFill/>
        </p:spPr>
        <p:txBody>
          <a:bodyPr wrap="square" rtlCol="0">
            <a:spAutoFit/>
          </a:bodyPr>
          <a:lstStyle/>
          <a:p>
            <a:r>
              <a:rPr lang="fr-FR" sz="1000" b="1" dirty="0">
                <a:gradFill>
                  <a:gsLst>
                    <a:gs pos="0">
                      <a:schemeClr val="accent3"/>
                    </a:gs>
                    <a:gs pos="100000">
                      <a:schemeClr val="accent3"/>
                    </a:gs>
                  </a:gsLst>
                  <a:lin ang="5400000" scaled="0"/>
                </a:gradFill>
                <a:latin typeface="Roboto Condensed Regular"/>
              </a:rPr>
              <a:t>La durée d’un CMO ne peut excéder la période d’engagement CDD</a:t>
            </a:r>
          </a:p>
        </p:txBody>
      </p:sp>
      <p:sp>
        <p:nvSpPr>
          <p:cNvPr id="19" name="TextBox 174">
            <a:extLst>
              <a:ext uri="{FF2B5EF4-FFF2-40B4-BE49-F238E27FC236}">
                <a16:creationId xmlns:a16="http://schemas.microsoft.com/office/drawing/2014/main" id="{5A04F59A-531E-2F67-4F39-EE8B96CA5FC9}"/>
              </a:ext>
            </a:extLst>
          </p:cNvPr>
          <p:cNvSpPr txBox="1"/>
          <p:nvPr/>
        </p:nvSpPr>
        <p:spPr>
          <a:xfrm>
            <a:off x="233526" y="3054239"/>
            <a:ext cx="3470579" cy="845029"/>
          </a:xfrm>
          <a:prstGeom prst="rect">
            <a:avLst/>
          </a:prstGeom>
          <a:noFill/>
        </p:spPr>
        <p:txBody>
          <a:bodyPr wrap="square" lIns="0" tIns="0" rIns="0" bIns="0" rtlCol="0">
            <a:noAutofit/>
          </a:bodyPr>
          <a:lstStyle/>
          <a:p>
            <a:pPr lvl="0"/>
            <a:r>
              <a:rPr lang="fr-FR" sz="800" dirty="0">
                <a:solidFill>
                  <a:schemeClr val="accent1">
                    <a:lumMod val="50000"/>
                  </a:schemeClr>
                </a:solidFill>
                <a:latin typeface="Arial Rounded MT Bold" panose="020F0704030504030204" pitchFamily="34" charset="0"/>
                <a:cs typeface="Arial" panose="020B0604020202020204" pitchFamily="34" charset="0"/>
              </a:rPr>
              <a:t>Un congé de grave maladie ne peut être attribué </a:t>
            </a:r>
          </a:p>
          <a:p>
            <a:pPr lvl="0"/>
            <a:r>
              <a:rPr lang="fr-FR" sz="800" dirty="0">
                <a:solidFill>
                  <a:schemeClr val="accent1">
                    <a:lumMod val="50000"/>
                  </a:schemeClr>
                </a:solidFill>
                <a:latin typeface="Arial Rounded MT Bold" panose="020F0704030504030204" pitchFamily="34" charset="0"/>
                <a:cs typeface="Arial" panose="020B0604020202020204" pitchFamily="34" charset="0"/>
              </a:rPr>
              <a:t>qu’après 3 ans d’ancienneté chez le même employeur</a:t>
            </a:r>
            <a:endParaRPr lang="ko-KR" altLang="en-US" sz="8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51AF101B-8645-A725-BA85-32FE205EBC9B}"/>
              </a:ext>
            </a:extLst>
          </p:cNvPr>
          <p:cNvSpPr txBox="1"/>
          <p:nvPr/>
        </p:nvSpPr>
        <p:spPr>
          <a:xfrm>
            <a:off x="412702" y="4357991"/>
            <a:ext cx="4559897" cy="577081"/>
          </a:xfrm>
          <a:prstGeom prst="rect">
            <a:avLst/>
          </a:prstGeom>
          <a:noFill/>
        </p:spPr>
        <p:txBody>
          <a:bodyPr wrap="square" rtlCol="0">
            <a:spAutoFit/>
          </a:bodyPr>
          <a:lstStyle/>
          <a:p>
            <a:r>
              <a:rPr lang="fr-FR" sz="1050" dirty="0"/>
              <a:t>Pour connaître les droits à rémunération se référer à la fiche </a:t>
            </a:r>
          </a:p>
          <a:p>
            <a:r>
              <a:rPr lang="fr-FR" sz="1050" dirty="0"/>
              <a:t>« Prestations sociales » disponible sur </a:t>
            </a:r>
            <a:r>
              <a:rPr lang="fr-FR" altLang="ko-KR" sz="1050" dirty="0">
                <a:solidFill>
                  <a:schemeClr val="accent1">
                    <a:lumMod val="50000"/>
                  </a:schemeClr>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https://55.cdgplus.fr/</a:t>
            </a:r>
            <a:endParaRPr lang="fr-FR" altLang="ko-KR" sz="1050" dirty="0">
              <a:solidFill>
                <a:schemeClr val="accent1">
                  <a:lumMod val="50000"/>
                </a:schemeClr>
              </a:solidFill>
              <a:latin typeface="Arial Rounded MT Bold" panose="020F0704030504030204" pitchFamily="34" charset="0"/>
            </a:endParaRPr>
          </a:p>
          <a:p>
            <a:endParaRPr lang="fr-FR" sz="1050" dirty="0"/>
          </a:p>
        </p:txBody>
      </p:sp>
    </p:spTree>
    <p:extLst>
      <p:ext uri="{BB962C8B-B14F-4D97-AF65-F5344CB8AC3E}">
        <p14:creationId xmlns:p14="http://schemas.microsoft.com/office/powerpoint/2010/main" val="16690854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9D614BBE-7B18-6E0A-6386-48D124418FA0}"/>
            </a:ext>
          </a:extLst>
        </p:cNvPr>
        <p:cNvGrpSpPr/>
        <p:nvPr/>
      </p:nvGrpSpPr>
      <p:grpSpPr>
        <a:xfrm>
          <a:off x="0" y="0"/>
          <a:ext cx="0" cy="0"/>
          <a:chOff x="0" y="0"/>
          <a:chExt cx="0" cy="0"/>
        </a:xfrm>
      </p:grpSpPr>
      <p:grpSp>
        <p:nvGrpSpPr>
          <p:cNvPr id="60" name="그룹 59">
            <a:extLst>
              <a:ext uri="{FF2B5EF4-FFF2-40B4-BE49-F238E27FC236}">
                <a16:creationId xmlns:a16="http://schemas.microsoft.com/office/drawing/2014/main" id="{FCDCA153-3D5F-2156-E36E-13221967CAED}"/>
              </a:ext>
            </a:extLst>
          </p:cNvPr>
          <p:cNvGrpSpPr/>
          <p:nvPr/>
        </p:nvGrpSpPr>
        <p:grpSpPr>
          <a:xfrm>
            <a:off x="2103164" y="2242319"/>
            <a:ext cx="4651574" cy="716641"/>
            <a:chOff x="3260102" y="2560360"/>
            <a:chExt cx="4651574" cy="716641"/>
          </a:xfrm>
        </p:grpSpPr>
        <p:cxnSp>
          <p:nvCxnSpPr>
            <p:cNvPr id="176" name="직선 연결선 175">
              <a:extLst>
                <a:ext uri="{FF2B5EF4-FFF2-40B4-BE49-F238E27FC236}">
                  <a16:creationId xmlns:a16="http://schemas.microsoft.com/office/drawing/2014/main" id="{83383842-DB35-11FD-AED2-995C16987C82}"/>
                </a:ext>
              </a:extLst>
            </p:cNvPr>
            <p:cNvCxnSpPr/>
            <p:nvPr/>
          </p:nvCxnSpPr>
          <p:spPr>
            <a:xfrm>
              <a:off x="5757925" y="2560360"/>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14" name="그룹 213">
              <a:extLst>
                <a:ext uri="{FF2B5EF4-FFF2-40B4-BE49-F238E27FC236}">
                  <a16:creationId xmlns:a16="http://schemas.microsoft.com/office/drawing/2014/main" id="{D065DFB5-C623-77E3-925F-CA6301A9F338}"/>
                </a:ext>
              </a:extLst>
            </p:cNvPr>
            <p:cNvGrpSpPr/>
            <p:nvPr/>
          </p:nvGrpSpPr>
          <p:grpSpPr>
            <a:xfrm>
              <a:off x="3260102" y="2786119"/>
              <a:ext cx="4651574" cy="459918"/>
              <a:chOff x="3260102" y="2792467"/>
              <a:chExt cx="4651574" cy="610278"/>
            </a:xfrm>
          </p:grpSpPr>
          <p:cxnSp>
            <p:nvCxnSpPr>
              <p:cNvPr id="76" name="직선 연결선 75">
                <a:extLst>
                  <a:ext uri="{FF2B5EF4-FFF2-40B4-BE49-F238E27FC236}">
                    <a16:creationId xmlns:a16="http://schemas.microsoft.com/office/drawing/2014/main" id="{21AEB9B9-EF01-6D72-D6E8-72308864D1B7}"/>
                  </a:ext>
                </a:extLst>
              </p:cNvPr>
              <p:cNvCxnSpPr>
                <a:cxnSpLocks/>
              </p:cNvCxnSpPr>
              <p:nvPr/>
            </p:nvCxnSpPr>
            <p:spPr>
              <a:xfrm>
                <a:off x="3260102" y="2792467"/>
                <a:ext cx="4635535"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86" name="그룹 185">
                <a:extLst>
                  <a:ext uri="{FF2B5EF4-FFF2-40B4-BE49-F238E27FC236}">
                    <a16:creationId xmlns:a16="http://schemas.microsoft.com/office/drawing/2014/main" id="{547EA453-C15E-3AA4-9B82-CA701830B2DA}"/>
                  </a:ext>
                </a:extLst>
              </p:cNvPr>
              <p:cNvGrpSpPr/>
              <p:nvPr/>
            </p:nvGrpSpPr>
            <p:grpSpPr>
              <a:xfrm>
                <a:off x="3260102" y="2792467"/>
                <a:ext cx="4651574" cy="610278"/>
                <a:chOff x="3260102" y="2604464"/>
                <a:chExt cx="4651574" cy="798541"/>
              </a:xfrm>
            </p:grpSpPr>
            <p:cxnSp>
              <p:nvCxnSpPr>
                <p:cNvPr id="182" name="직선 연결선 181">
                  <a:extLst>
                    <a:ext uri="{FF2B5EF4-FFF2-40B4-BE49-F238E27FC236}">
                      <a16:creationId xmlns:a16="http://schemas.microsoft.com/office/drawing/2014/main" id="{6C3BA85B-6505-2041-D6B1-ED046DF8E9DA}"/>
                    </a:ext>
                  </a:extLst>
                </p:cNvPr>
                <p:cNvCxnSpPr>
                  <a:cxnSpLocks/>
                </p:cNvCxnSpPr>
                <p:nvPr/>
              </p:nvCxnSpPr>
              <p:spPr>
                <a:xfrm flipH="1">
                  <a:off x="3260102" y="2604464"/>
                  <a:ext cx="8676" cy="7985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3" name="직선 연결선 182">
                  <a:extLst>
                    <a:ext uri="{FF2B5EF4-FFF2-40B4-BE49-F238E27FC236}">
                      <a16:creationId xmlns:a16="http://schemas.microsoft.com/office/drawing/2014/main" id="{25AFEE45-71BC-8880-0378-7848FEA8CAA8}"/>
                    </a:ext>
                  </a:extLst>
                </p:cNvPr>
                <p:cNvCxnSpPr/>
                <p:nvPr/>
              </p:nvCxnSpPr>
              <p:spPr>
                <a:xfrm>
                  <a:off x="7911676" y="2604464"/>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nvGrpSpPr>
          <p:cNvPr id="59" name="그룹 58">
            <a:extLst>
              <a:ext uri="{FF2B5EF4-FFF2-40B4-BE49-F238E27FC236}">
                <a16:creationId xmlns:a16="http://schemas.microsoft.com/office/drawing/2014/main" id="{213F5911-ECFA-D3C2-B606-6D3F4006F7C2}"/>
              </a:ext>
            </a:extLst>
          </p:cNvPr>
          <p:cNvGrpSpPr/>
          <p:nvPr/>
        </p:nvGrpSpPr>
        <p:grpSpPr>
          <a:xfrm>
            <a:off x="5345369" y="1129184"/>
            <a:ext cx="3519231" cy="974865"/>
            <a:chOff x="6286500" y="1447706"/>
            <a:chExt cx="3025741" cy="666634"/>
          </a:xfrm>
        </p:grpSpPr>
        <p:grpSp>
          <p:nvGrpSpPr>
            <p:cNvPr id="57" name="그룹 56">
              <a:extLst>
                <a:ext uri="{FF2B5EF4-FFF2-40B4-BE49-F238E27FC236}">
                  <a16:creationId xmlns:a16="http://schemas.microsoft.com/office/drawing/2014/main" id="{F16E4976-65D0-28BB-9E15-6663EE39BFCD}"/>
                </a:ext>
              </a:extLst>
            </p:cNvPr>
            <p:cNvGrpSpPr/>
            <p:nvPr/>
          </p:nvGrpSpPr>
          <p:grpSpPr>
            <a:xfrm>
              <a:off x="6286500" y="1447706"/>
              <a:ext cx="1747287" cy="0"/>
              <a:chOff x="6286500" y="1447706"/>
              <a:chExt cx="1747287" cy="0"/>
            </a:xfrm>
          </p:grpSpPr>
          <p:cxnSp>
            <p:nvCxnSpPr>
              <p:cNvPr id="243" name="직선 연결선 242">
                <a:extLst>
                  <a:ext uri="{FF2B5EF4-FFF2-40B4-BE49-F238E27FC236}">
                    <a16:creationId xmlns:a16="http://schemas.microsoft.com/office/drawing/2014/main" id="{6570847A-550E-5304-2D94-AC9314650A71}"/>
                  </a:ext>
                </a:extLst>
              </p:cNvPr>
              <p:cNvCxnSpPr/>
              <p:nvPr/>
            </p:nvCxnSpPr>
            <p:spPr>
              <a:xfrm>
                <a:off x="6286500" y="1447706"/>
                <a:ext cx="1747287"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5" name="직선 연결선 244">
                <a:extLst>
                  <a:ext uri="{FF2B5EF4-FFF2-40B4-BE49-F238E27FC236}">
                    <a16:creationId xmlns:a16="http://schemas.microsoft.com/office/drawing/2014/main" id="{AA3E2401-78BB-3375-68B2-3D90E826C6F8}"/>
                  </a:ext>
                </a:extLst>
              </p:cNvPr>
              <p:cNvCxnSpPr/>
              <p:nvPr/>
            </p:nvCxnSpPr>
            <p:spPr>
              <a:xfrm>
                <a:off x="7695869"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46" name="TextBox 245">
              <a:extLst>
                <a:ext uri="{FF2B5EF4-FFF2-40B4-BE49-F238E27FC236}">
                  <a16:creationId xmlns:a16="http://schemas.microsoft.com/office/drawing/2014/main" id="{68673E36-25E3-E8D6-59C6-89E72B8F523F}"/>
                </a:ext>
              </a:extLst>
            </p:cNvPr>
            <p:cNvSpPr txBox="1"/>
            <p:nvPr/>
          </p:nvSpPr>
          <p:spPr>
            <a:xfrm>
              <a:off x="6543012" y="1471164"/>
              <a:ext cx="2769229" cy="643176"/>
            </a:xfrm>
            <a:prstGeom prst="rect">
              <a:avLst/>
            </a:prstGeom>
            <a:noFill/>
            <a:scene3d>
              <a:camera prst="orthographicFront"/>
              <a:lightRig rig="threePt" dir="t"/>
            </a:scene3d>
            <a:sp3d>
              <a:bevelT/>
            </a:sp3d>
          </p:spPr>
          <p:txBody>
            <a:bodyPr wrap="square" lIns="0" tIns="0" rIns="0" bIns="0" rtlCol="0">
              <a:noAutofit/>
            </a:bodyPr>
            <a:lstStyle/>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Les indemnités journalières sont versées par la CPAM</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Dans ce cas, l’employeur verse le complement d’IJ permettant le maintien du traitement</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L’agent est tenu de transmettre à son employeur le montant des IJ sous peine de suspension de sa rémunération</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Possibilité pour l’employeur de maintenir le salaire</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Dans ce cas la collectivité reçoit les IJ de la CPAM (subrogation</a:t>
              </a:r>
              <a:r>
                <a:rPr lang="en-US" altLang="ko-KR" sz="8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 </a:t>
              </a:r>
            </a:p>
          </p:txBody>
        </p:sp>
      </p:grpSp>
      <p:grpSp>
        <p:nvGrpSpPr>
          <p:cNvPr id="58" name="그룹 57">
            <a:extLst>
              <a:ext uri="{FF2B5EF4-FFF2-40B4-BE49-F238E27FC236}">
                <a16:creationId xmlns:a16="http://schemas.microsoft.com/office/drawing/2014/main" id="{0D0B8B6F-C7EE-87B4-3509-16CB67BB4701}"/>
              </a:ext>
            </a:extLst>
          </p:cNvPr>
          <p:cNvGrpSpPr/>
          <p:nvPr/>
        </p:nvGrpSpPr>
        <p:grpSpPr>
          <a:xfrm>
            <a:off x="2148696" y="1129185"/>
            <a:ext cx="1774273" cy="918758"/>
            <a:chOff x="3089827" y="1447706"/>
            <a:chExt cx="1774273" cy="918758"/>
          </a:xfrm>
        </p:grpSpPr>
        <p:grpSp>
          <p:nvGrpSpPr>
            <p:cNvPr id="56" name="그룹 55">
              <a:extLst>
                <a:ext uri="{FF2B5EF4-FFF2-40B4-BE49-F238E27FC236}">
                  <a16:creationId xmlns:a16="http://schemas.microsoft.com/office/drawing/2014/main" id="{58DDAD2B-96C2-6364-043E-500109ABB13F}"/>
                </a:ext>
              </a:extLst>
            </p:cNvPr>
            <p:cNvGrpSpPr/>
            <p:nvPr/>
          </p:nvGrpSpPr>
          <p:grpSpPr>
            <a:xfrm>
              <a:off x="3089827" y="1447706"/>
              <a:ext cx="1774273" cy="0"/>
              <a:chOff x="3089827" y="1447706"/>
              <a:chExt cx="1774273" cy="0"/>
            </a:xfrm>
          </p:grpSpPr>
          <p:cxnSp>
            <p:nvCxnSpPr>
              <p:cNvPr id="251" name="직선 연결선 250">
                <a:extLst>
                  <a:ext uri="{FF2B5EF4-FFF2-40B4-BE49-F238E27FC236}">
                    <a16:creationId xmlns:a16="http://schemas.microsoft.com/office/drawing/2014/main" id="{55883538-2A6A-CC73-CA60-08DACDA90D9E}"/>
                  </a:ext>
                </a:extLst>
              </p:cNvPr>
              <p:cNvCxnSpPr/>
              <p:nvPr/>
            </p:nvCxnSpPr>
            <p:spPr>
              <a:xfrm>
                <a:off x="3089827" y="1447706"/>
                <a:ext cx="1774273"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9" name="직선 연결선 248">
                <a:extLst>
                  <a:ext uri="{FF2B5EF4-FFF2-40B4-BE49-F238E27FC236}">
                    <a16:creationId xmlns:a16="http://schemas.microsoft.com/office/drawing/2014/main" id="{4AF0A779-476B-34E8-7104-B9C51C6F3DF5}"/>
                  </a:ext>
                </a:extLst>
              </p:cNvPr>
              <p:cNvCxnSpPr/>
              <p:nvPr/>
            </p:nvCxnSpPr>
            <p:spPr>
              <a:xfrm>
                <a:off x="3089827"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50" name="TextBox 249">
              <a:extLst>
                <a:ext uri="{FF2B5EF4-FFF2-40B4-BE49-F238E27FC236}">
                  <a16:creationId xmlns:a16="http://schemas.microsoft.com/office/drawing/2014/main" id="{4AA2AF2F-9E78-B11E-3603-001214FC6E97}"/>
                </a:ext>
              </a:extLst>
            </p:cNvPr>
            <p:cNvSpPr txBox="1"/>
            <p:nvPr/>
          </p:nvSpPr>
          <p:spPr>
            <a:xfrm>
              <a:off x="3089827" y="1698127"/>
              <a:ext cx="1444625" cy="668337"/>
            </a:xfrm>
            <a:prstGeom prst="rect">
              <a:avLst/>
            </a:prstGeom>
            <a:noFill/>
            <a:scene3d>
              <a:camera prst="orthographicFront"/>
              <a:lightRig rig="threePt" dir="t"/>
            </a:scene3d>
            <a:sp3d>
              <a:bevelT/>
            </a:sp3d>
          </p:spPr>
          <p:txBody>
            <a:bodyPr wrap="square" lIns="0" tIns="0" rIns="0" bIns="0" rtlCol="0">
              <a:noAutofit/>
            </a:bodyPr>
            <a:lstStyle/>
            <a:p>
              <a:pPr lvl="0">
                <a:lnSpc>
                  <a:spcPts val="900"/>
                </a:lnSpc>
                <a:spcAft>
                  <a:spcPts val="300"/>
                </a:spcAft>
              </a:pPr>
              <a:endParaRPr lang="en-US" altLang="ko-KR" sz="800" dirty="0">
                <a:gradFill>
                  <a:gsLst>
                    <a:gs pos="0">
                      <a:schemeClr val="tx1">
                        <a:alpha val="50000"/>
                      </a:schemeClr>
                    </a:gs>
                    <a:gs pos="100000">
                      <a:schemeClr val="tx1">
                        <a:alpha val="50000"/>
                      </a:schemeClr>
                    </a:gs>
                  </a:gsLst>
                  <a:lin ang="5400000" scaled="0"/>
                </a:gradFill>
                <a:ea typeface="Roboto Light" pitchFamily="2" charset="0"/>
                <a:cs typeface="Roboto Condensed Regular"/>
              </a:endParaRPr>
            </a:p>
          </p:txBody>
        </p:sp>
      </p:grpSp>
      <p:grpSp>
        <p:nvGrpSpPr>
          <p:cNvPr id="55" name="그룹 54">
            <a:extLst>
              <a:ext uri="{FF2B5EF4-FFF2-40B4-BE49-F238E27FC236}">
                <a16:creationId xmlns:a16="http://schemas.microsoft.com/office/drawing/2014/main" id="{8C58C532-9653-E4C7-37EC-A0D18188AFE5}"/>
              </a:ext>
            </a:extLst>
          </p:cNvPr>
          <p:cNvGrpSpPr/>
          <p:nvPr/>
        </p:nvGrpSpPr>
        <p:grpSpPr>
          <a:xfrm>
            <a:off x="3699797" y="498525"/>
            <a:ext cx="1802837" cy="1800200"/>
            <a:chOff x="4659390" y="816062"/>
            <a:chExt cx="1802837" cy="1800200"/>
          </a:xfrm>
        </p:grpSpPr>
        <p:sp>
          <p:nvSpPr>
            <p:cNvPr id="70" name="Oval 5">
              <a:extLst>
                <a:ext uri="{FF2B5EF4-FFF2-40B4-BE49-F238E27FC236}">
                  <a16:creationId xmlns:a16="http://schemas.microsoft.com/office/drawing/2014/main" id="{424A54EC-193D-0C7B-CB2A-638B665882DE}"/>
                </a:ext>
              </a:extLst>
            </p:cNvPr>
            <p:cNvSpPr>
              <a:spLocks noChangeArrowheads="1"/>
            </p:cNvSpPr>
            <p:nvPr/>
          </p:nvSpPr>
          <p:spPr bwMode="auto">
            <a:xfrm>
              <a:off x="4909554" y="1065861"/>
              <a:ext cx="1302509" cy="1300603"/>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8" name="Oval 5">
              <a:extLst>
                <a:ext uri="{FF2B5EF4-FFF2-40B4-BE49-F238E27FC236}">
                  <a16:creationId xmlns:a16="http://schemas.microsoft.com/office/drawing/2014/main" id="{9024982C-AE8F-60BD-1C84-9C47AC93DE82}"/>
                </a:ext>
              </a:extLst>
            </p:cNvPr>
            <p:cNvSpPr>
              <a:spLocks noChangeArrowheads="1"/>
            </p:cNvSpPr>
            <p:nvPr/>
          </p:nvSpPr>
          <p:spPr bwMode="auto">
            <a:xfrm>
              <a:off x="4659390" y="816062"/>
              <a:ext cx="1802837" cy="1800200"/>
            </a:xfrm>
            <a:prstGeom prst="ellipse">
              <a:avLst/>
            </a:prstGeom>
            <a:no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1" name="Freeform 6">
              <a:extLst>
                <a:ext uri="{FF2B5EF4-FFF2-40B4-BE49-F238E27FC236}">
                  <a16:creationId xmlns:a16="http://schemas.microsoft.com/office/drawing/2014/main" id="{DE51FEE7-B4DC-6201-0502-ED85CEC57229}"/>
                </a:ext>
              </a:extLst>
            </p:cNvPr>
            <p:cNvSpPr>
              <a:spLocks/>
            </p:cNvSpPr>
            <p:nvPr/>
          </p:nvSpPr>
          <p:spPr bwMode="auto">
            <a:xfrm>
              <a:off x="4668268" y="873788"/>
              <a:ext cx="825933" cy="1431319"/>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gradFill>
              <a:gsLst>
                <a:gs pos="0">
                  <a:schemeClr val="accent1">
                    <a:lumMod val="75000"/>
                    <a:lumOff val="25000"/>
                  </a:schemeClr>
                </a:gs>
                <a:gs pos="100000">
                  <a:schemeClr val="accent1">
                    <a:lumMod val="75000"/>
                    <a:lumOff val="25000"/>
                  </a:schemeClr>
                </a:gs>
              </a:gsLst>
              <a:lin ang="5400000" scaled="0"/>
            </a:gradFill>
            <a:ln w="3175" cap="flat" cmpd="sng" algn="ctr">
              <a:gradFill>
                <a:gsLst>
                  <a:gs pos="0">
                    <a:schemeClr val="accent1"/>
                  </a:gs>
                  <a:gs pos="100000">
                    <a:schemeClr val="accent1"/>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3" name="Freeform 8">
              <a:extLst>
                <a:ext uri="{FF2B5EF4-FFF2-40B4-BE49-F238E27FC236}">
                  <a16:creationId xmlns:a16="http://schemas.microsoft.com/office/drawing/2014/main" id="{9EF213DB-A2F1-E467-3616-256ECE20ADAB}"/>
                </a:ext>
              </a:extLst>
            </p:cNvPr>
            <p:cNvSpPr>
              <a:spLocks/>
            </p:cNvSpPr>
            <p:nvPr/>
          </p:nvSpPr>
          <p:spPr bwMode="auto">
            <a:xfrm>
              <a:off x="5292158" y="826583"/>
              <a:ext cx="1157491" cy="1241118"/>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gradFill>
              <a:gsLst>
                <a:gs pos="0">
                  <a:schemeClr val="accent1">
                    <a:lumMod val="100000"/>
                  </a:schemeClr>
                </a:gs>
                <a:gs pos="100000">
                  <a:schemeClr val="accent1">
                    <a:lumMod val="100000"/>
                  </a:schemeClr>
                </a:gs>
              </a:gsLst>
              <a:lin ang="5400000" scaled="0"/>
            </a:gradFill>
            <a:ln w="3175" cap="flat" cmpd="sng" algn="ctr">
              <a:gradFill>
                <a:gsLst>
                  <a:gs pos="0">
                    <a:schemeClr val="accent1">
                      <a:lumMod val="75000"/>
                    </a:schemeClr>
                  </a:gs>
                  <a:gs pos="100000">
                    <a:schemeClr val="accent1">
                      <a:lumMod val="75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2" name="Freeform 7">
              <a:extLst>
                <a:ext uri="{FF2B5EF4-FFF2-40B4-BE49-F238E27FC236}">
                  <a16:creationId xmlns:a16="http://schemas.microsoft.com/office/drawing/2014/main" id="{84D48BFF-295D-C954-7944-1F3E0926A91E}"/>
                </a:ext>
              </a:extLst>
            </p:cNvPr>
            <p:cNvSpPr>
              <a:spLocks/>
            </p:cNvSpPr>
            <p:nvPr/>
          </p:nvSpPr>
          <p:spPr bwMode="auto">
            <a:xfrm>
              <a:off x="4871791" y="1844936"/>
              <a:ext cx="1460185" cy="714920"/>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gradFill>
              <a:gsLst>
                <a:gs pos="0">
                  <a:schemeClr val="accent1">
                    <a:lumMod val="75000"/>
                  </a:schemeClr>
                </a:gs>
                <a:gs pos="100000">
                  <a:schemeClr val="accent1">
                    <a:lumMod val="75000"/>
                  </a:schemeClr>
                </a:gs>
              </a:gsLst>
              <a:lin ang="5400000" scaled="0"/>
            </a:gradFill>
            <a:ln w="3175" cap="flat" cmpd="sng" algn="ctr">
              <a:gradFill>
                <a:gsLst>
                  <a:gs pos="0">
                    <a:schemeClr val="accent1">
                      <a:lumMod val="50000"/>
                    </a:schemeClr>
                  </a:gs>
                  <a:gs pos="100000">
                    <a:schemeClr val="accent1">
                      <a:lumMod val="50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r>
                <a:rPr lang="en-US" altLang="ko-KR" sz="900" b="1" dirty="0">
                  <a:noFill/>
                  <a:latin typeface="Roboto Condensed Regular"/>
                </a:rPr>
                <a:t>-25</a:t>
              </a:r>
              <a:endParaRPr lang="ko-KR" altLang="en-US" sz="900" b="1" dirty="0">
                <a:noFill/>
                <a:latin typeface="Roboto Condensed Regular"/>
              </a:endParaRPr>
            </a:p>
          </p:txBody>
        </p:sp>
        <p:sp>
          <p:nvSpPr>
            <p:cNvPr id="72" name="TextBox 71">
              <a:extLst>
                <a:ext uri="{FF2B5EF4-FFF2-40B4-BE49-F238E27FC236}">
                  <a16:creationId xmlns:a16="http://schemas.microsoft.com/office/drawing/2014/main" id="{A561EDB6-DB7C-B28F-1DF8-F8D447D8914F}"/>
                </a:ext>
              </a:extLst>
            </p:cNvPr>
            <p:cNvSpPr txBox="1"/>
            <p:nvPr/>
          </p:nvSpPr>
          <p:spPr>
            <a:xfrm rot="14075995">
              <a:off x="4874310" y="1019752"/>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74" name="TextBox 73">
              <a:extLst>
                <a:ext uri="{FF2B5EF4-FFF2-40B4-BE49-F238E27FC236}">
                  <a16:creationId xmlns:a16="http://schemas.microsoft.com/office/drawing/2014/main" id="{DD4E4BE5-16D6-9A22-440C-88329816857B}"/>
                </a:ext>
              </a:extLst>
            </p:cNvPr>
            <p:cNvSpPr txBox="1"/>
            <p:nvPr/>
          </p:nvSpPr>
          <p:spPr>
            <a:xfrm rot="6744775">
              <a:off x="4862006" y="1045821"/>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64" name="TextBox 63">
              <a:extLst>
                <a:ext uri="{FF2B5EF4-FFF2-40B4-BE49-F238E27FC236}">
                  <a16:creationId xmlns:a16="http://schemas.microsoft.com/office/drawing/2014/main" id="{87A13C7E-2EF2-2591-A67A-341FE1FCC2F7}"/>
                </a:ext>
              </a:extLst>
            </p:cNvPr>
            <p:cNvSpPr txBox="1"/>
            <p:nvPr/>
          </p:nvSpPr>
          <p:spPr>
            <a:xfrm>
              <a:off x="4922495" y="1372076"/>
              <a:ext cx="1276627" cy="769412"/>
            </a:xfrm>
            <a:prstGeom prst="rect">
              <a:avLst/>
            </a:prstGeom>
            <a:noFill/>
          </p:spPr>
          <p:txBody>
            <a:bodyPr wrap="square" lIns="0" tIns="0" rIns="0" bIns="0" rtlCol="0" anchor="ctr">
              <a:noAutofit/>
            </a:bodyPr>
            <a:lstStyle/>
            <a:p>
              <a:pPr lvl="0" algn="ctr">
                <a:lnSpc>
                  <a:spcPts val="1800"/>
                </a:lnSpc>
              </a:pPr>
              <a:r>
                <a:rPr lang="en-US" altLang="ko-KR" dirty="0">
                  <a:solidFill>
                    <a:schemeClr val="accent1">
                      <a:lumMod val="75000"/>
                    </a:schemeClr>
                  </a:solidFill>
                  <a:latin typeface="Bebas Neue"/>
                  <a:ea typeface="Roboto Condensed Regular"/>
                  <a:cs typeface="+mj-cs"/>
                  <a:hlinkClick r:id="rId3">
                    <a:extLst>
                      <a:ext uri="{A12FA001-AC4F-418D-AE19-62706E023703}">
                        <ahyp:hlinkClr xmlns:ahyp="http://schemas.microsoft.com/office/drawing/2018/hyperlinkcolor" val="tx"/>
                      </a:ext>
                    </a:extLst>
                  </a:hlinkClick>
                </a:rPr>
                <a:t>RÉMUNÉRATION</a:t>
              </a:r>
            </a:p>
            <a:p>
              <a:pPr lvl="0" algn="ctr">
                <a:lnSpc>
                  <a:spcPts val="1800"/>
                </a:lnSpc>
              </a:pPr>
              <a:r>
                <a:rPr lang="en-US" altLang="ko-KR" b="1" dirty="0">
                  <a:solidFill>
                    <a:schemeClr val="accent1">
                      <a:lumMod val="75000"/>
                    </a:schemeClr>
                  </a:solidFill>
                  <a:latin typeface="Bebas Neue"/>
                  <a:ea typeface="Roboto Light" pitchFamily="2" charset="0"/>
                  <a:cs typeface="+mj-cs"/>
                  <a:hlinkClick r:id="rId3">
                    <a:extLst>
                      <a:ext uri="{A12FA001-AC4F-418D-AE19-62706E023703}">
                        <ahyp:hlinkClr xmlns:ahyp="http://schemas.microsoft.com/office/drawing/2018/hyperlinkcolor" val="tx"/>
                      </a:ext>
                    </a:extLst>
                  </a:hlinkClick>
                </a:rPr>
                <a:t>CGM</a:t>
              </a:r>
              <a:endParaRPr lang="nb-NO" altLang="ko-KR" b="1" dirty="0">
                <a:solidFill>
                  <a:schemeClr val="accent1">
                    <a:lumMod val="75000"/>
                  </a:schemeClr>
                </a:solidFill>
                <a:latin typeface="Bebas Neue" pitchFamily="34" charset="0"/>
                <a:ea typeface="Roboto Light" pitchFamily="2" charset="0"/>
                <a:cs typeface="Roboto Condensed Regular"/>
              </a:endParaRPr>
            </a:p>
          </p:txBody>
        </p:sp>
      </p:grpSp>
      <p:sp>
        <p:nvSpPr>
          <p:cNvPr id="2" name="제목 1">
            <a:extLst>
              <a:ext uri="{FF2B5EF4-FFF2-40B4-BE49-F238E27FC236}">
                <a16:creationId xmlns:a16="http://schemas.microsoft.com/office/drawing/2014/main" id="{A8DA3290-74B5-1289-F665-54DE6BB8E523}"/>
              </a:ext>
            </a:extLst>
          </p:cNvPr>
          <p:cNvSpPr>
            <a:spLocks noGrp="1"/>
          </p:cNvSpPr>
          <p:nvPr>
            <p:ph type="title"/>
          </p:nvPr>
        </p:nvSpPr>
        <p:spPr>
          <a:xfrm>
            <a:off x="404835" y="168363"/>
            <a:ext cx="6814608" cy="467469"/>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LES DROITS A RÉMUNÉRATION CONTRACTUELS</a:t>
            </a:r>
            <a:endParaRPr lang="ko-KR" alt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5" name="그룹 4">
            <a:extLst>
              <a:ext uri="{FF2B5EF4-FFF2-40B4-BE49-F238E27FC236}">
                <a16:creationId xmlns:a16="http://schemas.microsoft.com/office/drawing/2014/main" id="{CEEB3E1C-7ACE-1773-5D52-0AFB8CDB646C}"/>
              </a:ext>
            </a:extLst>
          </p:cNvPr>
          <p:cNvGrpSpPr/>
          <p:nvPr/>
        </p:nvGrpSpPr>
        <p:grpSpPr>
          <a:xfrm>
            <a:off x="1039701" y="2737380"/>
            <a:ext cx="2329468" cy="2051056"/>
            <a:chOff x="2700338" y="3018595"/>
            <a:chExt cx="1588703" cy="1591926"/>
          </a:xfrm>
        </p:grpSpPr>
        <p:sp>
          <p:nvSpPr>
            <p:cNvPr id="174" name="모서리가 둥근 직사각형 173">
              <a:extLst>
                <a:ext uri="{FF2B5EF4-FFF2-40B4-BE49-F238E27FC236}">
                  <a16:creationId xmlns:a16="http://schemas.microsoft.com/office/drawing/2014/main" id="{C733F57B-94ED-F7FD-1267-F6B290882EA1}"/>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75" name="TextBox 174">
              <a:extLst>
                <a:ext uri="{FF2B5EF4-FFF2-40B4-BE49-F238E27FC236}">
                  <a16:creationId xmlns:a16="http://schemas.microsoft.com/office/drawing/2014/main" id="{1984E236-2A00-E2A0-5B1B-4BD63D3E50AE}"/>
                </a:ext>
              </a:extLst>
            </p:cNvPr>
            <p:cNvSpPr txBox="1"/>
            <p:nvPr/>
          </p:nvSpPr>
          <p:spPr>
            <a:xfrm>
              <a:off x="2840202" y="3931180"/>
              <a:ext cx="1448839" cy="679341"/>
            </a:xfrm>
            <a:prstGeom prst="rect">
              <a:avLst/>
            </a:prstGeom>
            <a:noFill/>
          </p:spPr>
          <p:txBody>
            <a:bodyPr wrap="square" lIns="0" tIns="0" rIns="0" bIns="0" rtlCol="0">
              <a:noAutofit/>
            </a:bodyPr>
            <a:lstStyle/>
            <a:p>
              <a:pPr lvl="0">
                <a:lnSpc>
                  <a:spcPts val="900"/>
                </a:lnSpc>
                <a:spcAft>
                  <a:spcPts val="300"/>
                </a:spcAft>
                <a:buClr>
                  <a:schemeClr val="accent1"/>
                </a:buClr>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Droits à CGM après 3 ans d’ancienneté chez le même employeur</a:t>
              </a:r>
            </a:p>
          </p:txBody>
        </p:sp>
        <p:sp>
          <p:nvSpPr>
            <p:cNvPr id="215" name="양쪽 모서리가 둥근 사각형 214">
              <a:extLst>
                <a:ext uri="{FF2B5EF4-FFF2-40B4-BE49-F238E27FC236}">
                  <a16:creationId xmlns:a16="http://schemas.microsoft.com/office/drawing/2014/main" id="{C95E88C3-C8F0-B2C0-DA12-15DF100D3757}"/>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67" name="타원 166">
              <a:extLst>
                <a:ext uri="{FF2B5EF4-FFF2-40B4-BE49-F238E27FC236}">
                  <a16:creationId xmlns:a16="http://schemas.microsoft.com/office/drawing/2014/main" id="{594FFB6F-7449-EFC4-33C2-9282B38762C2}"/>
                </a:ext>
              </a:extLst>
            </p:cNvPr>
            <p:cNvSpPr/>
            <p:nvPr/>
          </p:nvSpPr>
          <p:spPr>
            <a:xfrm>
              <a:off x="3089827" y="3018595"/>
              <a:ext cx="805348" cy="81823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100" b="1" dirty="0">
                  <a:solidFill>
                    <a:schemeClr val="accent6">
                      <a:lumMod val="85000"/>
                    </a:schemeClr>
                  </a:solidFill>
                  <a:latin typeface="+mj-lt"/>
                </a:rPr>
                <a:t>Droits à rémunération en fonction de l’ancienneté</a:t>
              </a:r>
            </a:p>
          </p:txBody>
        </p:sp>
      </p:grpSp>
      <p:grpSp>
        <p:nvGrpSpPr>
          <p:cNvPr id="4" name="그룹 4">
            <a:extLst>
              <a:ext uri="{FF2B5EF4-FFF2-40B4-BE49-F238E27FC236}">
                <a16:creationId xmlns:a16="http://schemas.microsoft.com/office/drawing/2014/main" id="{0FE5A2C3-B98F-D640-9A08-A9EC31397D84}"/>
              </a:ext>
            </a:extLst>
          </p:cNvPr>
          <p:cNvGrpSpPr/>
          <p:nvPr/>
        </p:nvGrpSpPr>
        <p:grpSpPr>
          <a:xfrm>
            <a:off x="3625769" y="2737379"/>
            <a:ext cx="1935162" cy="2010603"/>
            <a:chOff x="2700338" y="3018595"/>
            <a:chExt cx="1584325" cy="1535943"/>
          </a:xfrm>
        </p:grpSpPr>
        <p:sp>
          <p:nvSpPr>
            <p:cNvPr id="6" name="모서리가 둥근 직사각형 173">
              <a:extLst>
                <a:ext uri="{FF2B5EF4-FFF2-40B4-BE49-F238E27FC236}">
                  <a16:creationId xmlns:a16="http://schemas.microsoft.com/office/drawing/2014/main" id="{7B3AB16D-5209-2817-10A5-E938C644752F}"/>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7" name="TextBox 174">
              <a:extLst>
                <a:ext uri="{FF2B5EF4-FFF2-40B4-BE49-F238E27FC236}">
                  <a16:creationId xmlns:a16="http://schemas.microsoft.com/office/drawing/2014/main" id="{4ED3F175-70C5-6795-1189-1094B0311E2C}"/>
                </a:ext>
              </a:extLst>
            </p:cNvPr>
            <p:cNvSpPr txBox="1"/>
            <p:nvPr/>
          </p:nvSpPr>
          <p:spPr>
            <a:xfrm>
              <a:off x="2775410" y="3850998"/>
              <a:ext cx="1448839" cy="679341"/>
            </a:xfrm>
            <a:prstGeom prst="rect">
              <a:avLst/>
            </a:prstGeom>
            <a:noFill/>
            <a:scene3d>
              <a:camera prst="orthographicFront"/>
              <a:lightRig rig="threePt" dir="t"/>
            </a:scene3d>
            <a:sp3d>
              <a:bevelT/>
            </a:sp3d>
          </p:spPr>
          <p:txBody>
            <a:bodyPr wrap="square" lIns="0" tIns="0" rIns="0" bIns="0" rtlCol="0">
              <a:noAutofit/>
            </a:bodyPr>
            <a:lstStyle/>
            <a:p>
              <a:pPr lvl="0">
                <a:lnSpc>
                  <a:spcPts val="900"/>
                </a:lnSpc>
                <a:spcAft>
                  <a:spcPts val="300"/>
                </a:spcAft>
                <a:buClr>
                  <a:schemeClr val="accent1"/>
                </a:buClr>
              </a:pPr>
              <a:endParaRPr lang="en-US" altLang="ko-KR" sz="1200" dirty="0">
                <a:ea typeface="Roboto Light" pitchFamily="2" charset="0"/>
                <a:cs typeface="Roboto Condensed Regular"/>
              </a:endParaRPr>
            </a:p>
            <a:p>
              <a:pPr lvl="0">
                <a:lnSpc>
                  <a:spcPts val="900"/>
                </a:lnSpc>
                <a:spcAft>
                  <a:spcPts val="300"/>
                </a:spcAft>
                <a:buClr>
                  <a:schemeClr val="accent1"/>
                </a:buClr>
              </a:pPr>
              <a:endParaRPr lang="en-US" altLang="ko-KR" sz="1200" dirty="0">
                <a:ea typeface="Roboto Light" pitchFamily="2" charset="0"/>
                <a:cs typeface="Roboto Condensed Regular"/>
              </a:endParaRPr>
            </a:p>
          </p:txBody>
        </p:sp>
        <p:sp>
          <p:nvSpPr>
            <p:cNvPr id="8" name="양쪽 모서리가 둥근 사각형 214">
              <a:extLst>
                <a:ext uri="{FF2B5EF4-FFF2-40B4-BE49-F238E27FC236}">
                  <a16:creationId xmlns:a16="http://schemas.microsoft.com/office/drawing/2014/main" id="{CA7EC227-F717-6380-3ED6-C277BBA29E6F}"/>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9" name="타원 166">
              <a:extLst>
                <a:ext uri="{FF2B5EF4-FFF2-40B4-BE49-F238E27FC236}">
                  <a16:creationId xmlns:a16="http://schemas.microsoft.com/office/drawing/2014/main" id="{6E152432-E8B0-EA68-C644-4E42121E3F29}"/>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accent6">
                      <a:lumMod val="85000"/>
                    </a:schemeClr>
                  </a:solidFill>
                  <a:latin typeface="+mj-lt"/>
                </a:rPr>
                <a:t>Plein traitement</a:t>
              </a:r>
            </a:p>
          </p:txBody>
        </p:sp>
      </p:grpSp>
      <p:grpSp>
        <p:nvGrpSpPr>
          <p:cNvPr id="10" name="그룹 4">
            <a:extLst>
              <a:ext uri="{FF2B5EF4-FFF2-40B4-BE49-F238E27FC236}">
                <a16:creationId xmlns:a16="http://schemas.microsoft.com/office/drawing/2014/main" id="{48A11506-9AF0-B943-0CDC-4D67BDDE5014}"/>
              </a:ext>
            </a:extLst>
          </p:cNvPr>
          <p:cNvGrpSpPr/>
          <p:nvPr/>
        </p:nvGrpSpPr>
        <p:grpSpPr>
          <a:xfrm>
            <a:off x="5762166" y="2737380"/>
            <a:ext cx="1935162" cy="2010604"/>
            <a:chOff x="2700338" y="3018595"/>
            <a:chExt cx="1584325" cy="1535943"/>
          </a:xfrm>
        </p:grpSpPr>
        <p:sp>
          <p:nvSpPr>
            <p:cNvPr id="11" name="모서리가 둥근 직사각형 173">
              <a:extLst>
                <a:ext uri="{FF2B5EF4-FFF2-40B4-BE49-F238E27FC236}">
                  <a16:creationId xmlns:a16="http://schemas.microsoft.com/office/drawing/2014/main" id="{91B318C6-2111-80D3-64E0-6D12A0DEF0E3}"/>
                </a:ext>
              </a:extLst>
            </p:cNvPr>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 name="TextBox 174">
              <a:extLst>
                <a:ext uri="{FF2B5EF4-FFF2-40B4-BE49-F238E27FC236}">
                  <a16:creationId xmlns:a16="http://schemas.microsoft.com/office/drawing/2014/main" id="{03C1561E-F4C7-0FE4-ABCD-8BCA8C49803D}"/>
                </a:ext>
              </a:extLst>
            </p:cNvPr>
            <p:cNvSpPr txBox="1"/>
            <p:nvPr/>
          </p:nvSpPr>
          <p:spPr>
            <a:xfrm>
              <a:off x="2775410" y="3850998"/>
              <a:ext cx="1448839" cy="679341"/>
            </a:xfrm>
            <a:prstGeom prst="rect">
              <a:avLst/>
            </a:prstGeom>
            <a:noFill/>
          </p:spPr>
          <p:txBody>
            <a:bodyPr wrap="square" lIns="0" tIns="0" rIns="0" bIns="0" rtlCol="0">
              <a:noAutofit/>
            </a:bodyPr>
            <a:lstStyle/>
            <a:p>
              <a:pPr marL="88900" lvl="0" indent="-88900">
                <a:lnSpc>
                  <a:spcPts val="900"/>
                </a:lnSpc>
                <a:spcAft>
                  <a:spcPts val="300"/>
                </a:spcAft>
                <a:buClr>
                  <a:schemeClr val="accent1"/>
                </a:buClr>
                <a:buFont typeface="Arial" pitchFamily="34" charset="0"/>
                <a:buChar char="•"/>
              </a:pPr>
              <a:endParaRPr lang="en-US" altLang="ko-KR" sz="800" dirty="0">
                <a:ea typeface="Roboto Light" pitchFamily="2" charset="0"/>
                <a:cs typeface="Roboto Condensed Regular"/>
              </a:endParaRPr>
            </a:p>
          </p:txBody>
        </p:sp>
        <p:sp>
          <p:nvSpPr>
            <p:cNvPr id="13" name="양쪽 모서리가 둥근 사각형 214">
              <a:extLst>
                <a:ext uri="{FF2B5EF4-FFF2-40B4-BE49-F238E27FC236}">
                  <a16:creationId xmlns:a16="http://schemas.microsoft.com/office/drawing/2014/main" id="{F627CE1C-2124-BC52-73CD-D323B241F881}"/>
                </a:ext>
              </a:extLst>
            </p:cNvPr>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4" name="타원 166">
              <a:extLst>
                <a:ext uri="{FF2B5EF4-FFF2-40B4-BE49-F238E27FC236}">
                  <a16:creationId xmlns:a16="http://schemas.microsoft.com/office/drawing/2014/main" id="{43368AF6-0B40-059B-9B3E-55AC21CE3359}"/>
                </a:ext>
              </a:extLst>
            </p:cNvPr>
            <p:cNvSpPr/>
            <p:nvPr/>
          </p:nvSpPr>
          <p:spPr>
            <a:xfrm>
              <a:off x="3089827" y="3018595"/>
              <a:ext cx="805348" cy="805346"/>
            </a:xfrm>
            <a:prstGeom prst="ellipse">
              <a:avLst/>
            </a:prstGeom>
            <a:solidFill>
              <a:schemeClr val="accent1"/>
            </a:soli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sz="1200" b="1" dirty="0">
                  <a:solidFill>
                    <a:schemeClr val="accent6">
                      <a:lumMod val="85000"/>
                    </a:schemeClr>
                  </a:solidFill>
                  <a:latin typeface="+mj-lt"/>
                </a:rPr>
                <a:t>½ traitement</a:t>
              </a:r>
            </a:p>
          </p:txBody>
        </p:sp>
      </p:grpSp>
      <p:sp>
        <p:nvSpPr>
          <p:cNvPr id="18" name="ZoneTexte 17">
            <a:extLst>
              <a:ext uri="{FF2B5EF4-FFF2-40B4-BE49-F238E27FC236}">
                <a16:creationId xmlns:a16="http://schemas.microsoft.com/office/drawing/2014/main" id="{ACC4E4C9-AAA9-ACFF-C215-A99ECCF75D10}"/>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8DB90779-1715-1C52-E4CA-92979702C7C1}"/>
              </a:ext>
            </a:extLst>
          </p:cNvPr>
          <p:cNvSpPr txBox="1"/>
          <p:nvPr/>
        </p:nvSpPr>
        <p:spPr>
          <a:xfrm>
            <a:off x="20599" y="4766467"/>
            <a:ext cx="1681202" cy="336037"/>
          </a:xfrm>
          <a:prstGeom prst="rect">
            <a:avLst/>
          </a:prstGeom>
          <a:solidFill>
            <a:schemeClr val="accent6">
              <a:lumMod val="85000"/>
            </a:schemeClr>
          </a:solidFill>
        </p:spPr>
        <p:txBody>
          <a:bodyPr wrap="square" rtlCol="0">
            <a:spAutoFit/>
          </a:bodyPr>
          <a:lstStyle/>
          <a:p>
            <a:endParaRPr lang="fr-FR" dirty="0"/>
          </a:p>
        </p:txBody>
      </p:sp>
      <p:sp>
        <p:nvSpPr>
          <p:cNvPr id="23" name="ZoneTexte 22">
            <a:extLst>
              <a:ext uri="{FF2B5EF4-FFF2-40B4-BE49-F238E27FC236}">
                <a16:creationId xmlns:a16="http://schemas.microsoft.com/office/drawing/2014/main" id="{BCB90EEF-181C-A185-9269-F491CD50FF7A}"/>
              </a:ext>
            </a:extLst>
          </p:cNvPr>
          <p:cNvSpPr txBox="1"/>
          <p:nvPr/>
        </p:nvSpPr>
        <p:spPr>
          <a:xfrm>
            <a:off x="7022471" y="4757303"/>
            <a:ext cx="1424894" cy="386197"/>
          </a:xfrm>
          <a:prstGeom prst="rect">
            <a:avLst/>
          </a:prstGeom>
          <a:solidFill>
            <a:schemeClr val="accent6">
              <a:lumMod val="85000"/>
            </a:schemeClr>
          </a:solidFill>
        </p:spPr>
        <p:txBody>
          <a:bodyPr wrap="square" rtlCol="0">
            <a:spAutoFit/>
          </a:bodyPr>
          <a:lstStyle/>
          <a:p>
            <a:endParaRPr lang="fr-FR" dirty="0"/>
          </a:p>
        </p:txBody>
      </p:sp>
      <p:sp>
        <p:nvSpPr>
          <p:cNvPr id="3" name="TextBox 245">
            <a:extLst>
              <a:ext uri="{FF2B5EF4-FFF2-40B4-BE49-F238E27FC236}">
                <a16:creationId xmlns:a16="http://schemas.microsoft.com/office/drawing/2014/main" id="{F4BBA0C9-721F-A385-49D6-711293917EAB}"/>
              </a:ext>
            </a:extLst>
          </p:cNvPr>
          <p:cNvSpPr txBox="1"/>
          <p:nvPr/>
        </p:nvSpPr>
        <p:spPr>
          <a:xfrm>
            <a:off x="590551" y="1238536"/>
            <a:ext cx="3025226" cy="668337"/>
          </a:xfrm>
          <a:prstGeom prst="rect">
            <a:avLst/>
          </a:prstGeom>
          <a:noFill/>
        </p:spPr>
        <p:txBody>
          <a:bodyPr wrap="square" lIns="0" tIns="0" rIns="0" bIns="0" rtlCol="0">
            <a:noAutofit/>
          </a:bodyPr>
          <a:lstStyle/>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Maintien du régime indemnitaire si une délibération le prévoit</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En l’absence de délibération l’IFSE ne peut être maintenue</a:t>
            </a:r>
          </a:p>
          <a:p>
            <a:pPr>
              <a:lnSpc>
                <a:spcPts val="900"/>
              </a:lnSpc>
              <a:spcAft>
                <a:spcPts val="300"/>
              </a:spcAft>
            </a:pPr>
            <a:r>
              <a:rPr lang="en-US" altLang="ko-KR" sz="800" dirty="0">
                <a:solidFill>
                  <a:schemeClr val="accent1">
                    <a:lumMod val="50000"/>
                  </a:schemeClr>
                </a:solidFill>
                <a:latin typeface="Arial Rounded MT Bold" panose="020F0704030504030204" pitchFamily="34" charset="0"/>
                <a:cs typeface="Arial" panose="020B0604020202020204" pitchFamily="34" charset="0"/>
              </a:rPr>
              <a:t>SFT maintenu dans son intégralité</a:t>
            </a:r>
          </a:p>
        </p:txBody>
      </p:sp>
      <p:sp>
        <p:nvSpPr>
          <p:cNvPr id="24" name="TextBox 174">
            <a:extLst>
              <a:ext uri="{FF2B5EF4-FFF2-40B4-BE49-F238E27FC236}">
                <a16:creationId xmlns:a16="http://schemas.microsoft.com/office/drawing/2014/main" id="{4CCDE58D-C98A-1745-D9F3-06699C7CBB27}"/>
              </a:ext>
            </a:extLst>
          </p:cNvPr>
          <p:cNvSpPr txBox="1"/>
          <p:nvPr/>
        </p:nvSpPr>
        <p:spPr>
          <a:xfrm>
            <a:off x="3683624" y="3891196"/>
            <a:ext cx="2124390" cy="875271"/>
          </a:xfrm>
          <a:prstGeom prst="rect">
            <a:avLst/>
          </a:prstGeom>
          <a:noFill/>
        </p:spPr>
        <p:txBody>
          <a:bodyPr wrap="square" lIns="0" tIns="0" rIns="0" bIns="0" rtlCol="0">
            <a:noAutofit/>
          </a:bodyPr>
          <a:lstStyle/>
          <a:p>
            <a:pPr lvl="0">
              <a:lnSpc>
                <a:spcPts val="900"/>
              </a:lnSpc>
              <a:spcAft>
                <a:spcPts val="300"/>
              </a:spcAft>
              <a:buClr>
                <a:schemeClr val="accent1"/>
              </a:buClr>
            </a:pPr>
            <a:endParaRPr lang="en-US" altLang="ko-KR" sz="1000" dirty="0">
              <a:latin typeface="Arial Rounded MT Bold" panose="020F0704030504030204" pitchFamily="34" charset="0"/>
              <a:ea typeface="Roboto Light" pitchFamily="2" charset="0"/>
              <a:cs typeface="Roboto Condensed Regular"/>
            </a:endParaRPr>
          </a:p>
          <a:p>
            <a:pPr lvl="0">
              <a:lnSpc>
                <a:spcPts val="900"/>
              </a:lnSpc>
              <a:spcAft>
                <a:spcPts val="300"/>
              </a:spcAft>
              <a:buClr>
                <a:schemeClr val="accent1"/>
              </a:buClr>
            </a:pPr>
            <a:r>
              <a:rPr lang="en-US" altLang="ko-KR" sz="1400" dirty="0">
                <a:solidFill>
                  <a:schemeClr val="accent1">
                    <a:lumMod val="50000"/>
                  </a:schemeClr>
                </a:solidFill>
                <a:latin typeface="Arial Rounded MT Bold" panose="020F0704030504030204" pitchFamily="34" charset="0"/>
                <a:cs typeface="Arial" panose="020B0604020202020204" pitchFamily="34" charset="0"/>
              </a:rPr>
              <a:t>1 an</a:t>
            </a:r>
          </a:p>
        </p:txBody>
      </p:sp>
      <p:sp>
        <p:nvSpPr>
          <p:cNvPr id="25" name="TextBox 174">
            <a:extLst>
              <a:ext uri="{FF2B5EF4-FFF2-40B4-BE49-F238E27FC236}">
                <a16:creationId xmlns:a16="http://schemas.microsoft.com/office/drawing/2014/main" id="{B896335A-734E-0C53-36C8-58602DB8ED23}"/>
              </a:ext>
            </a:extLst>
          </p:cNvPr>
          <p:cNvSpPr txBox="1"/>
          <p:nvPr/>
        </p:nvSpPr>
        <p:spPr>
          <a:xfrm>
            <a:off x="5853862" y="3872711"/>
            <a:ext cx="2124390" cy="875271"/>
          </a:xfrm>
          <a:prstGeom prst="rect">
            <a:avLst/>
          </a:prstGeom>
          <a:noFill/>
        </p:spPr>
        <p:txBody>
          <a:bodyPr wrap="square" lIns="0" tIns="0" rIns="0" bIns="0" rtlCol="0">
            <a:noAutofit/>
          </a:bodyPr>
          <a:lstStyle/>
          <a:p>
            <a:pPr lvl="0">
              <a:lnSpc>
                <a:spcPts val="900"/>
              </a:lnSpc>
              <a:spcAft>
                <a:spcPts val="300"/>
              </a:spcAft>
              <a:buClr>
                <a:schemeClr val="accent1"/>
              </a:buClr>
            </a:pPr>
            <a:endParaRPr lang="en-US" altLang="ko-KR" sz="1000" dirty="0">
              <a:latin typeface="Arial Rounded MT Bold" panose="020F0704030504030204" pitchFamily="34" charset="0"/>
              <a:ea typeface="Roboto Light" pitchFamily="2" charset="0"/>
              <a:cs typeface="Roboto Condensed Regular"/>
            </a:endParaRPr>
          </a:p>
          <a:p>
            <a:pPr lvl="0">
              <a:lnSpc>
                <a:spcPts val="900"/>
              </a:lnSpc>
              <a:spcAft>
                <a:spcPts val="300"/>
              </a:spcAft>
              <a:buClr>
                <a:schemeClr val="accent1"/>
              </a:buClr>
            </a:pPr>
            <a:r>
              <a:rPr lang="en-US" altLang="ko-KR" sz="1400" dirty="0">
                <a:solidFill>
                  <a:schemeClr val="accent1">
                    <a:lumMod val="50000"/>
                  </a:schemeClr>
                </a:solidFill>
                <a:latin typeface="Arial Rounded MT Bold" panose="020F0704030504030204" pitchFamily="34" charset="0"/>
                <a:cs typeface="Arial" panose="020B0604020202020204" pitchFamily="34" charset="0"/>
              </a:rPr>
              <a:t>2 ans</a:t>
            </a:r>
          </a:p>
        </p:txBody>
      </p:sp>
    </p:spTree>
    <p:extLst>
      <p:ext uri="{BB962C8B-B14F-4D97-AF65-F5344CB8AC3E}">
        <p14:creationId xmlns:p14="http://schemas.microsoft.com/office/powerpoint/2010/main" val="30717894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slide(fromRight)">
                                      <p:cBhvr>
                                        <p:cTn id="13" dur="500"/>
                                        <p:tgtEl>
                                          <p:spTgt spid="58"/>
                                        </p:tgtEl>
                                      </p:cBhvr>
                                    </p:animEffect>
                                  </p:childTnLst>
                                </p:cTn>
                              </p:par>
                              <p:par>
                                <p:cTn id="14" presetID="1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Left)">
                                      <p:cBhvr>
                                        <p:cTn id="16" dur="500"/>
                                        <p:tgtEl>
                                          <p:spTgt spid="59"/>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anim calcmode="lin" valueType="num">
                                      <p:cBhvr>
                                        <p:cTn id="21" dur="500" fill="hold"/>
                                        <p:tgtEl>
                                          <p:spTgt spid="60"/>
                                        </p:tgtEl>
                                        <p:attrNameLst>
                                          <p:attrName>ppt_x</p:attrName>
                                        </p:attrNameLst>
                                      </p:cBhvr>
                                      <p:tavLst>
                                        <p:tav tm="0">
                                          <p:val>
                                            <p:strVal val="#ppt_x"/>
                                          </p:val>
                                        </p:tav>
                                        <p:tav tm="100000">
                                          <p:val>
                                            <p:strVal val="#ppt_x"/>
                                          </p:val>
                                        </p:tav>
                                      </p:tavLst>
                                    </p:anim>
                                    <p:anim calcmode="lin" valueType="num">
                                      <p:cBhvr>
                                        <p:cTn id="2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8DBD98BA-4896-7B9B-1924-1DDE467E93D5}"/>
            </a:ext>
          </a:extLst>
        </p:cNvPr>
        <p:cNvGrpSpPr/>
        <p:nvPr/>
      </p:nvGrpSpPr>
      <p:grpSpPr>
        <a:xfrm>
          <a:off x="0" y="0"/>
          <a:ext cx="0" cy="0"/>
          <a:chOff x="0" y="0"/>
          <a:chExt cx="0" cy="0"/>
        </a:xfrm>
      </p:grpSpPr>
      <p:grpSp>
        <p:nvGrpSpPr>
          <p:cNvPr id="4" name="그룹 3">
            <a:extLst>
              <a:ext uri="{FF2B5EF4-FFF2-40B4-BE49-F238E27FC236}">
                <a16:creationId xmlns:a16="http://schemas.microsoft.com/office/drawing/2014/main" id="{D8BBD8E1-F288-1BD6-902F-95F44E8FB660}"/>
              </a:ext>
            </a:extLst>
          </p:cNvPr>
          <p:cNvGrpSpPr/>
          <p:nvPr/>
        </p:nvGrpSpPr>
        <p:grpSpPr>
          <a:xfrm>
            <a:off x="176626" y="1238887"/>
            <a:ext cx="2105513" cy="3073847"/>
            <a:chOff x="2855901" y="1064461"/>
            <a:chExt cx="1296999" cy="1215761"/>
          </a:xfrm>
        </p:grpSpPr>
        <p:sp>
          <p:nvSpPr>
            <p:cNvPr id="57" name="모서리가 둥근 직사각형 56">
              <a:extLst>
                <a:ext uri="{FF2B5EF4-FFF2-40B4-BE49-F238E27FC236}">
                  <a16:creationId xmlns:a16="http://schemas.microsoft.com/office/drawing/2014/main" id="{3F7D1E15-EE3D-1781-8A41-392C96DC9E14}"/>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9" name="TextBox 58">
              <a:extLst>
                <a:ext uri="{FF2B5EF4-FFF2-40B4-BE49-F238E27FC236}">
                  <a16:creationId xmlns:a16="http://schemas.microsoft.com/office/drawing/2014/main" id="{9B5BB1EF-580E-E677-9D5E-60316A9BB834}"/>
                </a:ext>
              </a:extLst>
            </p:cNvPr>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CMO 12 mois consécutifs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lgn="ctr">
                <a:buClr>
                  <a:srgbClr val="4AB38B"/>
                </a:buClr>
              </a:pPr>
              <a:r>
                <a:rPr lang="pt-BR" altLang="ko-KR" sz="800" b="1" dirty="0">
                  <a:solidFill>
                    <a:schemeClr val="accent1">
                      <a:lumMod val="50000"/>
                    </a:schemeClr>
                  </a:solidFill>
                  <a:latin typeface="Arial Rounded MT Bold" panose="020F0704030504030204" pitchFamily="34" charset="0"/>
                  <a:cs typeface="Arial" panose="020B0604020202020204" pitchFamily="34" charset="0"/>
                </a:rPr>
                <a:t>AVIS CMFR</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Réintégration à l’issue des droits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Disponibilité d’office pour raison de santé</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a:t>
              </a: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Licenciement pour inaptitude physique</a:t>
              </a:r>
            </a:p>
          </p:txBody>
        </p:sp>
        <p:grpSp>
          <p:nvGrpSpPr>
            <p:cNvPr id="2" name="그룹 1">
              <a:extLst>
                <a:ext uri="{FF2B5EF4-FFF2-40B4-BE49-F238E27FC236}">
                  <a16:creationId xmlns:a16="http://schemas.microsoft.com/office/drawing/2014/main" id="{D7038FEB-A346-1B74-7211-4EF0FBB59AB7}"/>
                </a:ext>
              </a:extLst>
            </p:cNvPr>
            <p:cNvGrpSpPr/>
            <p:nvPr/>
          </p:nvGrpSpPr>
          <p:grpSpPr>
            <a:xfrm>
              <a:off x="2930508" y="1064461"/>
              <a:ext cx="1126743" cy="303961"/>
              <a:chOff x="2930508" y="1220740"/>
              <a:chExt cx="1126743" cy="303961"/>
            </a:xfrm>
          </p:grpSpPr>
          <p:sp>
            <p:nvSpPr>
              <p:cNvPr id="42" name="모서리가 둥근 직사각형 41">
                <a:extLst>
                  <a:ext uri="{FF2B5EF4-FFF2-40B4-BE49-F238E27FC236}">
                    <a16:creationId xmlns:a16="http://schemas.microsoft.com/office/drawing/2014/main" id="{1647257A-BC0B-90D2-B4CB-9A898D52439C}"/>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a:extLst>
                  <a:ext uri="{FF2B5EF4-FFF2-40B4-BE49-F238E27FC236}">
                    <a16:creationId xmlns:a16="http://schemas.microsoft.com/office/drawing/2014/main" id="{C2EE858F-E6FA-404D-423B-E993FB97D853}"/>
                  </a:ext>
                </a:extLst>
              </p:cNvPr>
              <p:cNvSpPr/>
              <p:nvPr/>
            </p:nvSpPr>
            <p:spPr>
              <a:xfrm>
                <a:off x="2930508" y="1220740"/>
                <a:ext cx="1126743" cy="284248"/>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Fonctionnaire </a:t>
                </a:r>
              </a:p>
              <a:p>
                <a:pPr lvl="0" algn="ctr"/>
                <a:r>
                  <a:rPr lang="en-US" altLang="ko-KR" sz="1100" b="1" dirty="0">
                    <a:solidFill>
                      <a:schemeClr val="accent6">
                        <a:lumMod val="85000"/>
                      </a:schemeClr>
                    </a:solidFill>
                    <a:latin typeface="Arial Rounded MT Bold" panose="020F0704030504030204" pitchFamily="34" charset="0"/>
                  </a:rPr>
                  <a:t>Régime général</a:t>
                </a:r>
                <a:endParaRPr lang="ko-KR" altLang="en-US" sz="1100" b="1" dirty="0">
                  <a:solidFill>
                    <a:schemeClr val="accent6">
                      <a:lumMod val="85000"/>
                    </a:schemeClr>
                  </a:solidFill>
                  <a:latin typeface="Arial Rounded MT Bold" panose="020F0704030504030204" pitchFamily="34" charset="0"/>
                </a:endParaRPr>
              </a:p>
            </p:txBody>
          </p:sp>
        </p:grpSp>
      </p:grpSp>
      <p:grpSp>
        <p:nvGrpSpPr>
          <p:cNvPr id="44" name="그룹 43">
            <a:extLst>
              <a:ext uri="{FF2B5EF4-FFF2-40B4-BE49-F238E27FC236}">
                <a16:creationId xmlns:a16="http://schemas.microsoft.com/office/drawing/2014/main" id="{68FEECED-944E-57C3-6BB0-4B769C39DCB3}"/>
              </a:ext>
            </a:extLst>
          </p:cNvPr>
          <p:cNvGrpSpPr/>
          <p:nvPr/>
        </p:nvGrpSpPr>
        <p:grpSpPr>
          <a:xfrm rot="20021113">
            <a:off x="2565831" y="4034363"/>
            <a:ext cx="995252" cy="729871"/>
            <a:chOff x="4947866" y="3124518"/>
            <a:chExt cx="1250926" cy="1494040"/>
          </a:xfrm>
        </p:grpSpPr>
        <p:sp>
          <p:nvSpPr>
            <p:cNvPr id="83" name="Freeform 9">
              <a:extLst>
                <a:ext uri="{FF2B5EF4-FFF2-40B4-BE49-F238E27FC236}">
                  <a16:creationId xmlns:a16="http://schemas.microsoft.com/office/drawing/2014/main" id="{20953A3B-CA48-B5D1-5BE2-1DBF1CAA4F02}"/>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a:extLst>
                <a:ext uri="{FF2B5EF4-FFF2-40B4-BE49-F238E27FC236}">
                  <a16:creationId xmlns:a16="http://schemas.microsoft.com/office/drawing/2014/main" id="{2DFD78B4-2308-ADF6-BF99-B20F76F793C7}"/>
                </a:ext>
              </a:extLst>
            </p:cNvPr>
            <p:cNvSpPr>
              <a:spLocks/>
            </p:cNvSpPr>
            <p:nvPr/>
          </p:nvSpPr>
          <p:spPr bwMode="auto">
            <a:xfrm rot="10800000">
              <a:off x="4947866" y="3124518"/>
              <a:ext cx="1250926" cy="1410179"/>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a:extLst>
                <a:ext uri="{FF2B5EF4-FFF2-40B4-BE49-F238E27FC236}">
                  <a16:creationId xmlns:a16="http://schemas.microsoft.com/office/drawing/2014/main" id="{3F1C66D8-B28B-1C4F-003C-92539B8BADDE}"/>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TextBox 100">
              <a:extLst>
                <a:ext uri="{FF2B5EF4-FFF2-40B4-BE49-F238E27FC236}">
                  <a16:creationId xmlns:a16="http://schemas.microsoft.com/office/drawing/2014/main" id="{2525E318-819A-C02A-97E4-EF677D2685B6}"/>
                </a:ext>
              </a:extLst>
            </p:cNvPr>
            <p:cNvSpPr txBox="1"/>
            <p:nvPr/>
          </p:nvSpPr>
          <p:spPr>
            <a:xfrm>
              <a:off x="5185805" y="3775245"/>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400" dirty="0">
                  <a:gradFill>
                    <a:gsLst>
                      <a:gs pos="0">
                        <a:schemeClr val="accent1"/>
                      </a:gs>
                      <a:gs pos="100000">
                        <a:schemeClr val="accent1"/>
                      </a:gs>
                    </a:gsLst>
                    <a:lin ang="0" scaled="1"/>
                  </a:gradFill>
                  <a:latin typeface="Bebas Neue"/>
                  <a:ea typeface="Roboto Condensed Regular"/>
                  <a:cs typeface="+mj-cs"/>
                </a:rPr>
                <a:t>CMO</a:t>
              </a:r>
              <a:endParaRPr lang="nb-NO" altLang="ko-KR" sz="14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grpSp>
      <p:grpSp>
        <p:nvGrpSpPr>
          <p:cNvPr id="8" name="그룹 3">
            <a:extLst>
              <a:ext uri="{FF2B5EF4-FFF2-40B4-BE49-F238E27FC236}">
                <a16:creationId xmlns:a16="http://schemas.microsoft.com/office/drawing/2014/main" id="{D800CDDB-60FB-B516-5B8F-D48CB3465D46}"/>
              </a:ext>
            </a:extLst>
          </p:cNvPr>
          <p:cNvGrpSpPr/>
          <p:nvPr/>
        </p:nvGrpSpPr>
        <p:grpSpPr>
          <a:xfrm>
            <a:off x="2425968" y="877799"/>
            <a:ext cx="1921123" cy="2951230"/>
            <a:chOff x="2855901" y="1043750"/>
            <a:chExt cx="1296999" cy="1236472"/>
          </a:xfrm>
        </p:grpSpPr>
        <p:sp>
          <p:nvSpPr>
            <p:cNvPr id="9" name="모서리가 둥근 직사각형 56">
              <a:extLst>
                <a:ext uri="{FF2B5EF4-FFF2-40B4-BE49-F238E27FC236}">
                  <a16:creationId xmlns:a16="http://schemas.microsoft.com/office/drawing/2014/main" id="{C5B9A932-CD2A-7112-B2FF-22F96BF886ED}"/>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 name="TextBox 58">
              <a:extLst>
                <a:ext uri="{FF2B5EF4-FFF2-40B4-BE49-F238E27FC236}">
                  <a16:creationId xmlns:a16="http://schemas.microsoft.com/office/drawing/2014/main" id="{7015F8E6-BBE7-3AC7-FB2A-5C0863F4B0A3}"/>
                </a:ext>
              </a:extLst>
            </p:cNvPr>
            <p:cNvSpPr txBox="1"/>
            <p:nvPr/>
          </p:nvSpPr>
          <p:spPr>
            <a:xfrm>
              <a:off x="2855901" y="1412867"/>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CMO 12 mois consécutifs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lgn="ctr">
                <a:buClr>
                  <a:srgbClr val="4AB38B"/>
                </a:buClr>
              </a:pPr>
              <a:r>
                <a:rPr lang="pt-BR" altLang="ko-KR" sz="800" b="1" dirty="0">
                  <a:solidFill>
                    <a:schemeClr val="accent1">
                      <a:lumMod val="50000"/>
                    </a:schemeClr>
                  </a:solidFill>
                  <a:latin typeface="Arial Rounded MT Bold" panose="020F0704030504030204" pitchFamily="34" charset="0"/>
                  <a:cs typeface="Arial" panose="020B0604020202020204" pitchFamily="34" charset="0"/>
                </a:rPr>
                <a:t>AVIS CMFR</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Réintégration à l’issue des droits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Congé sans traitement pour raison de santé</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a:t>
              </a: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Licenciement pour inaptitude physique</a:t>
              </a:r>
            </a:p>
          </p:txBody>
        </p:sp>
        <p:grpSp>
          <p:nvGrpSpPr>
            <p:cNvPr id="13" name="그룹 1">
              <a:extLst>
                <a:ext uri="{FF2B5EF4-FFF2-40B4-BE49-F238E27FC236}">
                  <a16:creationId xmlns:a16="http://schemas.microsoft.com/office/drawing/2014/main" id="{08EDDEEE-00AB-3A1E-5871-7EA2624AB5C7}"/>
                </a:ext>
              </a:extLst>
            </p:cNvPr>
            <p:cNvGrpSpPr/>
            <p:nvPr/>
          </p:nvGrpSpPr>
          <p:grpSpPr>
            <a:xfrm>
              <a:off x="2922203" y="1043750"/>
              <a:ext cx="1161892" cy="324672"/>
              <a:chOff x="2922203" y="1200029"/>
              <a:chExt cx="1161892" cy="324672"/>
            </a:xfrm>
          </p:grpSpPr>
          <p:sp>
            <p:nvSpPr>
              <p:cNvPr id="14" name="모서리가 둥근 직사각형 41">
                <a:extLst>
                  <a:ext uri="{FF2B5EF4-FFF2-40B4-BE49-F238E27FC236}">
                    <a16:creationId xmlns:a16="http://schemas.microsoft.com/office/drawing/2014/main" id="{45FDEC0C-5B87-8477-0893-4D30ECE0EB3A}"/>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6" name="모서리가 둥근 직사각형 57">
                <a:extLst>
                  <a:ext uri="{FF2B5EF4-FFF2-40B4-BE49-F238E27FC236}">
                    <a16:creationId xmlns:a16="http://schemas.microsoft.com/office/drawing/2014/main" id="{5E5933BB-159B-1A5B-8180-C0CFF9D456BE}"/>
                  </a:ext>
                </a:extLst>
              </p:cNvPr>
              <p:cNvSpPr/>
              <p:nvPr/>
            </p:nvSpPr>
            <p:spPr>
              <a:xfrm>
                <a:off x="2922203" y="1200029"/>
                <a:ext cx="1161892" cy="29676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Contractuel</a:t>
                </a:r>
                <a:endParaRPr lang="ko-KR" altLang="en-US" sz="1100" b="1" dirty="0">
                  <a:solidFill>
                    <a:schemeClr val="accent6">
                      <a:lumMod val="85000"/>
                    </a:schemeClr>
                  </a:solidFill>
                  <a:latin typeface="Arial Rounded MT Bold" panose="020F0704030504030204" pitchFamily="34" charset="0"/>
                </a:endParaRPr>
              </a:p>
            </p:txBody>
          </p:sp>
        </p:grpSp>
      </p:grpSp>
      <p:grpSp>
        <p:nvGrpSpPr>
          <p:cNvPr id="17" name="그룹 3">
            <a:extLst>
              <a:ext uri="{FF2B5EF4-FFF2-40B4-BE49-F238E27FC236}">
                <a16:creationId xmlns:a16="http://schemas.microsoft.com/office/drawing/2014/main" id="{020C8139-C896-4FC8-79BD-A36642905310}"/>
              </a:ext>
            </a:extLst>
          </p:cNvPr>
          <p:cNvGrpSpPr/>
          <p:nvPr/>
        </p:nvGrpSpPr>
        <p:grpSpPr>
          <a:xfrm>
            <a:off x="4518166" y="200477"/>
            <a:ext cx="1989512" cy="4144468"/>
            <a:chOff x="2855901" y="1061580"/>
            <a:chExt cx="1308345" cy="1218642"/>
          </a:xfrm>
        </p:grpSpPr>
        <p:sp>
          <p:nvSpPr>
            <p:cNvPr id="18" name="모서리가 둥근 직사각형 56">
              <a:extLst>
                <a:ext uri="{FF2B5EF4-FFF2-40B4-BE49-F238E27FC236}">
                  <a16:creationId xmlns:a16="http://schemas.microsoft.com/office/drawing/2014/main" id="{31DFECD7-CF85-389E-5B36-F6A9EDFB9212}"/>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9" name="TextBox 58">
              <a:extLst>
                <a:ext uri="{FF2B5EF4-FFF2-40B4-BE49-F238E27FC236}">
                  <a16:creationId xmlns:a16="http://schemas.microsoft.com/office/drawing/2014/main" id="{174A4288-7E64-D7C0-0C24-6D15BA0BE758}"/>
                </a:ext>
              </a:extLst>
            </p:cNvPr>
            <p:cNvSpPr txBox="1"/>
            <p:nvPr/>
          </p:nvSpPr>
          <p:spPr>
            <a:xfrm>
              <a:off x="2867247" y="1384807"/>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CGM 3 ans maximum</a:t>
              </a:r>
            </a:p>
            <a:p>
              <a:pPr algn="ct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lgn="ctr">
                <a:buClr>
                  <a:srgbClr val="4AB38B"/>
                </a:buClr>
              </a:pPr>
              <a:r>
                <a:rPr lang="pt-BR" altLang="ko-KR" sz="800" b="1" dirty="0">
                  <a:solidFill>
                    <a:schemeClr val="accent1">
                      <a:lumMod val="50000"/>
                    </a:schemeClr>
                  </a:solidFill>
                  <a:latin typeface="Arial Rounded MT Bold" panose="020F0704030504030204" pitchFamily="34" charset="0"/>
                  <a:cs typeface="Arial" panose="020B0604020202020204" pitchFamily="34" charset="0"/>
                </a:rPr>
                <a:t>AVIS CMFR</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Attribution 1ère demande</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Renouvellement après épuisement des droits à rémunération à plein traitement</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Réintégration à l’issue des droits</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Disponibilité d’office pour raison de santé</a:t>
              </a:r>
            </a:p>
            <a:p>
              <a:pPr>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a:t>
              </a:r>
            </a:p>
            <a:p>
              <a:pP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Licenciement pour inaptitude physique</a:t>
              </a:r>
            </a:p>
          </p:txBody>
        </p:sp>
        <p:grpSp>
          <p:nvGrpSpPr>
            <p:cNvPr id="20" name="그룹 1">
              <a:extLst>
                <a:ext uri="{FF2B5EF4-FFF2-40B4-BE49-F238E27FC236}">
                  <a16:creationId xmlns:a16="http://schemas.microsoft.com/office/drawing/2014/main" id="{AAC12D60-9614-4455-ED73-037CD4E6C4C2}"/>
                </a:ext>
              </a:extLst>
            </p:cNvPr>
            <p:cNvGrpSpPr/>
            <p:nvPr/>
          </p:nvGrpSpPr>
          <p:grpSpPr>
            <a:xfrm>
              <a:off x="2937374" y="1061580"/>
              <a:ext cx="1126743" cy="306842"/>
              <a:chOff x="2937374" y="1217859"/>
              <a:chExt cx="1126743" cy="306842"/>
            </a:xfrm>
          </p:grpSpPr>
          <p:sp>
            <p:nvSpPr>
              <p:cNvPr id="21" name="모서리가 둥근 직사각형 41">
                <a:extLst>
                  <a:ext uri="{FF2B5EF4-FFF2-40B4-BE49-F238E27FC236}">
                    <a16:creationId xmlns:a16="http://schemas.microsoft.com/office/drawing/2014/main" id="{A8E15CB2-0F7A-1D72-333D-B93E7B5AB56B}"/>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22" name="모서리가 둥근 직사각형 57">
                <a:extLst>
                  <a:ext uri="{FF2B5EF4-FFF2-40B4-BE49-F238E27FC236}">
                    <a16:creationId xmlns:a16="http://schemas.microsoft.com/office/drawing/2014/main" id="{0A1B0B1F-2645-3BE1-30DA-5C2B22215EA6}"/>
                  </a:ext>
                </a:extLst>
              </p:cNvPr>
              <p:cNvSpPr/>
              <p:nvPr/>
            </p:nvSpPr>
            <p:spPr>
              <a:xfrm>
                <a:off x="2937374" y="1217859"/>
                <a:ext cx="1126743" cy="284248"/>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Fonctionnaire</a:t>
                </a:r>
              </a:p>
              <a:p>
                <a:pPr lvl="0" algn="ctr"/>
                <a:r>
                  <a:rPr lang="en-US" altLang="ko-KR" sz="1100" b="1" dirty="0">
                    <a:solidFill>
                      <a:schemeClr val="accent6">
                        <a:lumMod val="85000"/>
                      </a:schemeClr>
                    </a:solidFill>
                    <a:latin typeface="Arial Rounded MT Bold" panose="020F0704030504030204" pitchFamily="34" charset="0"/>
                  </a:rPr>
                  <a:t>Régime général</a:t>
                </a:r>
                <a:endParaRPr lang="ko-KR" altLang="en-US" sz="1100" b="1" dirty="0">
                  <a:solidFill>
                    <a:schemeClr val="accent6">
                      <a:lumMod val="85000"/>
                    </a:schemeClr>
                  </a:solidFill>
                  <a:latin typeface="Arial Rounded MT Bold" panose="020F0704030504030204" pitchFamily="34" charset="0"/>
                </a:endParaRPr>
              </a:p>
            </p:txBody>
          </p:sp>
        </p:grpSp>
      </p:grpSp>
      <p:grpSp>
        <p:nvGrpSpPr>
          <p:cNvPr id="23" name="그룹 3">
            <a:extLst>
              <a:ext uri="{FF2B5EF4-FFF2-40B4-BE49-F238E27FC236}">
                <a16:creationId xmlns:a16="http://schemas.microsoft.com/office/drawing/2014/main" id="{072E9082-D1DD-4B82-9923-8085EEFFBE2C}"/>
              </a:ext>
            </a:extLst>
          </p:cNvPr>
          <p:cNvGrpSpPr/>
          <p:nvPr/>
        </p:nvGrpSpPr>
        <p:grpSpPr>
          <a:xfrm>
            <a:off x="6614315" y="626120"/>
            <a:ext cx="1989513" cy="3751624"/>
            <a:chOff x="2855901" y="1058244"/>
            <a:chExt cx="1296999" cy="1221978"/>
          </a:xfrm>
        </p:grpSpPr>
        <p:sp>
          <p:nvSpPr>
            <p:cNvPr id="24" name="모서리가 둥근 직사각형 56">
              <a:extLst>
                <a:ext uri="{FF2B5EF4-FFF2-40B4-BE49-F238E27FC236}">
                  <a16:creationId xmlns:a16="http://schemas.microsoft.com/office/drawing/2014/main" id="{1D2AD1CD-BA48-0B56-A419-CC1ED004C6E6}"/>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25" name="TextBox 58">
              <a:extLst>
                <a:ext uri="{FF2B5EF4-FFF2-40B4-BE49-F238E27FC236}">
                  <a16:creationId xmlns:a16="http://schemas.microsoft.com/office/drawing/2014/main" id="{C23FE969-3399-78A7-16FB-5409FD382D27}"/>
                </a:ext>
              </a:extLst>
            </p:cNvPr>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lgn="ctr">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CGM 3 ans maximum</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lgn="ctr">
                <a:buClr>
                  <a:srgbClr val="4AB38B"/>
                </a:buClr>
              </a:pPr>
              <a:r>
                <a:rPr lang="pt-BR" altLang="ko-KR" sz="800" b="1" dirty="0">
                  <a:solidFill>
                    <a:schemeClr val="accent1">
                      <a:lumMod val="50000"/>
                    </a:schemeClr>
                  </a:solidFill>
                  <a:latin typeface="Arial Rounded MT Bold" panose="020F0704030504030204" pitchFamily="34" charset="0"/>
                  <a:cs typeface="Arial" panose="020B0604020202020204" pitchFamily="34" charset="0"/>
                </a:rPr>
                <a:t>AVIS CMFR</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Attribution 1ère demande</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Renouvellement après épuisement des droits à rémunération à plein traitement</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Réintégration à l’issue des droits</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Congé sans traitement pour raison de santé</a:t>
              </a:r>
            </a:p>
            <a:p>
              <a:pPr lvl="0">
                <a:buClr>
                  <a:srgbClr val="4AB38B"/>
                </a:buClr>
              </a:pPr>
              <a:endParaRPr lang="pt-BR" altLang="ko-KR" sz="800" dirty="0">
                <a:solidFill>
                  <a:schemeClr val="accent1">
                    <a:lumMod val="50000"/>
                  </a:schemeClr>
                </a:solidFill>
                <a:latin typeface="Arial Rounded MT Bold" panose="020F0704030504030204" pitchFamily="34" charset="0"/>
                <a:cs typeface="Arial" panose="020B0604020202020204" pitchFamily="34" charset="0"/>
              </a:endParaRP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En cas d’inaptitude totale et définitive</a:t>
              </a:r>
            </a:p>
            <a:p>
              <a:pPr lvl="0">
                <a:buClr>
                  <a:srgbClr val="4AB38B"/>
                </a:buClr>
              </a:pPr>
              <a:r>
                <a:rPr lang="pt-BR" altLang="ko-KR" sz="800" dirty="0">
                  <a:solidFill>
                    <a:schemeClr val="accent1">
                      <a:lumMod val="50000"/>
                    </a:schemeClr>
                  </a:solidFill>
                  <a:latin typeface="Arial Rounded MT Bold" panose="020F0704030504030204" pitchFamily="34" charset="0"/>
                  <a:cs typeface="Arial" panose="020B0604020202020204" pitchFamily="34" charset="0"/>
                </a:rPr>
                <a:t>Licenciement pour inaptitude physique</a:t>
              </a:r>
            </a:p>
          </p:txBody>
        </p:sp>
        <p:grpSp>
          <p:nvGrpSpPr>
            <p:cNvPr id="26" name="그룹 1">
              <a:extLst>
                <a:ext uri="{FF2B5EF4-FFF2-40B4-BE49-F238E27FC236}">
                  <a16:creationId xmlns:a16="http://schemas.microsoft.com/office/drawing/2014/main" id="{7F400BE3-B114-8459-9CAD-BCE7BF99CE4A}"/>
                </a:ext>
              </a:extLst>
            </p:cNvPr>
            <p:cNvGrpSpPr/>
            <p:nvPr/>
          </p:nvGrpSpPr>
          <p:grpSpPr>
            <a:xfrm>
              <a:off x="2939777" y="1058244"/>
              <a:ext cx="1126743" cy="310178"/>
              <a:chOff x="2939777" y="1214523"/>
              <a:chExt cx="1126743" cy="310178"/>
            </a:xfrm>
          </p:grpSpPr>
          <p:sp>
            <p:nvSpPr>
              <p:cNvPr id="27" name="모서리가 둥근 직사각형 41">
                <a:extLst>
                  <a:ext uri="{FF2B5EF4-FFF2-40B4-BE49-F238E27FC236}">
                    <a16:creationId xmlns:a16="http://schemas.microsoft.com/office/drawing/2014/main" id="{4F1120D1-5A17-BA8A-0BD3-AD4023EE36E3}"/>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28" name="모서리가 둥근 직사각형 57">
                <a:extLst>
                  <a:ext uri="{FF2B5EF4-FFF2-40B4-BE49-F238E27FC236}">
                    <a16:creationId xmlns:a16="http://schemas.microsoft.com/office/drawing/2014/main" id="{9B099003-5314-D321-5F36-179F37237267}"/>
                  </a:ext>
                </a:extLst>
              </p:cNvPr>
              <p:cNvSpPr/>
              <p:nvPr/>
            </p:nvSpPr>
            <p:spPr>
              <a:xfrm>
                <a:off x="2939777" y="1214523"/>
                <a:ext cx="1126743" cy="284248"/>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100" b="1" dirty="0">
                    <a:solidFill>
                      <a:schemeClr val="accent6">
                        <a:lumMod val="85000"/>
                      </a:schemeClr>
                    </a:solidFill>
                    <a:latin typeface="Arial Rounded MT Bold" panose="020F0704030504030204" pitchFamily="34" charset="0"/>
                  </a:rPr>
                  <a:t>Contractuel</a:t>
                </a:r>
                <a:endParaRPr lang="ko-KR" altLang="en-US" sz="1100" b="1" dirty="0">
                  <a:solidFill>
                    <a:schemeClr val="accent6">
                      <a:lumMod val="85000"/>
                    </a:schemeClr>
                  </a:solidFill>
                  <a:latin typeface="Arial Rounded MT Bold" panose="020F0704030504030204" pitchFamily="34" charset="0"/>
                </a:endParaRPr>
              </a:p>
            </p:txBody>
          </p:sp>
        </p:grpSp>
      </p:grpSp>
      <p:sp>
        <p:nvSpPr>
          <p:cNvPr id="35" name="ZoneTexte 34">
            <a:extLst>
              <a:ext uri="{FF2B5EF4-FFF2-40B4-BE49-F238E27FC236}">
                <a16:creationId xmlns:a16="http://schemas.microsoft.com/office/drawing/2014/main" id="{9C3E7EAB-B3AD-E83B-3CF3-BE441DC128C1}"/>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36" name="ZoneTexte 35">
            <a:extLst>
              <a:ext uri="{FF2B5EF4-FFF2-40B4-BE49-F238E27FC236}">
                <a16:creationId xmlns:a16="http://schemas.microsoft.com/office/drawing/2014/main" id="{D83CA9CF-4935-6E57-3F88-683B9CDD2239}"/>
              </a:ext>
            </a:extLst>
          </p:cNvPr>
          <p:cNvSpPr txBox="1"/>
          <p:nvPr/>
        </p:nvSpPr>
        <p:spPr>
          <a:xfrm>
            <a:off x="6929235" y="4677178"/>
            <a:ext cx="1727200" cy="369332"/>
          </a:xfrm>
          <a:prstGeom prst="rect">
            <a:avLst/>
          </a:prstGeom>
          <a:solidFill>
            <a:schemeClr val="accent6">
              <a:lumMod val="85000"/>
            </a:schemeClr>
          </a:solidFill>
        </p:spPr>
        <p:txBody>
          <a:bodyPr wrap="square" rtlCol="0">
            <a:spAutoFit/>
          </a:bodyPr>
          <a:lstStyle/>
          <a:p>
            <a:endParaRPr lang="fr-FR" dirty="0"/>
          </a:p>
        </p:txBody>
      </p:sp>
      <p:sp>
        <p:nvSpPr>
          <p:cNvPr id="37" name="ZoneTexte 36">
            <a:extLst>
              <a:ext uri="{FF2B5EF4-FFF2-40B4-BE49-F238E27FC236}">
                <a16:creationId xmlns:a16="http://schemas.microsoft.com/office/drawing/2014/main" id="{BC4FD59A-6963-B3A9-9FED-BD3415A396F5}"/>
              </a:ext>
            </a:extLst>
          </p:cNvPr>
          <p:cNvSpPr txBox="1"/>
          <p:nvPr/>
        </p:nvSpPr>
        <p:spPr>
          <a:xfrm>
            <a:off x="387084" y="4762349"/>
            <a:ext cx="1390320" cy="369332"/>
          </a:xfrm>
          <a:prstGeom prst="rect">
            <a:avLst/>
          </a:prstGeom>
          <a:solidFill>
            <a:schemeClr val="accent6">
              <a:lumMod val="85000"/>
            </a:schemeClr>
          </a:solidFill>
        </p:spPr>
        <p:txBody>
          <a:bodyPr wrap="square" rtlCol="0">
            <a:spAutoFit/>
          </a:bodyPr>
          <a:lstStyle/>
          <a:p>
            <a:endParaRPr lang="fr-FR" dirty="0"/>
          </a:p>
        </p:txBody>
      </p:sp>
      <p:grpSp>
        <p:nvGrpSpPr>
          <p:cNvPr id="38" name="그룹 43">
            <a:extLst>
              <a:ext uri="{FF2B5EF4-FFF2-40B4-BE49-F238E27FC236}">
                <a16:creationId xmlns:a16="http://schemas.microsoft.com/office/drawing/2014/main" id="{FF4940E5-291A-C7AE-39E3-EFC96BBC0A2B}"/>
              </a:ext>
            </a:extLst>
          </p:cNvPr>
          <p:cNvGrpSpPr/>
          <p:nvPr/>
        </p:nvGrpSpPr>
        <p:grpSpPr>
          <a:xfrm rot="21385758">
            <a:off x="6086227" y="4317463"/>
            <a:ext cx="995252" cy="729871"/>
            <a:chOff x="4947866" y="3124518"/>
            <a:chExt cx="1250926" cy="1494040"/>
          </a:xfrm>
        </p:grpSpPr>
        <p:sp>
          <p:nvSpPr>
            <p:cNvPr id="39" name="Freeform 9">
              <a:extLst>
                <a:ext uri="{FF2B5EF4-FFF2-40B4-BE49-F238E27FC236}">
                  <a16:creationId xmlns:a16="http://schemas.microsoft.com/office/drawing/2014/main" id="{CE06B6F0-7878-4D0E-72A4-D93A1AD386AD}"/>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40" name="Freeform 9">
              <a:extLst>
                <a:ext uri="{FF2B5EF4-FFF2-40B4-BE49-F238E27FC236}">
                  <a16:creationId xmlns:a16="http://schemas.microsoft.com/office/drawing/2014/main" id="{A3460C02-6AE7-5FF8-2FD7-ACCF7F9E8318}"/>
                </a:ext>
              </a:extLst>
            </p:cNvPr>
            <p:cNvSpPr>
              <a:spLocks/>
            </p:cNvSpPr>
            <p:nvPr/>
          </p:nvSpPr>
          <p:spPr bwMode="auto">
            <a:xfrm rot="10800000">
              <a:off x="4947866" y="3124518"/>
              <a:ext cx="1250926" cy="1410179"/>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41" name="타원 76">
              <a:extLst>
                <a:ext uri="{FF2B5EF4-FFF2-40B4-BE49-F238E27FC236}">
                  <a16:creationId xmlns:a16="http://schemas.microsoft.com/office/drawing/2014/main" id="{320995FD-6ADE-ADE8-5EDD-51D11EB8A475}"/>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TextBox 100">
              <a:extLst>
                <a:ext uri="{FF2B5EF4-FFF2-40B4-BE49-F238E27FC236}">
                  <a16:creationId xmlns:a16="http://schemas.microsoft.com/office/drawing/2014/main" id="{9C162424-82EA-DC2C-C077-0662513B1A2A}"/>
                </a:ext>
              </a:extLst>
            </p:cNvPr>
            <p:cNvSpPr txBox="1"/>
            <p:nvPr/>
          </p:nvSpPr>
          <p:spPr>
            <a:xfrm>
              <a:off x="5185805" y="3775245"/>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400" dirty="0">
                  <a:gradFill>
                    <a:gsLst>
                      <a:gs pos="0">
                        <a:schemeClr val="accent1"/>
                      </a:gs>
                      <a:gs pos="100000">
                        <a:schemeClr val="accent1"/>
                      </a:gs>
                    </a:gsLst>
                    <a:lin ang="0" scaled="1"/>
                  </a:gradFill>
                  <a:latin typeface="Bebas Neue"/>
                  <a:ea typeface="Roboto Condensed Regular"/>
                  <a:cs typeface="+mj-cs"/>
                </a:rPr>
                <a:t>CGM</a:t>
              </a:r>
              <a:endParaRPr lang="nb-NO" altLang="ko-KR" sz="14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grpSp>
    </p:spTree>
    <p:extLst>
      <p:ext uri="{BB962C8B-B14F-4D97-AF65-F5344CB8AC3E}">
        <p14:creationId xmlns:p14="http://schemas.microsoft.com/office/powerpoint/2010/main" val="40806788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60425967-F9B9-58C2-5F77-9A60A053D12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62B46D0-22A4-4D28-4934-95D0E2B4A6B0}"/>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LES CONGÉS DE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2" name="그룹 1">
            <a:extLst>
              <a:ext uri="{FF2B5EF4-FFF2-40B4-BE49-F238E27FC236}">
                <a16:creationId xmlns:a16="http://schemas.microsoft.com/office/drawing/2014/main" id="{38D31337-C643-7160-0877-95CDACC5C7E1}"/>
              </a:ext>
            </a:extLst>
          </p:cNvPr>
          <p:cNvGrpSpPr/>
          <p:nvPr/>
        </p:nvGrpSpPr>
        <p:grpSpPr>
          <a:xfrm>
            <a:off x="2821805" y="2089283"/>
            <a:ext cx="2340745" cy="1665217"/>
            <a:chOff x="2974358" y="1239602"/>
            <a:chExt cx="1057582" cy="285099"/>
          </a:xfrm>
        </p:grpSpPr>
        <p:sp>
          <p:nvSpPr>
            <p:cNvPr id="42" name="모서리가 둥근 직사각형 41">
              <a:extLst>
                <a:ext uri="{FF2B5EF4-FFF2-40B4-BE49-F238E27FC236}">
                  <a16:creationId xmlns:a16="http://schemas.microsoft.com/office/drawing/2014/main" id="{C3DCC89D-ADD1-4B6C-E876-19BB90642382}"/>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a:extLst>
                <a:ext uri="{FF2B5EF4-FFF2-40B4-BE49-F238E27FC236}">
                  <a16:creationId xmlns:a16="http://schemas.microsoft.com/office/drawing/2014/main" id="{179B2B89-8CBC-AB60-53E0-0C8812063425}"/>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ACCIDENT</a:t>
              </a:r>
              <a:endParaRPr lang="ko-KR" altLang="en-US" sz="1200" b="1" dirty="0">
                <a:solidFill>
                  <a:schemeClr val="accent6">
                    <a:lumMod val="85000"/>
                  </a:schemeClr>
                </a:solidFill>
                <a:latin typeface="Arial Rounded MT Bold" panose="020F0704030504030204" pitchFamily="34" charset="0"/>
              </a:endParaRPr>
            </a:p>
          </p:txBody>
        </p:sp>
      </p:grpSp>
      <p:grpSp>
        <p:nvGrpSpPr>
          <p:cNvPr id="44" name="그룹 43">
            <a:extLst>
              <a:ext uri="{FF2B5EF4-FFF2-40B4-BE49-F238E27FC236}">
                <a16:creationId xmlns:a16="http://schemas.microsoft.com/office/drawing/2014/main" id="{21AD5159-3D60-8B3F-FE4C-C2C0C9D71E54}"/>
              </a:ext>
            </a:extLst>
          </p:cNvPr>
          <p:cNvGrpSpPr/>
          <p:nvPr/>
        </p:nvGrpSpPr>
        <p:grpSpPr>
          <a:xfrm rot="5400000">
            <a:off x="466117" y="1797736"/>
            <a:ext cx="1984529" cy="2125751"/>
            <a:chOff x="4947866" y="3124517"/>
            <a:chExt cx="1250926" cy="1494041"/>
          </a:xfrm>
        </p:grpSpPr>
        <p:sp>
          <p:nvSpPr>
            <p:cNvPr id="83" name="Freeform 9">
              <a:extLst>
                <a:ext uri="{FF2B5EF4-FFF2-40B4-BE49-F238E27FC236}">
                  <a16:creationId xmlns:a16="http://schemas.microsoft.com/office/drawing/2014/main" id="{9F20C55E-7738-3D17-0AB3-732A13394176}"/>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a:extLst>
                <a:ext uri="{FF2B5EF4-FFF2-40B4-BE49-F238E27FC236}">
                  <a16:creationId xmlns:a16="http://schemas.microsoft.com/office/drawing/2014/main" id="{4BCB53C9-97C0-22C7-6456-5CD8E286E68A}"/>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a:extLst>
                <a:ext uri="{FF2B5EF4-FFF2-40B4-BE49-F238E27FC236}">
                  <a16:creationId xmlns:a16="http://schemas.microsoft.com/office/drawing/2014/main" id="{9129CA00-C874-C755-54D7-C05BB9CB41EF}"/>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TextBox 100">
              <a:extLst>
                <a:ext uri="{FF2B5EF4-FFF2-40B4-BE49-F238E27FC236}">
                  <a16:creationId xmlns:a16="http://schemas.microsoft.com/office/drawing/2014/main" id="{E3AFA78D-5063-6352-292B-8688CD9BE1F9}"/>
                </a:ext>
              </a:extLst>
            </p:cNvPr>
            <p:cNvSpPr txBox="1"/>
            <p:nvPr/>
          </p:nvSpPr>
          <p:spPr>
            <a:xfrm rot="16200000">
              <a:off x="5185803" y="3747970"/>
              <a:ext cx="775050" cy="339945"/>
            </a:xfrm>
            <a:prstGeom prst="rect">
              <a:avLst/>
            </a:prstGeom>
            <a:noFill/>
          </p:spPr>
          <p:txBody>
            <a:bodyPr wrap="square" lIns="0" tIns="0" rIns="0" bIns="0" rtlCol="0" anchor="ctr">
              <a:noAutofit/>
            </a:bodyPr>
            <a:lstStyle/>
            <a:p>
              <a:pPr lvl="0" algn="ctr"/>
              <a:r>
                <a:rPr lang="en-US" altLang="ko-KR" dirty="0">
                  <a:solidFill>
                    <a:schemeClr val="accent1">
                      <a:lumMod val="50000"/>
                    </a:schemeClr>
                  </a:solidFill>
                  <a:latin typeface="Arial Rounded MT Bold" panose="020F0704030504030204" pitchFamily="34" charset="0"/>
                  <a:ea typeface="Roboto Condensed Regular"/>
                  <a:cs typeface="+mj-cs"/>
                </a:rPr>
                <a:t>RÉGIME </a:t>
              </a:r>
            </a:p>
            <a:p>
              <a:pPr lvl="0" algn="ctr"/>
              <a:r>
                <a:rPr lang="en-US" altLang="ko-KR" dirty="0">
                  <a:solidFill>
                    <a:schemeClr val="accent1">
                      <a:lumMod val="50000"/>
                    </a:schemeClr>
                  </a:solidFill>
                  <a:latin typeface="Arial Rounded MT Bold" panose="020F0704030504030204" pitchFamily="34" charset="0"/>
                  <a:ea typeface="Roboto Condensed Regular"/>
                  <a:cs typeface="+mj-cs"/>
                </a:rPr>
                <a:t>SPÉCIAL</a:t>
              </a:r>
              <a:endParaRPr lang="nb-NO" altLang="ko-KR" b="1" dirty="0">
                <a:solidFill>
                  <a:schemeClr val="accent1">
                    <a:lumMod val="50000"/>
                  </a:schemeClr>
                </a:solidFill>
                <a:latin typeface="Arial Rounded MT Bold" panose="020F0704030504030204" pitchFamily="34" charset="0"/>
                <a:ea typeface="Roboto Light" pitchFamily="2" charset="0"/>
                <a:cs typeface="Roboto Condensed Regular"/>
              </a:endParaRPr>
            </a:p>
          </p:txBody>
        </p:sp>
      </p:grpSp>
      <p:grpSp>
        <p:nvGrpSpPr>
          <p:cNvPr id="12" name="그룹 1">
            <a:extLst>
              <a:ext uri="{FF2B5EF4-FFF2-40B4-BE49-F238E27FC236}">
                <a16:creationId xmlns:a16="http://schemas.microsoft.com/office/drawing/2014/main" id="{273884AA-4A6A-B53A-5856-BC30819742B5}"/>
              </a:ext>
            </a:extLst>
          </p:cNvPr>
          <p:cNvGrpSpPr/>
          <p:nvPr/>
        </p:nvGrpSpPr>
        <p:grpSpPr>
          <a:xfrm>
            <a:off x="5547052" y="2098936"/>
            <a:ext cx="2250748" cy="1665217"/>
            <a:chOff x="2974358" y="1239602"/>
            <a:chExt cx="1057582" cy="285099"/>
          </a:xfrm>
        </p:grpSpPr>
        <p:sp>
          <p:nvSpPr>
            <p:cNvPr id="13" name="모서리가 둥근 직사각형 41">
              <a:extLst>
                <a:ext uri="{FF2B5EF4-FFF2-40B4-BE49-F238E27FC236}">
                  <a16:creationId xmlns:a16="http://schemas.microsoft.com/office/drawing/2014/main" id="{05258376-48FD-7330-0B30-0938E9E510C0}"/>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4" name="모서리가 둥근 직사각형 57">
              <a:extLst>
                <a:ext uri="{FF2B5EF4-FFF2-40B4-BE49-F238E27FC236}">
                  <a16:creationId xmlns:a16="http://schemas.microsoft.com/office/drawing/2014/main" id="{BF430171-E7FF-FCFE-ABC8-13450D6493CD}"/>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MALADIE PROFESSIONNELLE</a:t>
              </a:r>
              <a:endParaRPr lang="ko-KR" altLang="en-US" sz="1200" b="1" dirty="0">
                <a:solidFill>
                  <a:schemeClr val="accent6">
                    <a:lumMod val="85000"/>
                  </a:schemeClr>
                </a:solidFill>
                <a:latin typeface="Arial Rounded MT Bold" panose="020F0704030504030204" pitchFamily="34" charset="0"/>
              </a:endParaRPr>
            </a:p>
          </p:txBody>
        </p:sp>
      </p:grpSp>
      <p:sp>
        <p:nvSpPr>
          <p:cNvPr id="31" name="ZoneTexte 30">
            <a:extLst>
              <a:ext uri="{FF2B5EF4-FFF2-40B4-BE49-F238E27FC236}">
                <a16:creationId xmlns:a16="http://schemas.microsoft.com/office/drawing/2014/main" id="{59D789DB-938A-D100-3311-FBB5FD44277E}"/>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32" name="ZoneTexte 31">
            <a:extLst>
              <a:ext uri="{FF2B5EF4-FFF2-40B4-BE49-F238E27FC236}">
                <a16:creationId xmlns:a16="http://schemas.microsoft.com/office/drawing/2014/main" id="{FB03A81E-5FE0-99AC-F458-EDB4E9A33E11}"/>
              </a:ext>
            </a:extLst>
          </p:cNvPr>
          <p:cNvSpPr txBox="1"/>
          <p:nvPr/>
        </p:nvSpPr>
        <p:spPr>
          <a:xfrm>
            <a:off x="311150" y="4727685"/>
            <a:ext cx="1727200" cy="369332"/>
          </a:xfrm>
          <a:prstGeom prst="rect">
            <a:avLst/>
          </a:prstGeom>
          <a:solidFill>
            <a:schemeClr val="accent6">
              <a:lumMod val="85000"/>
            </a:schemeClr>
          </a:solidFill>
        </p:spPr>
        <p:txBody>
          <a:bodyPr wrap="square" rtlCol="0">
            <a:spAutoFit/>
          </a:bodyPr>
          <a:lstStyle/>
          <a:p>
            <a:endParaRPr lang="fr-FR" dirty="0"/>
          </a:p>
        </p:txBody>
      </p:sp>
      <p:sp>
        <p:nvSpPr>
          <p:cNvPr id="33" name="ZoneTexte 32">
            <a:extLst>
              <a:ext uri="{FF2B5EF4-FFF2-40B4-BE49-F238E27FC236}">
                <a16:creationId xmlns:a16="http://schemas.microsoft.com/office/drawing/2014/main" id="{04BAA719-17F9-DFC4-3344-0A4BCF8D4BCE}"/>
              </a:ext>
            </a:extLst>
          </p:cNvPr>
          <p:cNvSpPr txBox="1"/>
          <p:nvPr/>
        </p:nvSpPr>
        <p:spPr>
          <a:xfrm>
            <a:off x="7105650" y="4742934"/>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7190590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45" name="그룹 44"/>
          <p:cNvGrpSpPr/>
          <p:nvPr/>
        </p:nvGrpSpPr>
        <p:grpSpPr>
          <a:xfrm>
            <a:off x="3503149" y="2242124"/>
            <a:ext cx="4140361" cy="915536"/>
            <a:chOff x="3503149" y="2242124"/>
            <a:chExt cx="4140361" cy="915536"/>
          </a:xfrm>
        </p:grpSpPr>
        <p:grpSp>
          <p:nvGrpSpPr>
            <p:cNvPr id="10" name="그룹 9"/>
            <p:cNvGrpSpPr/>
            <p:nvPr/>
          </p:nvGrpSpPr>
          <p:grpSpPr>
            <a:xfrm>
              <a:off x="3503149" y="2242124"/>
              <a:ext cx="4140361" cy="473643"/>
              <a:chOff x="3503149" y="2242124"/>
              <a:chExt cx="4140361" cy="473643"/>
            </a:xfrm>
          </p:grpSpPr>
          <p:sp>
            <p:nvSpPr>
              <p:cNvPr id="68" name="모서리가 둥근 직사각형 4"/>
              <p:cNvSpPr/>
              <p:nvPr/>
            </p:nvSpPr>
            <p:spPr>
              <a:xfrm flipH="1">
                <a:off x="3503149" y="2280223"/>
                <a:ext cx="4140361" cy="435544"/>
              </a:xfrm>
              <a:custGeom>
                <a:avLst/>
                <a:gdLst>
                  <a:gd name="connsiteX0" fmla="*/ 4140361 w 4151010"/>
                  <a:gd name="connsiteY0" fmla="*/ 19623 h 455167"/>
                  <a:gd name="connsiteX1" fmla="*/ 4151010 w 4151010"/>
                  <a:gd name="connsiteY1" fmla="*/ 0 h 455167"/>
                  <a:gd name="connsiteX2" fmla="*/ 0 w 4151010"/>
                  <a:gd name="connsiteY2" fmla="*/ 19623 h 455167"/>
                  <a:gd name="connsiteX3" fmla="*/ 8849 w 4151010"/>
                  <a:gd name="connsiteY3" fmla="*/ 107400 h 455167"/>
                  <a:gd name="connsiteX4" fmla="*/ 34228 w 4151010"/>
                  <a:gd name="connsiteY4" fmla="*/ 189156 h 455167"/>
                  <a:gd name="connsiteX5" fmla="*/ 74384 w 4151010"/>
                  <a:gd name="connsiteY5" fmla="*/ 263140 h 455167"/>
                  <a:gd name="connsiteX6" fmla="*/ 127568 w 4151010"/>
                  <a:gd name="connsiteY6" fmla="*/ 327599 h 455167"/>
                  <a:gd name="connsiteX7" fmla="*/ 192028 w 4151010"/>
                  <a:gd name="connsiteY7" fmla="*/ 380783 h 455167"/>
                  <a:gd name="connsiteX8" fmla="*/ 266011 w 4151010"/>
                  <a:gd name="connsiteY8" fmla="*/ 420940 h 455167"/>
                  <a:gd name="connsiteX9" fmla="*/ 347767 w 4151010"/>
                  <a:gd name="connsiteY9" fmla="*/ 446318 h 455167"/>
                  <a:gd name="connsiteX10" fmla="*/ 435544 w 4151010"/>
                  <a:gd name="connsiteY10" fmla="*/ 455167 h 455167"/>
                  <a:gd name="connsiteX11" fmla="*/ 3704817 w 4151010"/>
                  <a:gd name="connsiteY11" fmla="*/ 455167 h 455167"/>
                  <a:gd name="connsiteX12" fmla="*/ 3792594 w 4151010"/>
                  <a:gd name="connsiteY12" fmla="*/ 446318 h 455167"/>
                  <a:gd name="connsiteX13" fmla="*/ 3874350 w 4151010"/>
                  <a:gd name="connsiteY13" fmla="*/ 420940 h 455167"/>
                  <a:gd name="connsiteX14" fmla="*/ 3948334 w 4151010"/>
                  <a:gd name="connsiteY14" fmla="*/ 380783 h 455167"/>
                  <a:gd name="connsiteX15" fmla="*/ 4012793 w 4151010"/>
                  <a:gd name="connsiteY15" fmla="*/ 327599 h 455167"/>
                  <a:gd name="connsiteX16" fmla="*/ 4065977 w 4151010"/>
                  <a:gd name="connsiteY16" fmla="*/ 263140 h 455167"/>
                  <a:gd name="connsiteX17" fmla="*/ 4106134 w 4151010"/>
                  <a:gd name="connsiteY17" fmla="*/ 189156 h 455167"/>
                  <a:gd name="connsiteX18" fmla="*/ 4131512 w 4151010"/>
                  <a:gd name="connsiteY18" fmla="*/ 107400 h 455167"/>
                  <a:gd name="connsiteX19" fmla="*/ 4140361 w 4151010"/>
                  <a:gd name="connsiteY19" fmla="*/ 19623 h 455167"/>
                  <a:gd name="connsiteX0" fmla="*/ 0 w 4242450"/>
                  <a:gd name="connsiteY0" fmla="*/ 388 h 435932"/>
                  <a:gd name="connsiteX1" fmla="*/ 8849 w 4242450"/>
                  <a:gd name="connsiteY1" fmla="*/ 88165 h 435932"/>
                  <a:gd name="connsiteX2" fmla="*/ 34228 w 4242450"/>
                  <a:gd name="connsiteY2" fmla="*/ 169921 h 435932"/>
                  <a:gd name="connsiteX3" fmla="*/ 74384 w 4242450"/>
                  <a:gd name="connsiteY3" fmla="*/ 243905 h 435932"/>
                  <a:gd name="connsiteX4" fmla="*/ 127568 w 4242450"/>
                  <a:gd name="connsiteY4" fmla="*/ 308364 h 435932"/>
                  <a:gd name="connsiteX5" fmla="*/ 192028 w 4242450"/>
                  <a:gd name="connsiteY5" fmla="*/ 361548 h 435932"/>
                  <a:gd name="connsiteX6" fmla="*/ 266011 w 4242450"/>
                  <a:gd name="connsiteY6" fmla="*/ 401705 h 435932"/>
                  <a:gd name="connsiteX7" fmla="*/ 347767 w 4242450"/>
                  <a:gd name="connsiteY7" fmla="*/ 427083 h 435932"/>
                  <a:gd name="connsiteX8" fmla="*/ 435544 w 4242450"/>
                  <a:gd name="connsiteY8" fmla="*/ 435932 h 435932"/>
                  <a:gd name="connsiteX9" fmla="*/ 3704817 w 4242450"/>
                  <a:gd name="connsiteY9" fmla="*/ 435932 h 435932"/>
                  <a:gd name="connsiteX10" fmla="*/ 3792594 w 4242450"/>
                  <a:gd name="connsiteY10" fmla="*/ 427083 h 435932"/>
                  <a:gd name="connsiteX11" fmla="*/ 3874350 w 4242450"/>
                  <a:gd name="connsiteY11" fmla="*/ 401705 h 435932"/>
                  <a:gd name="connsiteX12" fmla="*/ 3948334 w 4242450"/>
                  <a:gd name="connsiteY12" fmla="*/ 361548 h 435932"/>
                  <a:gd name="connsiteX13" fmla="*/ 4012793 w 4242450"/>
                  <a:gd name="connsiteY13" fmla="*/ 308364 h 435932"/>
                  <a:gd name="connsiteX14" fmla="*/ 4065977 w 4242450"/>
                  <a:gd name="connsiteY14" fmla="*/ 243905 h 435932"/>
                  <a:gd name="connsiteX15" fmla="*/ 4106134 w 4242450"/>
                  <a:gd name="connsiteY15" fmla="*/ 169921 h 435932"/>
                  <a:gd name="connsiteX16" fmla="*/ 4131512 w 4242450"/>
                  <a:gd name="connsiteY16" fmla="*/ 88165 h 435932"/>
                  <a:gd name="connsiteX17" fmla="*/ 4140361 w 4242450"/>
                  <a:gd name="connsiteY17" fmla="*/ 388 h 435932"/>
                  <a:gd name="connsiteX18" fmla="*/ 4242450 w 4242450"/>
                  <a:gd name="connsiteY18" fmla="*/ 72205 h 435932"/>
                  <a:gd name="connsiteX0" fmla="*/ 0 w 4140361"/>
                  <a:gd name="connsiteY0" fmla="*/ 0 h 435544"/>
                  <a:gd name="connsiteX1" fmla="*/ 8849 w 4140361"/>
                  <a:gd name="connsiteY1" fmla="*/ 87777 h 435544"/>
                  <a:gd name="connsiteX2" fmla="*/ 34228 w 4140361"/>
                  <a:gd name="connsiteY2" fmla="*/ 169533 h 435544"/>
                  <a:gd name="connsiteX3" fmla="*/ 74384 w 4140361"/>
                  <a:gd name="connsiteY3" fmla="*/ 243517 h 435544"/>
                  <a:gd name="connsiteX4" fmla="*/ 127568 w 4140361"/>
                  <a:gd name="connsiteY4" fmla="*/ 307976 h 435544"/>
                  <a:gd name="connsiteX5" fmla="*/ 192028 w 4140361"/>
                  <a:gd name="connsiteY5" fmla="*/ 361160 h 435544"/>
                  <a:gd name="connsiteX6" fmla="*/ 266011 w 4140361"/>
                  <a:gd name="connsiteY6" fmla="*/ 401317 h 435544"/>
                  <a:gd name="connsiteX7" fmla="*/ 347767 w 4140361"/>
                  <a:gd name="connsiteY7" fmla="*/ 426695 h 435544"/>
                  <a:gd name="connsiteX8" fmla="*/ 435544 w 4140361"/>
                  <a:gd name="connsiteY8" fmla="*/ 435544 h 435544"/>
                  <a:gd name="connsiteX9" fmla="*/ 3704817 w 4140361"/>
                  <a:gd name="connsiteY9" fmla="*/ 435544 h 435544"/>
                  <a:gd name="connsiteX10" fmla="*/ 3792594 w 4140361"/>
                  <a:gd name="connsiteY10" fmla="*/ 426695 h 435544"/>
                  <a:gd name="connsiteX11" fmla="*/ 3874350 w 4140361"/>
                  <a:gd name="connsiteY11" fmla="*/ 401317 h 435544"/>
                  <a:gd name="connsiteX12" fmla="*/ 3948334 w 4140361"/>
                  <a:gd name="connsiteY12" fmla="*/ 361160 h 435544"/>
                  <a:gd name="connsiteX13" fmla="*/ 4012793 w 4140361"/>
                  <a:gd name="connsiteY13" fmla="*/ 307976 h 435544"/>
                  <a:gd name="connsiteX14" fmla="*/ 4065977 w 4140361"/>
                  <a:gd name="connsiteY14" fmla="*/ 243517 h 435544"/>
                  <a:gd name="connsiteX15" fmla="*/ 4106134 w 4140361"/>
                  <a:gd name="connsiteY15" fmla="*/ 169533 h 435544"/>
                  <a:gd name="connsiteX16" fmla="*/ 4131512 w 4140361"/>
                  <a:gd name="connsiteY16" fmla="*/ 87777 h 435544"/>
                  <a:gd name="connsiteX17" fmla="*/ 4140361 w 4140361"/>
                  <a:gd name="connsiteY17" fmla="*/ 0 h 43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0361" h="435544">
                    <a:moveTo>
                      <a:pt x="0" y="0"/>
                    </a:moveTo>
                    <a:lnTo>
                      <a:pt x="8849" y="87777"/>
                    </a:lnTo>
                    <a:lnTo>
                      <a:pt x="34228" y="169533"/>
                    </a:lnTo>
                    <a:lnTo>
                      <a:pt x="74384" y="243517"/>
                    </a:lnTo>
                    <a:lnTo>
                      <a:pt x="127568" y="307976"/>
                    </a:lnTo>
                    <a:lnTo>
                      <a:pt x="192028" y="361160"/>
                    </a:lnTo>
                    <a:lnTo>
                      <a:pt x="266011" y="401317"/>
                    </a:lnTo>
                    <a:lnTo>
                      <a:pt x="347767" y="426695"/>
                    </a:lnTo>
                    <a:cubicBezTo>
                      <a:pt x="376120" y="432497"/>
                      <a:pt x="405476" y="435544"/>
                      <a:pt x="435544" y="435544"/>
                    </a:cubicBezTo>
                    <a:lnTo>
                      <a:pt x="3704817" y="435544"/>
                    </a:lnTo>
                    <a:cubicBezTo>
                      <a:pt x="3734885" y="435544"/>
                      <a:pt x="3764242" y="432497"/>
                      <a:pt x="3792594" y="426695"/>
                    </a:cubicBezTo>
                    <a:cubicBezTo>
                      <a:pt x="3820947" y="420894"/>
                      <a:pt x="3848296" y="412337"/>
                      <a:pt x="3874350" y="401317"/>
                    </a:cubicBezTo>
                    <a:cubicBezTo>
                      <a:pt x="3900404" y="390297"/>
                      <a:pt x="3925163" y="376814"/>
                      <a:pt x="3948334" y="361160"/>
                    </a:cubicBezTo>
                    <a:cubicBezTo>
                      <a:pt x="3971505" y="345506"/>
                      <a:pt x="3993089" y="327681"/>
                      <a:pt x="4012793" y="307976"/>
                    </a:cubicBezTo>
                    <a:cubicBezTo>
                      <a:pt x="4032498" y="288272"/>
                      <a:pt x="4050323" y="266688"/>
                      <a:pt x="4065977" y="243517"/>
                    </a:cubicBezTo>
                    <a:cubicBezTo>
                      <a:pt x="4081631" y="220346"/>
                      <a:pt x="4095114" y="195587"/>
                      <a:pt x="4106134" y="169533"/>
                    </a:cubicBezTo>
                    <a:cubicBezTo>
                      <a:pt x="4117154" y="143479"/>
                      <a:pt x="4125711" y="116130"/>
                      <a:pt x="4131512" y="87777"/>
                    </a:cubicBezTo>
                    <a:cubicBezTo>
                      <a:pt x="4137314" y="59424"/>
                      <a:pt x="4140361" y="30068"/>
                      <a:pt x="4140361" y="0"/>
                    </a:cubicBezTo>
                  </a:path>
                </a:pathLst>
              </a:cu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7" name="직선 연결선 6"/>
              <p:cNvCxnSpPr/>
              <p:nvPr/>
            </p:nvCxnSpPr>
            <p:spPr>
              <a:xfrm flipV="1">
                <a:off x="4884103"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cxnSp>
            <p:nvCxnSpPr>
              <p:cNvPr id="72" name="직선 연결선 71"/>
              <p:cNvCxnSpPr/>
              <p:nvPr/>
            </p:nvCxnSpPr>
            <p:spPr>
              <a:xfrm flipV="1">
                <a:off x="6263806"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cxnSp>
          <p:nvCxnSpPr>
            <p:cNvPr id="78" name="직선 연결선 77"/>
            <p:cNvCxnSpPr/>
            <p:nvPr/>
          </p:nvCxnSpPr>
          <p:spPr>
            <a:xfrm flipV="1">
              <a:off x="5573329" y="2722117"/>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sp>
        <p:nvSpPr>
          <p:cNvPr id="11" name="Title 10"/>
          <p:cNvSpPr>
            <a:spLocks noGrp="1"/>
          </p:cNvSpPr>
          <p:nvPr>
            <p:ph type="title"/>
          </p:nvPr>
        </p:nvSpPr>
        <p:spPr>
          <a:xfrm>
            <a:off x="745596" y="338014"/>
            <a:ext cx="6814608" cy="467469"/>
          </a:xfrm>
        </p:spPr>
        <p:txBody>
          <a:bodyPr/>
          <a:lstStyle/>
          <a:p>
            <a:r>
              <a:rPr lang="en-US" altLang="ko-KR" sz="2000" dirty="0">
                <a:solidFill>
                  <a:schemeClr val="accent1">
                    <a:lumMod val="75000"/>
                  </a:schemeClr>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L’ACCIDENT DE SERVICE</a:t>
            </a:r>
            <a:endParaRPr lang="en-US" sz="2000" dirty="0">
              <a:solidFill>
                <a:schemeClr val="accent1">
                  <a:lumMod val="75000"/>
                </a:schemeClr>
              </a:solidFill>
              <a:latin typeface="Arial Rounded MT Bold" panose="020F0704030504030204" pitchFamily="34" charset="0"/>
            </a:endParaRPr>
          </a:p>
        </p:txBody>
      </p:sp>
      <p:grpSp>
        <p:nvGrpSpPr>
          <p:cNvPr id="4" name="그룹 3"/>
          <p:cNvGrpSpPr/>
          <p:nvPr/>
        </p:nvGrpSpPr>
        <p:grpSpPr>
          <a:xfrm>
            <a:off x="2855901" y="1083323"/>
            <a:ext cx="1296999" cy="1196899"/>
            <a:chOff x="2855901" y="1083323"/>
            <a:chExt cx="1296999" cy="1196899"/>
          </a:xfrm>
        </p:grpSpPr>
        <p:sp>
          <p:nvSpPr>
            <p:cNvPr id="57" name="모서리가 둥근 직사각형 56"/>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9" name="TextBox 58"/>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L’agent est placé en congé pour invalidité imputable au service (CITIS)</a:t>
              </a:r>
            </a:p>
          </p:txBody>
        </p:sp>
        <p:grpSp>
          <p:nvGrpSpPr>
            <p:cNvPr id="2" name="그룹 1"/>
            <p:cNvGrpSpPr/>
            <p:nvPr/>
          </p:nvGrpSpPr>
          <p:grpSpPr>
            <a:xfrm>
              <a:off x="2974358" y="1083323"/>
              <a:ext cx="1057582" cy="285099"/>
              <a:chOff x="2974358" y="1239602"/>
              <a:chExt cx="1057582" cy="285099"/>
            </a:xfrm>
          </p:grpSpPr>
          <p:sp>
            <p:nvSpPr>
              <p:cNvPr id="42" name="모서리가 둥근 직사각형 41"/>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1000" b="1" dirty="0">
                    <a:solidFill>
                      <a:schemeClr val="accent6">
                        <a:lumMod val="85000"/>
                      </a:schemeClr>
                    </a:solidFill>
                    <a:latin typeface="+mj-lt"/>
                  </a:rPr>
                  <a:t>CITIS</a:t>
                </a:r>
                <a:endParaRPr lang="ko-KR" altLang="en-US" sz="1000" b="1" dirty="0">
                  <a:solidFill>
                    <a:schemeClr val="accent6">
                      <a:lumMod val="85000"/>
                    </a:schemeClr>
                  </a:solidFill>
                  <a:latin typeface="+mj-lt"/>
                </a:endParaRPr>
              </a:p>
            </p:txBody>
          </p:sp>
        </p:grpSp>
      </p:grpSp>
      <p:grpSp>
        <p:nvGrpSpPr>
          <p:cNvPr id="46" name="그룹 45"/>
          <p:cNvGrpSpPr/>
          <p:nvPr/>
        </p:nvGrpSpPr>
        <p:grpSpPr>
          <a:xfrm>
            <a:off x="4247232" y="793264"/>
            <a:ext cx="1296999" cy="1519000"/>
            <a:chOff x="2855901" y="1083323"/>
            <a:chExt cx="1296999" cy="1421630"/>
          </a:xfrm>
        </p:grpSpPr>
        <p:sp>
          <p:nvSpPr>
            <p:cNvPr id="47" name="모서리가 둥근 직사각형 46"/>
            <p:cNvSpPr/>
            <p:nvPr/>
          </p:nvSpPr>
          <p:spPr>
            <a:xfrm>
              <a:off x="2855901" y="1206585"/>
              <a:ext cx="1296999" cy="1298368"/>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48" name="TextBox 47"/>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L’autorité territoriale informe le conseil médical en lui transmettant la déclaration d’accident saisie dans AGIRHE, l’arrêté reconnaissant l’imputabilité au service de l’accident et l’arrêté plaçant l’agent en CITIS</a:t>
              </a:r>
            </a:p>
          </p:txBody>
        </p:sp>
        <p:grpSp>
          <p:nvGrpSpPr>
            <p:cNvPr id="49" name="그룹 48"/>
            <p:cNvGrpSpPr/>
            <p:nvPr/>
          </p:nvGrpSpPr>
          <p:grpSpPr>
            <a:xfrm>
              <a:off x="2974358" y="1083323"/>
              <a:ext cx="1057582" cy="285099"/>
              <a:chOff x="2974358" y="1239602"/>
              <a:chExt cx="1057582" cy="285099"/>
            </a:xfrm>
          </p:grpSpPr>
          <p:sp>
            <p:nvSpPr>
              <p:cNvPr id="51" name="모서리가 둥근 직사각형 50"/>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52" name="모서리가 둥근 직사각형 51"/>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AGIRHE</a:t>
                </a:r>
                <a:endParaRPr lang="ko-KR" altLang="en-US" sz="1000" b="1" dirty="0">
                  <a:solidFill>
                    <a:schemeClr val="accent6">
                      <a:lumMod val="85000"/>
                    </a:schemeClr>
                  </a:solidFill>
                  <a:latin typeface="+mj-lt"/>
                </a:endParaRPr>
              </a:p>
            </p:txBody>
          </p:sp>
        </p:grpSp>
      </p:grpSp>
      <p:grpSp>
        <p:nvGrpSpPr>
          <p:cNvPr id="53" name="그룹 52"/>
          <p:cNvGrpSpPr/>
          <p:nvPr/>
        </p:nvGrpSpPr>
        <p:grpSpPr>
          <a:xfrm>
            <a:off x="5662688" y="924968"/>
            <a:ext cx="1296999" cy="1387296"/>
            <a:chOff x="2855901" y="1083323"/>
            <a:chExt cx="1296999" cy="1196899"/>
          </a:xfrm>
        </p:grpSpPr>
        <p:sp>
          <p:nvSpPr>
            <p:cNvPr id="54" name="모서리가 둥근 직사각형 53"/>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5" name="TextBox 54"/>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L’agent conserve l’intégralité de son traitement pendant toute la période d’arrêt et la collectivité prend en charge les honoraires médicaux et tous les frais directement liés à l’accident</a:t>
              </a:r>
            </a:p>
          </p:txBody>
        </p:sp>
        <p:grpSp>
          <p:nvGrpSpPr>
            <p:cNvPr id="56" name="그룹 55"/>
            <p:cNvGrpSpPr/>
            <p:nvPr/>
          </p:nvGrpSpPr>
          <p:grpSpPr>
            <a:xfrm>
              <a:off x="2974358" y="1083323"/>
              <a:ext cx="1057582" cy="285099"/>
              <a:chOff x="2974358" y="1239602"/>
              <a:chExt cx="1057582" cy="285099"/>
            </a:xfrm>
          </p:grpSpPr>
          <p:sp>
            <p:nvSpPr>
              <p:cNvPr id="60" name="모서리가 둥근 직사각형 59"/>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1" name="모서리가 둥근 직사각형 60"/>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Rémunération</a:t>
                </a:r>
                <a:endParaRPr lang="ko-KR" altLang="en-US" sz="1000" b="1" dirty="0">
                  <a:solidFill>
                    <a:schemeClr val="accent6">
                      <a:lumMod val="85000"/>
                    </a:schemeClr>
                  </a:solidFill>
                  <a:latin typeface="+mj-lt"/>
                </a:endParaRPr>
              </a:p>
            </p:txBody>
          </p:sp>
        </p:grpSp>
      </p:grpSp>
      <p:grpSp>
        <p:nvGrpSpPr>
          <p:cNvPr id="62" name="그룹 61"/>
          <p:cNvGrpSpPr/>
          <p:nvPr/>
        </p:nvGrpSpPr>
        <p:grpSpPr>
          <a:xfrm>
            <a:off x="7054239" y="1083323"/>
            <a:ext cx="1296999" cy="1196899"/>
            <a:chOff x="2855901" y="1083323"/>
            <a:chExt cx="1296999" cy="1196899"/>
          </a:xfrm>
        </p:grpSpPr>
        <p:sp>
          <p:nvSpPr>
            <p:cNvPr id="63" name="모서리가 둥근 직사각형 62"/>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64" name="TextBox 63"/>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Si adhésion au contrat d’assurance groupe, saisie de la demande de remboursement dans AGIRHE, Les frais médicaux sont pris en charge par l’assureur</a:t>
              </a:r>
              <a:r>
                <a:rPr lang="pt-BR" altLang="ko-KR" sz="700" dirty="0">
                  <a:gradFill>
                    <a:gsLst>
                      <a:gs pos="0">
                        <a:schemeClr val="tx1">
                          <a:alpha val="50000"/>
                        </a:schemeClr>
                      </a:gs>
                      <a:gs pos="100000">
                        <a:schemeClr val="tx1">
                          <a:alpha val="50000"/>
                        </a:schemeClr>
                      </a:gs>
                    </a:gsLst>
                    <a:lin ang="5400000" scaled="0"/>
                  </a:gradFill>
                  <a:ea typeface="Roboto Light" pitchFamily="2" charset="0"/>
                  <a:cs typeface="Roboto Condensed Regular"/>
                </a:rPr>
                <a:t>.</a:t>
              </a:r>
            </a:p>
          </p:txBody>
        </p:sp>
        <p:grpSp>
          <p:nvGrpSpPr>
            <p:cNvPr id="65" name="그룹 64"/>
            <p:cNvGrpSpPr/>
            <p:nvPr/>
          </p:nvGrpSpPr>
          <p:grpSpPr>
            <a:xfrm>
              <a:off x="2974358" y="1083323"/>
              <a:ext cx="1057582" cy="285099"/>
              <a:chOff x="2974358" y="1239602"/>
              <a:chExt cx="1057582" cy="285099"/>
            </a:xfrm>
          </p:grpSpPr>
          <p:sp>
            <p:nvSpPr>
              <p:cNvPr id="66" name="모서리가 둥근 직사각형 65"/>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7" name="모서리가 둥근 직사각형 66"/>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Assurance</a:t>
                </a:r>
                <a:endParaRPr lang="ko-KR" altLang="en-US" sz="1000" b="1" dirty="0">
                  <a:solidFill>
                    <a:schemeClr val="accent6">
                      <a:lumMod val="85000"/>
                    </a:schemeClr>
                  </a:solidFill>
                  <a:latin typeface="+mj-lt"/>
                </a:endParaRPr>
              </a:p>
            </p:txBody>
          </p:sp>
        </p:grpSp>
      </p:grpSp>
      <p:grpSp>
        <p:nvGrpSpPr>
          <p:cNvPr id="15" name="그룹 14"/>
          <p:cNvGrpSpPr/>
          <p:nvPr/>
        </p:nvGrpSpPr>
        <p:grpSpPr>
          <a:xfrm>
            <a:off x="2876868" y="3535812"/>
            <a:ext cx="1497258" cy="802205"/>
            <a:chOff x="3517763" y="3598733"/>
            <a:chExt cx="990906" cy="802205"/>
          </a:xfrm>
        </p:grpSpPr>
        <p:sp>
          <p:nvSpPr>
            <p:cNvPr id="87" name="TextBox 86"/>
            <p:cNvSpPr txBox="1"/>
            <p:nvPr/>
          </p:nvSpPr>
          <p:spPr>
            <a:xfrm>
              <a:off x="3517763" y="3598733"/>
              <a:ext cx="990906"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dirty="0">
                  <a:solidFill>
                    <a:schemeClr val="accent1"/>
                  </a:solidFill>
                </a:rPr>
                <a:t>LA DÉCLARATION</a:t>
              </a:r>
              <a:endParaRPr lang="ko-KR" altLang="en-US" dirty="0">
                <a:solidFill>
                  <a:schemeClr val="accent1"/>
                </a:solidFill>
              </a:endParaRPr>
            </a:p>
          </p:txBody>
        </p:sp>
        <p:sp>
          <p:nvSpPr>
            <p:cNvPr id="95" name="TextBox 94"/>
            <p:cNvSpPr txBox="1"/>
            <p:nvPr/>
          </p:nvSpPr>
          <p:spPr>
            <a:xfrm>
              <a:off x="3571341" y="3831430"/>
              <a:ext cx="883749" cy="569508"/>
            </a:xfrm>
            <a:prstGeom prst="rect">
              <a:avLst/>
            </a:prstGeom>
            <a:noFill/>
          </p:spPr>
          <p:txBody>
            <a:bodyPr wrap="square" lIns="72000" tIns="0" rIns="72000" bIns="0" rtlCol="0">
              <a:noAutofit/>
            </a:bodyPr>
            <a:lstStyle/>
            <a:p>
              <a:pPr lvl="0" algn="ctr">
                <a:buClr>
                  <a:schemeClr val="bg2"/>
                </a:buClr>
              </a:pPr>
              <a:r>
                <a:rPr lang="pt-BR" altLang="ko-KR" sz="700" b="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L’AGENT DECLARE UN ACCIDENT PAR ÉCRIT : date, heure, circonstances, témoins, lésions ...</a:t>
              </a:r>
            </a:p>
          </p:txBody>
        </p:sp>
      </p:grpSp>
      <p:grpSp>
        <p:nvGrpSpPr>
          <p:cNvPr id="97" name="그룹 96"/>
          <p:cNvGrpSpPr/>
          <p:nvPr/>
        </p:nvGrpSpPr>
        <p:grpSpPr>
          <a:xfrm>
            <a:off x="6791346" y="3535812"/>
            <a:ext cx="1302106" cy="802205"/>
            <a:chOff x="3507842" y="3598733"/>
            <a:chExt cx="1010748" cy="802205"/>
          </a:xfrm>
        </p:grpSpPr>
        <p:sp>
          <p:nvSpPr>
            <p:cNvPr id="98" name="TextBox 97"/>
            <p:cNvSpPr txBox="1"/>
            <p:nvPr/>
          </p:nvSpPr>
          <p:spPr>
            <a:xfrm>
              <a:off x="3507842" y="3598733"/>
              <a:ext cx="1010748"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dirty="0">
                  <a:solidFill>
                    <a:schemeClr val="accent1"/>
                  </a:solidFill>
                </a:rPr>
                <a:t>L’ENQUÊTE</a:t>
              </a:r>
              <a:endParaRPr lang="ko-KR" altLang="en-US" dirty="0">
                <a:solidFill>
                  <a:schemeClr val="accent1"/>
                </a:solidFill>
              </a:endParaRPr>
            </a:p>
          </p:txBody>
        </p:sp>
        <p:sp>
          <p:nvSpPr>
            <p:cNvPr id="99" name="TextBox 98"/>
            <p:cNvSpPr txBox="1"/>
            <p:nvPr/>
          </p:nvSpPr>
          <p:spPr>
            <a:xfrm>
              <a:off x="3571341" y="3831430"/>
              <a:ext cx="883749" cy="569508"/>
            </a:xfrm>
            <a:prstGeom prst="rect">
              <a:avLst/>
            </a:prstGeom>
            <a:noFill/>
          </p:spPr>
          <p:txBody>
            <a:bodyPr wrap="square" lIns="72000" tIns="0" rIns="72000" bIns="0" rtlCol="0">
              <a:noAutofit/>
            </a:bodyPr>
            <a:lstStyle/>
            <a:p>
              <a:pPr algn="ctr">
                <a:buClr>
                  <a:schemeClr val="bg2"/>
                </a:buClr>
              </a:pPr>
              <a:r>
                <a:rPr lang="pt-BR" altLang="ko-KR" sz="700" b="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L’autorité territoriale procède à une enquête administrative</a:t>
              </a:r>
            </a:p>
          </p:txBody>
        </p:sp>
      </p:grpSp>
      <p:grpSp>
        <p:nvGrpSpPr>
          <p:cNvPr id="44" name="그룹 43"/>
          <p:cNvGrpSpPr/>
          <p:nvPr/>
        </p:nvGrpSpPr>
        <p:grpSpPr>
          <a:xfrm>
            <a:off x="4528758" y="3181131"/>
            <a:ext cx="2089142" cy="1494041"/>
            <a:chOff x="4947866" y="3124517"/>
            <a:chExt cx="1250926" cy="1494041"/>
          </a:xfrm>
        </p:grpSpPr>
        <p:sp>
          <p:nvSpPr>
            <p:cNvPr id="83" name="Freeform 9"/>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0" name="위쪽 화살표 99"/>
            <p:cNvSpPr/>
            <p:nvPr/>
          </p:nvSpPr>
          <p:spPr>
            <a:xfrm>
              <a:off x="5512030" y="3222490"/>
              <a:ext cx="122597" cy="174790"/>
            </a:xfrm>
            <a:prstGeom prst="upArrow">
              <a:avLst>
                <a:gd name="adj1" fmla="val 38105"/>
                <a:gd name="adj2" fmla="val 54407"/>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1" name="TextBox 100"/>
            <p:cNvSpPr txBox="1"/>
            <p:nvPr/>
          </p:nvSpPr>
          <p:spPr>
            <a:xfrm>
              <a:off x="5185805" y="3775245"/>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RECONNAISSANCE</a:t>
              </a:r>
              <a:endParaRPr lang="nb-NO"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endParaRPr>
            </a:p>
          </p:txBody>
        </p:sp>
      </p:grpSp>
      <p:sp>
        <p:nvSpPr>
          <p:cNvPr id="5" name="텍스트 개체 틀 4"/>
          <p:cNvSpPr>
            <a:spLocks noGrp="1"/>
          </p:cNvSpPr>
          <p:nvPr>
            <p:ph type="body" sz="quarter" idx="10"/>
          </p:nvPr>
        </p:nvSpPr>
        <p:spPr>
          <a:xfrm>
            <a:off x="292102" y="879475"/>
            <a:ext cx="2293409" cy="3851275"/>
          </a:xfrm>
        </p:spPr>
        <p:txBody>
          <a:bodyPr/>
          <a:lstStyle/>
          <a:p>
            <a:pPr fontAlgn="base"/>
            <a:r>
              <a:rPr lang="en-US" altLang="ko-KR" dirty="0">
                <a:solidFill>
                  <a:schemeClr val="accent1">
                    <a:lumMod val="50000"/>
                  </a:schemeClr>
                </a:solidFill>
                <a:latin typeface="Arial Rounded MT Bold" panose="020F0704030504030204" pitchFamily="34" charset="0"/>
                <a:cs typeface="Arial" panose="020B0604020202020204" pitchFamily="34" charset="0"/>
              </a:rPr>
              <a:t>Définition</a:t>
            </a:r>
          </a:p>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Est présumé imputable au service tout accident survenu, quelle qu’en soit la cause, dans le temps et le lieu du service, dans l’exercice ou à  l’occasion de l’exercice des fonctions ou d’une activité qui en constitue le prolongement normal, en l’absence de faute personnelle ou de toute circonstance particulière détachant l’accident du service</a:t>
            </a:r>
          </a:p>
          <a:p>
            <a:pPr fontAlgn="base"/>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Faute personnelle : accident de la circulation survenu dans le cadre du service mais ayant pour cause un taux d’alcoolémie trop élevé</a:t>
            </a:r>
          </a:p>
          <a:p>
            <a:pPr fontAlgn="base"/>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fontAlgn="base">
              <a:spcAft>
                <a:spcPts val="0"/>
              </a:spcAft>
            </a:pPr>
            <a:r>
              <a:rPr lang="fr-FR" altLang="ko-KR" dirty="0">
                <a:solidFill>
                  <a:schemeClr val="accent1">
                    <a:lumMod val="50000"/>
                  </a:schemeClr>
                </a:solidFill>
                <a:latin typeface="Arial Rounded MT Bold" panose="020F0704030504030204" pitchFamily="34" charset="0"/>
                <a:cs typeface="Arial" panose="020B0604020202020204" pitchFamily="34" charset="0"/>
              </a:rPr>
              <a:t>Circonstance particulière  détachant l’accident du service : accident d’un agent autorisé à quitter momentanément son lieu de travail, pendant une pause, pour se rendre à un examen médical, infarctus survenu pendant le service, dès lors qu’il trouvait sa cause, pour une part prépondérante, dans son état de santé, avec des facteurs importants, malaise avec perte de connaissance et chute survenue alors que l’agent venait de prendre son service. Agent soigné pour hypertension ayant été victime d’autres malaises avant et après celui intervenu en service</a:t>
            </a:r>
          </a:p>
          <a:p>
            <a:endParaRPr lang="fr-FR" b="1" dirty="0">
              <a:solidFill>
                <a:srgbClr val="008080"/>
              </a:solidFill>
            </a:endParaRPr>
          </a:p>
          <a:p>
            <a:endParaRPr lang="fr-FR" altLang="ko-KR" b="1" dirty="0">
              <a:solidFill>
                <a:srgbClr val="008080"/>
              </a:solidFill>
            </a:endParaRPr>
          </a:p>
          <a:p>
            <a:endParaRPr lang="en-US" altLang="ko-KR" dirty="0"/>
          </a:p>
          <a:p>
            <a:endParaRPr lang="ko-KR" altLang="en-US" dirty="0"/>
          </a:p>
          <a:p>
            <a:endParaRPr lang="ko-KR" altLang="en-US" dirty="0"/>
          </a:p>
        </p:txBody>
      </p:sp>
      <p:sp>
        <p:nvSpPr>
          <p:cNvPr id="3" name="ZoneTexte 2">
            <a:extLst>
              <a:ext uri="{FF2B5EF4-FFF2-40B4-BE49-F238E27FC236}">
                <a16:creationId xmlns:a16="http://schemas.microsoft.com/office/drawing/2014/main" id="{33DF3226-AFB4-64B4-E980-05CE4D972C31}"/>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0940645C-676F-E9CB-D11A-FA9626496641}"/>
              </a:ext>
            </a:extLst>
          </p:cNvPr>
          <p:cNvSpPr txBox="1"/>
          <p:nvPr/>
        </p:nvSpPr>
        <p:spPr>
          <a:xfrm>
            <a:off x="7080250" y="4675173"/>
            <a:ext cx="1424894" cy="386197"/>
          </a:xfrm>
          <a:prstGeom prst="rect">
            <a:avLst/>
          </a:prstGeom>
          <a:solidFill>
            <a:schemeClr val="accent6">
              <a:lumMod val="85000"/>
            </a:schemeClr>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4CBBBF2B-AD68-78B1-61F8-1A91ABCE5134}"/>
              </a:ext>
            </a:extLst>
          </p:cNvPr>
          <p:cNvSpPr txBox="1"/>
          <p:nvPr/>
        </p:nvSpPr>
        <p:spPr>
          <a:xfrm>
            <a:off x="638856" y="4757303"/>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21784821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500" fill="hold"/>
                                        <p:tgtEl>
                                          <p:spTgt spid="97"/>
                                        </p:tgtEl>
                                        <p:attrNameLst>
                                          <p:attrName>ppt_w</p:attrName>
                                        </p:attrNameLst>
                                      </p:cBhvr>
                                      <p:tavLst>
                                        <p:tav tm="0">
                                          <p:val>
                                            <p:fltVal val="0"/>
                                          </p:val>
                                        </p:tav>
                                        <p:tav tm="100000">
                                          <p:val>
                                            <p:strVal val="#ppt_w"/>
                                          </p:val>
                                        </p:tav>
                                      </p:tavLst>
                                    </p:anim>
                                    <p:anim calcmode="lin" valueType="num">
                                      <p:cBhvr>
                                        <p:cTn id="22" dur="500" fill="hold"/>
                                        <p:tgtEl>
                                          <p:spTgt spid="97"/>
                                        </p:tgtEl>
                                        <p:attrNameLst>
                                          <p:attrName>ppt_h</p:attrName>
                                        </p:attrNameLst>
                                      </p:cBhvr>
                                      <p:tavLst>
                                        <p:tav tm="0">
                                          <p:val>
                                            <p:fltVal val="0"/>
                                          </p:val>
                                        </p:tav>
                                        <p:tav tm="100000">
                                          <p:val>
                                            <p:strVal val="#ppt_h"/>
                                          </p:val>
                                        </p:tav>
                                      </p:tavLst>
                                    </p:anim>
                                    <p:animEffect transition="in" filter="fade">
                                      <p:cBhvr>
                                        <p:cTn id="23" dur="500"/>
                                        <p:tgtEl>
                                          <p:spTgt spid="97"/>
                                        </p:tgtEl>
                                      </p:cBhvr>
                                    </p:animEffect>
                                  </p:childTnLst>
                                </p:cTn>
                              </p:par>
                            </p:childTnLst>
                          </p:cTn>
                        </p:par>
                        <p:par>
                          <p:cTn id="24" fill="hold">
                            <p:stCondLst>
                              <p:cond delay="500"/>
                            </p:stCondLst>
                            <p:childTnLst>
                              <p:par>
                                <p:cTn id="25" presetID="17" presetClass="entr" presetSubtype="1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45" name="그룹 44"/>
          <p:cNvGrpSpPr/>
          <p:nvPr/>
        </p:nvGrpSpPr>
        <p:grpSpPr>
          <a:xfrm>
            <a:off x="3503149" y="2242124"/>
            <a:ext cx="4140361" cy="915536"/>
            <a:chOff x="3503149" y="2242124"/>
            <a:chExt cx="4140361" cy="915536"/>
          </a:xfrm>
        </p:grpSpPr>
        <p:grpSp>
          <p:nvGrpSpPr>
            <p:cNvPr id="10" name="그룹 9"/>
            <p:cNvGrpSpPr/>
            <p:nvPr/>
          </p:nvGrpSpPr>
          <p:grpSpPr>
            <a:xfrm>
              <a:off x="3503149" y="2242124"/>
              <a:ext cx="4140361" cy="473643"/>
              <a:chOff x="3503149" y="2242124"/>
              <a:chExt cx="4140361" cy="473643"/>
            </a:xfrm>
          </p:grpSpPr>
          <p:sp>
            <p:nvSpPr>
              <p:cNvPr id="68" name="모서리가 둥근 직사각형 4"/>
              <p:cNvSpPr/>
              <p:nvPr/>
            </p:nvSpPr>
            <p:spPr>
              <a:xfrm flipH="1">
                <a:off x="3503149" y="2280223"/>
                <a:ext cx="4140361" cy="435544"/>
              </a:xfrm>
              <a:custGeom>
                <a:avLst/>
                <a:gdLst>
                  <a:gd name="connsiteX0" fmla="*/ 4140361 w 4151010"/>
                  <a:gd name="connsiteY0" fmla="*/ 19623 h 455167"/>
                  <a:gd name="connsiteX1" fmla="*/ 4151010 w 4151010"/>
                  <a:gd name="connsiteY1" fmla="*/ 0 h 455167"/>
                  <a:gd name="connsiteX2" fmla="*/ 0 w 4151010"/>
                  <a:gd name="connsiteY2" fmla="*/ 19623 h 455167"/>
                  <a:gd name="connsiteX3" fmla="*/ 8849 w 4151010"/>
                  <a:gd name="connsiteY3" fmla="*/ 107400 h 455167"/>
                  <a:gd name="connsiteX4" fmla="*/ 34228 w 4151010"/>
                  <a:gd name="connsiteY4" fmla="*/ 189156 h 455167"/>
                  <a:gd name="connsiteX5" fmla="*/ 74384 w 4151010"/>
                  <a:gd name="connsiteY5" fmla="*/ 263140 h 455167"/>
                  <a:gd name="connsiteX6" fmla="*/ 127568 w 4151010"/>
                  <a:gd name="connsiteY6" fmla="*/ 327599 h 455167"/>
                  <a:gd name="connsiteX7" fmla="*/ 192028 w 4151010"/>
                  <a:gd name="connsiteY7" fmla="*/ 380783 h 455167"/>
                  <a:gd name="connsiteX8" fmla="*/ 266011 w 4151010"/>
                  <a:gd name="connsiteY8" fmla="*/ 420940 h 455167"/>
                  <a:gd name="connsiteX9" fmla="*/ 347767 w 4151010"/>
                  <a:gd name="connsiteY9" fmla="*/ 446318 h 455167"/>
                  <a:gd name="connsiteX10" fmla="*/ 435544 w 4151010"/>
                  <a:gd name="connsiteY10" fmla="*/ 455167 h 455167"/>
                  <a:gd name="connsiteX11" fmla="*/ 3704817 w 4151010"/>
                  <a:gd name="connsiteY11" fmla="*/ 455167 h 455167"/>
                  <a:gd name="connsiteX12" fmla="*/ 3792594 w 4151010"/>
                  <a:gd name="connsiteY12" fmla="*/ 446318 h 455167"/>
                  <a:gd name="connsiteX13" fmla="*/ 3874350 w 4151010"/>
                  <a:gd name="connsiteY13" fmla="*/ 420940 h 455167"/>
                  <a:gd name="connsiteX14" fmla="*/ 3948334 w 4151010"/>
                  <a:gd name="connsiteY14" fmla="*/ 380783 h 455167"/>
                  <a:gd name="connsiteX15" fmla="*/ 4012793 w 4151010"/>
                  <a:gd name="connsiteY15" fmla="*/ 327599 h 455167"/>
                  <a:gd name="connsiteX16" fmla="*/ 4065977 w 4151010"/>
                  <a:gd name="connsiteY16" fmla="*/ 263140 h 455167"/>
                  <a:gd name="connsiteX17" fmla="*/ 4106134 w 4151010"/>
                  <a:gd name="connsiteY17" fmla="*/ 189156 h 455167"/>
                  <a:gd name="connsiteX18" fmla="*/ 4131512 w 4151010"/>
                  <a:gd name="connsiteY18" fmla="*/ 107400 h 455167"/>
                  <a:gd name="connsiteX19" fmla="*/ 4140361 w 4151010"/>
                  <a:gd name="connsiteY19" fmla="*/ 19623 h 455167"/>
                  <a:gd name="connsiteX0" fmla="*/ 0 w 4242450"/>
                  <a:gd name="connsiteY0" fmla="*/ 388 h 435932"/>
                  <a:gd name="connsiteX1" fmla="*/ 8849 w 4242450"/>
                  <a:gd name="connsiteY1" fmla="*/ 88165 h 435932"/>
                  <a:gd name="connsiteX2" fmla="*/ 34228 w 4242450"/>
                  <a:gd name="connsiteY2" fmla="*/ 169921 h 435932"/>
                  <a:gd name="connsiteX3" fmla="*/ 74384 w 4242450"/>
                  <a:gd name="connsiteY3" fmla="*/ 243905 h 435932"/>
                  <a:gd name="connsiteX4" fmla="*/ 127568 w 4242450"/>
                  <a:gd name="connsiteY4" fmla="*/ 308364 h 435932"/>
                  <a:gd name="connsiteX5" fmla="*/ 192028 w 4242450"/>
                  <a:gd name="connsiteY5" fmla="*/ 361548 h 435932"/>
                  <a:gd name="connsiteX6" fmla="*/ 266011 w 4242450"/>
                  <a:gd name="connsiteY6" fmla="*/ 401705 h 435932"/>
                  <a:gd name="connsiteX7" fmla="*/ 347767 w 4242450"/>
                  <a:gd name="connsiteY7" fmla="*/ 427083 h 435932"/>
                  <a:gd name="connsiteX8" fmla="*/ 435544 w 4242450"/>
                  <a:gd name="connsiteY8" fmla="*/ 435932 h 435932"/>
                  <a:gd name="connsiteX9" fmla="*/ 3704817 w 4242450"/>
                  <a:gd name="connsiteY9" fmla="*/ 435932 h 435932"/>
                  <a:gd name="connsiteX10" fmla="*/ 3792594 w 4242450"/>
                  <a:gd name="connsiteY10" fmla="*/ 427083 h 435932"/>
                  <a:gd name="connsiteX11" fmla="*/ 3874350 w 4242450"/>
                  <a:gd name="connsiteY11" fmla="*/ 401705 h 435932"/>
                  <a:gd name="connsiteX12" fmla="*/ 3948334 w 4242450"/>
                  <a:gd name="connsiteY12" fmla="*/ 361548 h 435932"/>
                  <a:gd name="connsiteX13" fmla="*/ 4012793 w 4242450"/>
                  <a:gd name="connsiteY13" fmla="*/ 308364 h 435932"/>
                  <a:gd name="connsiteX14" fmla="*/ 4065977 w 4242450"/>
                  <a:gd name="connsiteY14" fmla="*/ 243905 h 435932"/>
                  <a:gd name="connsiteX15" fmla="*/ 4106134 w 4242450"/>
                  <a:gd name="connsiteY15" fmla="*/ 169921 h 435932"/>
                  <a:gd name="connsiteX16" fmla="*/ 4131512 w 4242450"/>
                  <a:gd name="connsiteY16" fmla="*/ 88165 h 435932"/>
                  <a:gd name="connsiteX17" fmla="*/ 4140361 w 4242450"/>
                  <a:gd name="connsiteY17" fmla="*/ 388 h 435932"/>
                  <a:gd name="connsiteX18" fmla="*/ 4242450 w 4242450"/>
                  <a:gd name="connsiteY18" fmla="*/ 72205 h 435932"/>
                  <a:gd name="connsiteX0" fmla="*/ 0 w 4140361"/>
                  <a:gd name="connsiteY0" fmla="*/ 0 h 435544"/>
                  <a:gd name="connsiteX1" fmla="*/ 8849 w 4140361"/>
                  <a:gd name="connsiteY1" fmla="*/ 87777 h 435544"/>
                  <a:gd name="connsiteX2" fmla="*/ 34228 w 4140361"/>
                  <a:gd name="connsiteY2" fmla="*/ 169533 h 435544"/>
                  <a:gd name="connsiteX3" fmla="*/ 74384 w 4140361"/>
                  <a:gd name="connsiteY3" fmla="*/ 243517 h 435544"/>
                  <a:gd name="connsiteX4" fmla="*/ 127568 w 4140361"/>
                  <a:gd name="connsiteY4" fmla="*/ 307976 h 435544"/>
                  <a:gd name="connsiteX5" fmla="*/ 192028 w 4140361"/>
                  <a:gd name="connsiteY5" fmla="*/ 361160 h 435544"/>
                  <a:gd name="connsiteX6" fmla="*/ 266011 w 4140361"/>
                  <a:gd name="connsiteY6" fmla="*/ 401317 h 435544"/>
                  <a:gd name="connsiteX7" fmla="*/ 347767 w 4140361"/>
                  <a:gd name="connsiteY7" fmla="*/ 426695 h 435544"/>
                  <a:gd name="connsiteX8" fmla="*/ 435544 w 4140361"/>
                  <a:gd name="connsiteY8" fmla="*/ 435544 h 435544"/>
                  <a:gd name="connsiteX9" fmla="*/ 3704817 w 4140361"/>
                  <a:gd name="connsiteY9" fmla="*/ 435544 h 435544"/>
                  <a:gd name="connsiteX10" fmla="*/ 3792594 w 4140361"/>
                  <a:gd name="connsiteY10" fmla="*/ 426695 h 435544"/>
                  <a:gd name="connsiteX11" fmla="*/ 3874350 w 4140361"/>
                  <a:gd name="connsiteY11" fmla="*/ 401317 h 435544"/>
                  <a:gd name="connsiteX12" fmla="*/ 3948334 w 4140361"/>
                  <a:gd name="connsiteY12" fmla="*/ 361160 h 435544"/>
                  <a:gd name="connsiteX13" fmla="*/ 4012793 w 4140361"/>
                  <a:gd name="connsiteY13" fmla="*/ 307976 h 435544"/>
                  <a:gd name="connsiteX14" fmla="*/ 4065977 w 4140361"/>
                  <a:gd name="connsiteY14" fmla="*/ 243517 h 435544"/>
                  <a:gd name="connsiteX15" fmla="*/ 4106134 w 4140361"/>
                  <a:gd name="connsiteY15" fmla="*/ 169533 h 435544"/>
                  <a:gd name="connsiteX16" fmla="*/ 4131512 w 4140361"/>
                  <a:gd name="connsiteY16" fmla="*/ 87777 h 435544"/>
                  <a:gd name="connsiteX17" fmla="*/ 4140361 w 4140361"/>
                  <a:gd name="connsiteY17" fmla="*/ 0 h 43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0361" h="435544">
                    <a:moveTo>
                      <a:pt x="0" y="0"/>
                    </a:moveTo>
                    <a:lnTo>
                      <a:pt x="8849" y="87777"/>
                    </a:lnTo>
                    <a:lnTo>
                      <a:pt x="34228" y="169533"/>
                    </a:lnTo>
                    <a:lnTo>
                      <a:pt x="74384" y="243517"/>
                    </a:lnTo>
                    <a:lnTo>
                      <a:pt x="127568" y="307976"/>
                    </a:lnTo>
                    <a:lnTo>
                      <a:pt x="192028" y="361160"/>
                    </a:lnTo>
                    <a:lnTo>
                      <a:pt x="266011" y="401317"/>
                    </a:lnTo>
                    <a:lnTo>
                      <a:pt x="347767" y="426695"/>
                    </a:lnTo>
                    <a:cubicBezTo>
                      <a:pt x="376120" y="432497"/>
                      <a:pt x="405476" y="435544"/>
                      <a:pt x="435544" y="435544"/>
                    </a:cubicBezTo>
                    <a:lnTo>
                      <a:pt x="3704817" y="435544"/>
                    </a:lnTo>
                    <a:cubicBezTo>
                      <a:pt x="3734885" y="435544"/>
                      <a:pt x="3764242" y="432497"/>
                      <a:pt x="3792594" y="426695"/>
                    </a:cubicBezTo>
                    <a:cubicBezTo>
                      <a:pt x="3820947" y="420894"/>
                      <a:pt x="3848296" y="412337"/>
                      <a:pt x="3874350" y="401317"/>
                    </a:cubicBezTo>
                    <a:cubicBezTo>
                      <a:pt x="3900404" y="390297"/>
                      <a:pt x="3925163" y="376814"/>
                      <a:pt x="3948334" y="361160"/>
                    </a:cubicBezTo>
                    <a:cubicBezTo>
                      <a:pt x="3971505" y="345506"/>
                      <a:pt x="3993089" y="327681"/>
                      <a:pt x="4012793" y="307976"/>
                    </a:cubicBezTo>
                    <a:cubicBezTo>
                      <a:pt x="4032498" y="288272"/>
                      <a:pt x="4050323" y="266688"/>
                      <a:pt x="4065977" y="243517"/>
                    </a:cubicBezTo>
                    <a:cubicBezTo>
                      <a:pt x="4081631" y="220346"/>
                      <a:pt x="4095114" y="195587"/>
                      <a:pt x="4106134" y="169533"/>
                    </a:cubicBezTo>
                    <a:cubicBezTo>
                      <a:pt x="4117154" y="143479"/>
                      <a:pt x="4125711" y="116130"/>
                      <a:pt x="4131512" y="87777"/>
                    </a:cubicBezTo>
                    <a:cubicBezTo>
                      <a:pt x="4137314" y="59424"/>
                      <a:pt x="4140361" y="30068"/>
                      <a:pt x="4140361" y="0"/>
                    </a:cubicBezTo>
                  </a:path>
                </a:pathLst>
              </a:cu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7" name="직선 연결선 6"/>
              <p:cNvCxnSpPr/>
              <p:nvPr/>
            </p:nvCxnSpPr>
            <p:spPr>
              <a:xfrm flipV="1">
                <a:off x="4884103"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cxnSp>
            <p:nvCxnSpPr>
              <p:cNvPr id="72" name="직선 연결선 71"/>
              <p:cNvCxnSpPr/>
              <p:nvPr/>
            </p:nvCxnSpPr>
            <p:spPr>
              <a:xfrm flipV="1">
                <a:off x="6263806"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cxnSp>
          <p:nvCxnSpPr>
            <p:cNvPr id="78" name="직선 연결선 77"/>
            <p:cNvCxnSpPr/>
            <p:nvPr/>
          </p:nvCxnSpPr>
          <p:spPr>
            <a:xfrm flipV="1">
              <a:off x="5573329" y="2722117"/>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sp>
        <p:nvSpPr>
          <p:cNvPr id="11" name="Title 10"/>
          <p:cNvSpPr>
            <a:spLocks noGrp="1"/>
          </p:cNvSpPr>
          <p:nvPr>
            <p:ph type="title"/>
          </p:nvPr>
        </p:nvSpPr>
        <p:spPr>
          <a:xfrm>
            <a:off x="745596" y="338014"/>
            <a:ext cx="6814608" cy="467469"/>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L’ACCIDENT DE SERVICE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 name="그룹 3"/>
          <p:cNvGrpSpPr/>
          <p:nvPr/>
        </p:nvGrpSpPr>
        <p:grpSpPr>
          <a:xfrm>
            <a:off x="2854649" y="1097890"/>
            <a:ext cx="1296999" cy="1196899"/>
            <a:chOff x="2855901" y="1083323"/>
            <a:chExt cx="1296999" cy="1196899"/>
          </a:xfrm>
        </p:grpSpPr>
        <p:sp>
          <p:nvSpPr>
            <p:cNvPr id="57" name="모서리가 둥근 직사각형 56"/>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9" name="TextBox 58"/>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obligatoire du conseil médical réuni en formation plénière qui émet un avis favorable ou défavorable</a:t>
              </a:r>
            </a:p>
          </p:txBody>
        </p:sp>
        <p:grpSp>
          <p:nvGrpSpPr>
            <p:cNvPr id="2" name="그룹 1"/>
            <p:cNvGrpSpPr/>
            <p:nvPr/>
          </p:nvGrpSpPr>
          <p:grpSpPr>
            <a:xfrm>
              <a:off x="2974358" y="1083323"/>
              <a:ext cx="1057582" cy="285099"/>
              <a:chOff x="2974358" y="1239602"/>
              <a:chExt cx="1057582" cy="285099"/>
            </a:xfrm>
          </p:grpSpPr>
          <p:sp>
            <p:nvSpPr>
              <p:cNvPr id="42" name="모서리가 둥근 직사각형 41"/>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1000" b="1" dirty="0">
                    <a:gradFill>
                      <a:gsLst>
                        <a:gs pos="0">
                          <a:schemeClr val="bg2"/>
                        </a:gs>
                        <a:gs pos="100000">
                          <a:schemeClr val="bg2"/>
                        </a:gs>
                      </a:gsLst>
                      <a:lin ang="5400000" scaled="0"/>
                    </a:gradFill>
                    <a:latin typeface="+mj-lt"/>
                  </a:rPr>
                  <a:t>CMFP</a:t>
                </a:r>
                <a:endParaRPr lang="ko-KR" altLang="en-US" sz="1000" b="1" dirty="0">
                  <a:gradFill>
                    <a:gsLst>
                      <a:gs pos="0">
                        <a:schemeClr val="bg2"/>
                      </a:gs>
                      <a:gs pos="100000">
                        <a:schemeClr val="bg2"/>
                      </a:gs>
                    </a:gsLst>
                    <a:lin ang="5400000" scaled="0"/>
                  </a:gradFill>
                  <a:latin typeface="+mj-lt"/>
                </a:endParaRPr>
              </a:p>
            </p:txBody>
          </p:sp>
        </p:grpSp>
      </p:grpSp>
      <p:grpSp>
        <p:nvGrpSpPr>
          <p:cNvPr id="46" name="그룹 45"/>
          <p:cNvGrpSpPr/>
          <p:nvPr/>
        </p:nvGrpSpPr>
        <p:grpSpPr>
          <a:xfrm>
            <a:off x="4247232" y="793264"/>
            <a:ext cx="1296999" cy="1519000"/>
            <a:chOff x="2855901" y="1083323"/>
            <a:chExt cx="1296999" cy="1421630"/>
          </a:xfrm>
        </p:grpSpPr>
        <p:sp>
          <p:nvSpPr>
            <p:cNvPr id="47" name="모서리가 둥근 직사각형 46"/>
            <p:cNvSpPr/>
            <p:nvPr/>
          </p:nvSpPr>
          <p:spPr>
            <a:xfrm>
              <a:off x="2855901" y="1206585"/>
              <a:ext cx="1296999" cy="1298368"/>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48" name="TextBox 47"/>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L’autorité territoriale informe le CMFP de sa décision à la suite de son avis  puisque celui-ci revêt le caractère d’un avis simple</a:t>
              </a:r>
            </a:p>
          </p:txBody>
        </p:sp>
        <p:grpSp>
          <p:nvGrpSpPr>
            <p:cNvPr id="49" name="그룹 48"/>
            <p:cNvGrpSpPr/>
            <p:nvPr/>
          </p:nvGrpSpPr>
          <p:grpSpPr>
            <a:xfrm>
              <a:off x="2974358" y="1083323"/>
              <a:ext cx="1057582" cy="285099"/>
              <a:chOff x="2974358" y="1239602"/>
              <a:chExt cx="1057582" cy="285099"/>
            </a:xfrm>
          </p:grpSpPr>
          <p:sp>
            <p:nvSpPr>
              <p:cNvPr id="51" name="모서리가 둥근 직사각형 50"/>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52" name="모서리가 둥근 직사각형 51"/>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gradFill>
                      <a:gsLst>
                        <a:gs pos="0">
                          <a:schemeClr val="bg2"/>
                        </a:gs>
                        <a:gs pos="100000">
                          <a:schemeClr val="bg2"/>
                        </a:gs>
                      </a:gsLst>
                      <a:lin ang="5400000" scaled="0"/>
                    </a:gradFill>
                    <a:latin typeface="+mj-lt"/>
                  </a:rPr>
                  <a:t>Décision</a:t>
                </a:r>
                <a:endParaRPr lang="ko-KR" altLang="en-US" sz="1000" b="1" dirty="0">
                  <a:gradFill>
                    <a:gsLst>
                      <a:gs pos="0">
                        <a:schemeClr val="bg2"/>
                      </a:gs>
                      <a:gs pos="100000">
                        <a:schemeClr val="bg2"/>
                      </a:gs>
                    </a:gsLst>
                    <a:lin ang="5400000" scaled="0"/>
                  </a:gradFill>
                  <a:latin typeface="+mj-lt"/>
                </a:endParaRPr>
              </a:p>
            </p:txBody>
          </p:sp>
        </p:grpSp>
      </p:grpSp>
      <p:grpSp>
        <p:nvGrpSpPr>
          <p:cNvPr id="53" name="그룹 52"/>
          <p:cNvGrpSpPr/>
          <p:nvPr/>
        </p:nvGrpSpPr>
        <p:grpSpPr>
          <a:xfrm>
            <a:off x="5638563" y="924968"/>
            <a:ext cx="1404861" cy="1387296"/>
            <a:chOff x="2855901" y="1083323"/>
            <a:chExt cx="1296999" cy="1196899"/>
          </a:xfrm>
        </p:grpSpPr>
        <p:sp>
          <p:nvSpPr>
            <p:cNvPr id="54" name="모서리가 둥근 직사각형 53"/>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5" name="TextBox 54"/>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Reconnaissance de l’imputabilité : placement en CITIS</a:t>
              </a:r>
            </a:p>
          </p:txBody>
        </p:sp>
        <p:grpSp>
          <p:nvGrpSpPr>
            <p:cNvPr id="56" name="그룹 55"/>
            <p:cNvGrpSpPr/>
            <p:nvPr/>
          </p:nvGrpSpPr>
          <p:grpSpPr>
            <a:xfrm>
              <a:off x="2974358" y="1083323"/>
              <a:ext cx="1057582" cy="285099"/>
              <a:chOff x="2974358" y="1239602"/>
              <a:chExt cx="1057582" cy="285099"/>
            </a:xfrm>
          </p:grpSpPr>
          <p:sp>
            <p:nvSpPr>
              <p:cNvPr id="60" name="모서리가 둥근 직사각형 59"/>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1" name="모서리가 둥근 직사각형 60"/>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gradFill>
                      <a:gsLst>
                        <a:gs pos="0">
                          <a:schemeClr val="bg2"/>
                        </a:gs>
                        <a:gs pos="100000">
                          <a:schemeClr val="bg2"/>
                        </a:gs>
                      </a:gsLst>
                      <a:lin ang="5400000" scaled="0"/>
                    </a:gradFill>
                    <a:latin typeface="+mj-lt"/>
                  </a:rPr>
                  <a:t>Reconnaissance</a:t>
                </a:r>
                <a:endParaRPr lang="ko-KR" altLang="en-US" sz="1000" b="1" dirty="0">
                  <a:gradFill>
                    <a:gsLst>
                      <a:gs pos="0">
                        <a:schemeClr val="bg2"/>
                      </a:gs>
                      <a:gs pos="100000">
                        <a:schemeClr val="bg2"/>
                      </a:gs>
                    </a:gsLst>
                    <a:lin ang="5400000" scaled="0"/>
                  </a:gradFill>
                  <a:latin typeface="+mj-lt"/>
                </a:endParaRPr>
              </a:p>
            </p:txBody>
          </p:sp>
        </p:grpSp>
      </p:grpSp>
      <p:grpSp>
        <p:nvGrpSpPr>
          <p:cNvPr id="62" name="그룹 61"/>
          <p:cNvGrpSpPr/>
          <p:nvPr/>
        </p:nvGrpSpPr>
        <p:grpSpPr>
          <a:xfrm>
            <a:off x="7107045" y="1083323"/>
            <a:ext cx="1296999" cy="1196899"/>
            <a:chOff x="2855901" y="1083323"/>
            <a:chExt cx="1296999" cy="1196899"/>
          </a:xfrm>
        </p:grpSpPr>
        <p:sp>
          <p:nvSpPr>
            <p:cNvPr id="63" name="모서리가 둥근 직사각형 62"/>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64" name="TextBox 63"/>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Refus de reconnaissance : placement en congé de maladie ordinaire</a:t>
              </a:r>
            </a:p>
          </p:txBody>
        </p:sp>
        <p:grpSp>
          <p:nvGrpSpPr>
            <p:cNvPr id="65" name="그룹 64"/>
            <p:cNvGrpSpPr/>
            <p:nvPr/>
          </p:nvGrpSpPr>
          <p:grpSpPr>
            <a:xfrm>
              <a:off x="2974358" y="1083323"/>
              <a:ext cx="1057582" cy="285099"/>
              <a:chOff x="2974358" y="1239602"/>
              <a:chExt cx="1057582" cy="285099"/>
            </a:xfrm>
          </p:grpSpPr>
          <p:sp>
            <p:nvSpPr>
              <p:cNvPr id="66" name="모서리가 둥근 직사각형 65"/>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7" name="모서리가 둥근 직사각형 66"/>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gradFill>
                      <a:gsLst>
                        <a:gs pos="0">
                          <a:schemeClr val="bg2"/>
                        </a:gs>
                        <a:gs pos="100000">
                          <a:schemeClr val="bg2"/>
                        </a:gs>
                      </a:gsLst>
                      <a:lin ang="5400000" scaled="0"/>
                    </a:gradFill>
                    <a:latin typeface="+mj-lt"/>
                  </a:rPr>
                  <a:t>Non reconnaissance</a:t>
                </a:r>
                <a:endParaRPr lang="ko-KR" altLang="en-US" sz="1000" b="1" dirty="0">
                  <a:gradFill>
                    <a:gsLst>
                      <a:gs pos="0">
                        <a:schemeClr val="bg2"/>
                      </a:gs>
                      <a:gs pos="100000">
                        <a:schemeClr val="bg2"/>
                      </a:gs>
                    </a:gsLst>
                    <a:lin ang="5400000" scaled="0"/>
                  </a:gradFill>
                  <a:latin typeface="+mj-lt"/>
                </a:endParaRPr>
              </a:p>
            </p:txBody>
          </p:sp>
        </p:grpSp>
      </p:grpSp>
      <p:grpSp>
        <p:nvGrpSpPr>
          <p:cNvPr id="15" name="그룹 14"/>
          <p:cNvGrpSpPr/>
          <p:nvPr/>
        </p:nvGrpSpPr>
        <p:grpSpPr>
          <a:xfrm>
            <a:off x="2876868" y="3535812"/>
            <a:ext cx="1497258" cy="802205"/>
            <a:chOff x="3517763" y="3598733"/>
            <a:chExt cx="990906" cy="802205"/>
          </a:xfrm>
        </p:grpSpPr>
        <p:sp>
          <p:nvSpPr>
            <p:cNvPr id="87" name="TextBox 86"/>
            <p:cNvSpPr txBox="1"/>
            <p:nvPr/>
          </p:nvSpPr>
          <p:spPr>
            <a:xfrm>
              <a:off x="3517763" y="3598733"/>
              <a:ext cx="990906"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dirty="0">
                  <a:solidFill>
                    <a:schemeClr val="accent1"/>
                  </a:solidFill>
                </a:rPr>
                <a:t>LA DÉCLARATION</a:t>
              </a:r>
              <a:endParaRPr lang="ko-KR" altLang="en-US" dirty="0">
                <a:solidFill>
                  <a:schemeClr val="accent1"/>
                </a:solidFill>
              </a:endParaRPr>
            </a:p>
          </p:txBody>
        </p:sp>
        <p:sp>
          <p:nvSpPr>
            <p:cNvPr id="95" name="TextBox 94"/>
            <p:cNvSpPr txBox="1"/>
            <p:nvPr/>
          </p:nvSpPr>
          <p:spPr>
            <a:xfrm>
              <a:off x="3571341" y="3831430"/>
              <a:ext cx="883749" cy="569508"/>
            </a:xfrm>
            <a:prstGeom prst="rect">
              <a:avLst/>
            </a:prstGeom>
            <a:noFill/>
          </p:spPr>
          <p:txBody>
            <a:bodyPr wrap="square" lIns="72000" tIns="0" rIns="72000" bIns="0" rtlCol="0">
              <a:noAutofit/>
            </a:bodyPr>
            <a:lstStyle/>
            <a:p>
              <a:pPr lvl="0"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L’AGENT DECLARE UN ACCIDENT PAR ECRIT : date, heure, circonstances, témoins, lésions ...</a:t>
              </a:r>
            </a:p>
          </p:txBody>
        </p:sp>
      </p:grpSp>
      <p:grpSp>
        <p:nvGrpSpPr>
          <p:cNvPr id="97" name="그룹 96"/>
          <p:cNvGrpSpPr/>
          <p:nvPr/>
        </p:nvGrpSpPr>
        <p:grpSpPr>
          <a:xfrm>
            <a:off x="6791346" y="3535812"/>
            <a:ext cx="1302106" cy="802205"/>
            <a:chOff x="3507842" y="3598733"/>
            <a:chExt cx="1010748" cy="802205"/>
          </a:xfrm>
        </p:grpSpPr>
        <p:sp>
          <p:nvSpPr>
            <p:cNvPr id="98" name="TextBox 97"/>
            <p:cNvSpPr txBox="1"/>
            <p:nvPr/>
          </p:nvSpPr>
          <p:spPr>
            <a:xfrm>
              <a:off x="3507842" y="3598733"/>
              <a:ext cx="1010748"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dirty="0">
                  <a:solidFill>
                    <a:schemeClr val="accent1"/>
                  </a:solidFill>
                </a:rPr>
                <a:t>L’ENQUÊTE</a:t>
              </a:r>
              <a:endParaRPr lang="ko-KR" altLang="en-US" dirty="0">
                <a:solidFill>
                  <a:schemeClr val="accent1"/>
                </a:solidFill>
              </a:endParaRPr>
            </a:p>
          </p:txBody>
        </p:sp>
        <p:sp>
          <p:nvSpPr>
            <p:cNvPr id="99" name="TextBox 98"/>
            <p:cNvSpPr txBox="1"/>
            <p:nvPr/>
          </p:nvSpPr>
          <p:spPr>
            <a:xfrm>
              <a:off x="3571341" y="3831430"/>
              <a:ext cx="883749" cy="569508"/>
            </a:xfrm>
            <a:prstGeom prst="rect">
              <a:avLst/>
            </a:prstGeom>
            <a:noFill/>
          </p:spPr>
          <p:txBody>
            <a:bodyPr wrap="square" lIns="72000" tIns="0" rIns="7200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L’autorité territoriale procède à une enquête administrative</a:t>
              </a:r>
            </a:p>
          </p:txBody>
        </p:sp>
      </p:grpSp>
      <p:grpSp>
        <p:nvGrpSpPr>
          <p:cNvPr id="44" name="그룹 43"/>
          <p:cNvGrpSpPr/>
          <p:nvPr/>
        </p:nvGrpSpPr>
        <p:grpSpPr>
          <a:xfrm>
            <a:off x="4528758" y="3181131"/>
            <a:ext cx="2089142" cy="1494041"/>
            <a:chOff x="4947866" y="3124517"/>
            <a:chExt cx="1250926" cy="1494041"/>
          </a:xfrm>
        </p:grpSpPr>
        <p:sp>
          <p:nvSpPr>
            <p:cNvPr id="83" name="Freeform 9"/>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0" name="위쪽 화살표 99"/>
            <p:cNvSpPr/>
            <p:nvPr/>
          </p:nvSpPr>
          <p:spPr>
            <a:xfrm>
              <a:off x="5512030" y="3222490"/>
              <a:ext cx="122597" cy="174790"/>
            </a:xfrm>
            <a:prstGeom prst="upArrow">
              <a:avLst>
                <a:gd name="adj1" fmla="val 38105"/>
                <a:gd name="adj2" fmla="val 54407"/>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1" name="TextBox 100"/>
            <p:cNvSpPr txBox="1"/>
            <p:nvPr/>
          </p:nvSpPr>
          <p:spPr>
            <a:xfrm>
              <a:off x="5185805" y="3775245"/>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000"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NON</a:t>
              </a:r>
            </a:p>
            <a:p>
              <a:pPr lvl="0" algn="ctr"/>
              <a:r>
                <a:rPr lang="en-US" altLang="ko-KR" sz="1000"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RECONNAISSANCE</a:t>
              </a:r>
              <a:endParaRPr lang="nb-NO" altLang="ko-KR" sz="1000"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endParaRPr>
            </a:p>
          </p:txBody>
        </p:sp>
      </p:grpSp>
      <p:sp>
        <p:nvSpPr>
          <p:cNvPr id="5" name="텍스트 개체 틀 4"/>
          <p:cNvSpPr>
            <a:spLocks noGrp="1"/>
          </p:cNvSpPr>
          <p:nvPr>
            <p:ph type="body" sz="quarter" idx="10"/>
          </p:nvPr>
        </p:nvSpPr>
        <p:spPr>
          <a:xfrm>
            <a:off x="201452" y="2242124"/>
            <a:ext cx="2293409" cy="556788"/>
          </a:xfrm>
        </p:spPr>
        <p:txBody>
          <a:bodyPr/>
          <a:lstStyle/>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L’enquête administrative conclut à une faute personnelle ou à une circonstance particulière détachant l’accident du service </a:t>
            </a:r>
          </a:p>
          <a:p>
            <a:pPr fontAlgn="base"/>
            <a:endParaRPr lang="fr-FR" altLang="ko-KR" b="1" dirty="0">
              <a:latin typeface="Arial Rounded MT Bold" panose="020F0704030504030204" pitchFamily="34" charset="0"/>
              <a:cs typeface="Arial" panose="020B0604020202020204" pitchFamily="34" charset="0"/>
            </a:endParaRPr>
          </a:p>
          <a:p>
            <a:endParaRPr lang="fr-FR" b="1" dirty="0">
              <a:solidFill>
                <a:srgbClr val="008080"/>
              </a:solidFill>
            </a:endParaRPr>
          </a:p>
          <a:p>
            <a:endParaRPr lang="fr-FR" altLang="ko-KR" b="1" dirty="0">
              <a:solidFill>
                <a:srgbClr val="008080"/>
              </a:solidFill>
            </a:endParaRPr>
          </a:p>
          <a:p>
            <a:endParaRPr lang="en-US" altLang="ko-KR" dirty="0"/>
          </a:p>
          <a:p>
            <a:endParaRPr lang="ko-KR" altLang="en-US" dirty="0"/>
          </a:p>
          <a:p>
            <a:endParaRPr lang="ko-KR" altLang="en-US" dirty="0"/>
          </a:p>
        </p:txBody>
      </p:sp>
      <p:sp>
        <p:nvSpPr>
          <p:cNvPr id="3" name="ZoneTexte 2">
            <a:extLst>
              <a:ext uri="{FF2B5EF4-FFF2-40B4-BE49-F238E27FC236}">
                <a16:creationId xmlns:a16="http://schemas.microsoft.com/office/drawing/2014/main" id="{2ACEDBAE-1E30-180C-97B1-128610579A8F}"/>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23674EDD-3BC8-C6ED-4977-0CAAA1DE42A6}"/>
              </a:ext>
            </a:extLst>
          </p:cNvPr>
          <p:cNvSpPr txBox="1"/>
          <p:nvPr/>
        </p:nvSpPr>
        <p:spPr>
          <a:xfrm>
            <a:off x="7071818" y="4675173"/>
            <a:ext cx="1424894" cy="386197"/>
          </a:xfrm>
          <a:prstGeom prst="rect">
            <a:avLst/>
          </a:prstGeom>
          <a:solidFill>
            <a:schemeClr val="accent6">
              <a:lumMod val="85000"/>
            </a:schemeClr>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228BAF3B-B0E0-1AB3-8C04-9CD12F908B79}"/>
              </a:ext>
            </a:extLst>
          </p:cNvPr>
          <p:cNvSpPr txBox="1"/>
          <p:nvPr/>
        </p:nvSpPr>
        <p:spPr>
          <a:xfrm>
            <a:off x="638856" y="4730750"/>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430164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500" fill="hold"/>
                                        <p:tgtEl>
                                          <p:spTgt spid="97"/>
                                        </p:tgtEl>
                                        <p:attrNameLst>
                                          <p:attrName>ppt_w</p:attrName>
                                        </p:attrNameLst>
                                      </p:cBhvr>
                                      <p:tavLst>
                                        <p:tav tm="0">
                                          <p:val>
                                            <p:fltVal val="0"/>
                                          </p:val>
                                        </p:tav>
                                        <p:tav tm="100000">
                                          <p:val>
                                            <p:strVal val="#ppt_w"/>
                                          </p:val>
                                        </p:tav>
                                      </p:tavLst>
                                    </p:anim>
                                    <p:anim calcmode="lin" valueType="num">
                                      <p:cBhvr>
                                        <p:cTn id="22" dur="500" fill="hold"/>
                                        <p:tgtEl>
                                          <p:spTgt spid="97"/>
                                        </p:tgtEl>
                                        <p:attrNameLst>
                                          <p:attrName>ppt_h</p:attrName>
                                        </p:attrNameLst>
                                      </p:cBhvr>
                                      <p:tavLst>
                                        <p:tav tm="0">
                                          <p:val>
                                            <p:fltVal val="0"/>
                                          </p:val>
                                        </p:tav>
                                        <p:tav tm="100000">
                                          <p:val>
                                            <p:strVal val="#ppt_h"/>
                                          </p:val>
                                        </p:tav>
                                      </p:tavLst>
                                    </p:anim>
                                    <p:animEffect transition="in" filter="fade">
                                      <p:cBhvr>
                                        <p:cTn id="23" dur="500"/>
                                        <p:tgtEl>
                                          <p:spTgt spid="97"/>
                                        </p:tgtEl>
                                      </p:cBhvr>
                                    </p:animEffect>
                                  </p:childTnLst>
                                </p:cTn>
                              </p:par>
                            </p:childTnLst>
                          </p:cTn>
                        </p:par>
                        <p:par>
                          <p:cTn id="24" fill="hold">
                            <p:stCondLst>
                              <p:cond delay="500"/>
                            </p:stCondLst>
                            <p:childTnLst>
                              <p:par>
                                <p:cTn id="25" presetID="17" presetClass="entr" presetSubtype="1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45" name="그룹 44"/>
          <p:cNvGrpSpPr/>
          <p:nvPr/>
        </p:nvGrpSpPr>
        <p:grpSpPr>
          <a:xfrm>
            <a:off x="3503149" y="2242124"/>
            <a:ext cx="4140361" cy="915536"/>
            <a:chOff x="3503149" y="2242124"/>
            <a:chExt cx="4140361" cy="915536"/>
          </a:xfrm>
        </p:grpSpPr>
        <p:grpSp>
          <p:nvGrpSpPr>
            <p:cNvPr id="10" name="그룹 9"/>
            <p:cNvGrpSpPr/>
            <p:nvPr/>
          </p:nvGrpSpPr>
          <p:grpSpPr>
            <a:xfrm>
              <a:off x="3503149" y="2242124"/>
              <a:ext cx="4140361" cy="473643"/>
              <a:chOff x="3503149" y="2242124"/>
              <a:chExt cx="4140361" cy="473643"/>
            </a:xfrm>
          </p:grpSpPr>
          <p:sp>
            <p:nvSpPr>
              <p:cNvPr id="68" name="모서리가 둥근 직사각형 4"/>
              <p:cNvSpPr/>
              <p:nvPr/>
            </p:nvSpPr>
            <p:spPr>
              <a:xfrm flipH="1">
                <a:off x="3503149" y="2280223"/>
                <a:ext cx="4140361" cy="435544"/>
              </a:xfrm>
              <a:custGeom>
                <a:avLst/>
                <a:gdLst>
                  <a:gd name="connsiteX0" fmla="*/ 4140361 w 4151010"/>
                  <a:gd name="connsiteY0" fmla="*/ 19623 h 455167"/>
                  <a:gd name="connsiteX1" fmla="*/ 4151010 w 4151010"/>
                  <a:gd name="connsiteY1" fmla="*/ 0 h 455167"/>
                  <a:gd name="connsiteX2" fmla="*/ 0 w 4151010"/>
                  <a:gd name="connsiteY2" fmla="*/ 19623 h 455167"/>
                  <a:gd name="connsiteX3" fmla="*/ 8849 w 4151010"/>
                  <a:gd name="connsiteY3" fmla="*/ 107400 h 455167"/>
                  <a:gd name="connsiteX4" fmla="*/ 34228 w 4151010"/>
                  <a:gd name="connsiteY4" fmla="*/ 189156 h 455167"/>
                  <a:gd name="connsiteX5" fmla="*/ 74384 w 4151010"/>
                  <a:gd name="connsiteY5" fmla="*/ 263140 h 455167"/>
                  <a:gd name="connsiteX6" fmla="*/ 127568 w 4151010"/>
                  <a:gd name="connsiteY6" fmla="*/ 327599 h 455167"/>
                  <a:gd name="connsiteX7" fmla="*/ 192028 w 4151010"/>
                  <a:gd name="connsiteY7" fmla="*/ 380783 h 455167"/>
                  <a:gd name="connsiteX8" fmla="*/ 266011 w 4151010"/>
                  <a:gd name="connsiteY8" fmla="*/ 420940 h 455167"/>
                  <a:gd name="connsiteX9" fmla="*/ 347767 w 4151010"/>
                  <a:gd name="connsiteY9" fmla="*/ 446318 h 455167"/>
                  <a:gd name="connsiteX10" fmla="*/ 435544 w 4151010"/>
                  <a:gd name="connsiteY10" fmla="*/ 455167 h 455167"/>
                  <a:gd name="connsiteX11" fmla="*/ 3704817 w 4151010"/>
                  <a:gd name="connsiteY11" fmla="*/ 455167 h 455167"/>
                  <a:gd name="connsiteX12" fmla="*/ 3792594 w 4151010"/>
                  <a:gd name="connsiteY12" fmla="*/ 446318 h 455167"/>
                  <a:gd name="connsiteX13" fmla="*/ 3874350 w 4151010"/>
                  <a:gd name="connsiteY13" fmla="*/ 420940 h 455167"/>
                  <a:gd name="connsiteX14" fmla="*/ 3948334 w 4151010"/>
                  <a:gd name="connsiteY14" fmla="*/ 380783 h 455167"/>
                  <a:gd name="connsiteX15" fmla="*/ 4012793 w 4151010"/>
                  <a:gd name="connsiteY15" fmla="*/ 327599 h 455167"/>
                  <a:gd name="connsiteX16" fmla="*/ 4065977 w 4151010"/>
                  <a:gd name="connsiteY16" fmla="*/ 263140 h 455167"/>
                  <a:gd name="connsiteX17" fmla="*/ 4106134 w 4151010"/>
                  <a:gd name="connsiteY17" fmla="*/ 189156 h 455167"/>
                  <a:gd name="connsiteX18" fmla="*/ 4131512 w 4151010"/>
                  <a:gd name="connsiteY18" fmla="*/ 107400 h 455167"/>
                  <a:gd name="connsiteX19" fmla="*/ 4140361 w 4151010"/>
                  <a:gd name="connsiteY19" fmla="*/ 19623 h 455167"/>
                  <a:gd name="connsiteX0" fmla="*/ 0 w 4242450"/>
                  <a:gd name="connsiteY0" fmla="*/ 388 h 435932"/>
                  <a:gd name="connsiteX1" fmla="*/ 8849 w 4242450"/>
                  <a:gd name="connsiteY1" fmla="*/ 88165 h 435932"/>
                  <a:gd name="connsiteX2" fmla="*/ 34228 w 4242450"/>
                  <a:gd name="connsiteY2" fmla="*/ 169921 h 435932"/>
                  <a:gd name="connsiteX3" fmla="*/ 74384 w 4242450"/>
                  <a:gd name="connsiteY3" fmla="*/ 243905 h 435932"/>
                  <a:gd name="connsiteX4" fmla="*/ 127568 w 4242450"/>
                  <a:gd name="connsiteY4" fmla="*/ 308364 h 435932"/>
                  <a:gd name="connsiteX5" fmla="*/ 192028 w 4242450"/>
                  <a:gd name="connsiteY5" fmla="*/ 361548 h 435932"/>
                  <a:gd name="connsiteX6" fmla="*/ 266011 w 4242450"/>
                  <a:gd name="connsiteY6" fmla="*/ 401705 h 435932"/>
                  <a:gd name="connsiteX7" fmla="*/ 347767 w 4242450"/>
                  <a:gd name="connsiteY7" fmla="*/ 427083 h 435932"/>
                  <a:gd name="connsiteX8" fmla="*/ 435544 w 4242450"/>
                  <a:gd name="connsiteY8" fmla="*/ 435932 h 435932"/>
                  <a:gd name="connsiteX9" fmla="*/ 3704817 w 4242450"/>
                  <a:gd name="connsiteY9" fmla="*/ 435932 h 435932"/>
                  <a:gd name="connsiteX10" fmla="*/ 3792594 w 4242450"/>
                  <a:gd name="connsiteY10" fmla="*/ 427083 h 435932"/>
                  <a:gd name="connsiteX11" fmla="*/ 3874350 w 4242450"/>
                  <a:gd name="connsiteY11" fmla="*/ 401705 h 435932"/>
                  <a:gd name="connsiteX12" fmla="*/ 3948334 w 4242450"/>
                  <a:gd name="connsiteY12" fmla="*/ 361548 h 435932"/>
                  <a:gd name="connsiteX13" fmla="*/ 4012793 w 4242450"/>
                  <a:gd name="connsiteY13" fmla="*/ 308364 h 435932"/>
                  <a:gd name="connsiteX14" fmla="*/ 4065977 w 4242450"/>
                  <a:gd name="connsiteY14" fmla="*/ 243905 h 435932"/>
                  <a:gd name="connsiteX15" fmla="*/ 4106134 w 4242450"/>
                  <a:gd name="connsiteY15" fmla="*/ 169921 h 435932"/>
                  <a:gd name="connsiteX16" fmla="*/ 4131512 w 4242450"/>
                  <a:gd name="connsiteY16" fmla="*/ 88165 h 435932"/>
                  <a:gd name="connsiteX17" fmla="*/ 4140361 w 4242450"/>
                  <a:gd name="connsiteY17" fmla="*/ 388 h 435932"/>
                  <a:gd name="connsiteX18" fmla="*/ 4242450 w 4242450"/>
                  <a:gd name="connsiteY18" fmla="*/ 72205 h 435932"/>
                  <a:gd name="connsiteX0" fmla="*/ 0 w 4140361"/>
                  <a:gd name="connsiteY0" fmla="*/ 0 h 435544"/>
                  <a:gd name="connsiteX1" fmla="*/ 8849 w 4140361"/>
                  <a:gd name="connsiteY1" fmla="*/ 87777 h 435544"/>
                  <a:gd name="connsiteX2" fmla="*/ 34228 w 4140361"/>
                  <a:gd name="connsiteY2" fmla="*/ 169533 h 435544"/>
                  <a:gd name="connsiteX3" fmla="*/ 74384 w 4140361"/>
                  <a:gd name="connsiteY3" fmla="*/ 243517 h 435544"/>
                  <a:gd name="connsiteX4" fmla="*/ 127568 w 4140361"/>
                  <a:gd name="connsiteY4" fmla="*/ 307976 h 435544"/>
                  <a:gd name="connsiteX5" fmla="*/ 192028 w 4140361"/>
                  <a:gd name="connsiteY5" fmla="*/ 361160 h 435544"/>
                  <a:gd name="connsiteX6" fmla="*/ 266011 w 4140361"/>
                  <a:gd name="connsiteY6" fmla="*/ 401317 h 435544"/>
                  <a:gd name="connsiteX7" fmla="*/ 347767 w 4140361"/>
                  <a:gd name="connsiteY7" fmla="*/ 426695 h 435544"/>
                  <a:gd name="connsiteX8" fmla="*/ 435544 w 4140361"/>
                  <a:gd name="connsiteY8" fmla="*/ 435544 h 435544"/>
                  <a:gd name="connsiteX9" fmla="*/ 3704817 w 4140361"/>
                  <a:gd name="connsiteY9" fmla="*/ 435544 h 435544"/>
                  <a:gd name="connsiteX10" fmla="*/ 3792594 w 4140361"/>
                  <a:gd name="connsiteY10" fmla="*/ 426695 h 435544"/>
                  <a:gd name="connsiteX11" fmla="*/ 3874350 w 4140361"/>
                  <a:gd name="connsiteY11" fmla="*/ 401317 h 435544"/>
                  <a:gd name="connsiteX12" fmla="*/ 3948334 w 4140361"/>
                  <a:gd name="connsiteY12" fmla="*/ 361160 h 435544"/>
                  <a:gd name="connsiteX13" fmla="*/ 4012793 w 4140361"/>
                  <a:gd name="connsiteY13" fmla="*/ 307976 h 435544"/>
                  <a:gd name="connsiteX14" fmla="*/ 4065977 w 4140361"/>
                  <a:gd name="connsiteY14" fmla="*/ 243517 h 435544"/>
                  <a:gd name="connsiteX15" fmla="*/ 4106134 w 4140361"/>
                  <a:gd name="connsiteY15" fmla="*/ 169533 h 435544"/>
                  <a:gd name="connsiteX16" fmla="*/ 4131512 w 4140361"/>
                  <a:gd name="connsiteY16" fmla="*/ 87777 h 435544"/>
                  <a:gd name="connsiteX17" fmla="*/ 4140361 w 4140361"/>
                  <a:gd name="connsiteY17" fmla="*/ 0 h 43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0361" h="435544">
                    <a:moveTo>
                      <a:pt x="0" y="0"/>
                    </a:moveTo>
                    <a:lnTo>
                      <a:pt x="8849" y="87777"/>
                    </a:lnTo>
                    <a:lnTo>
                      <a:pt x="34228" y="169533"/>
                    </a:lnTo>
                    <a:lnTo>
                      <a:pt x="74384" y="243517"/>
                    </a:lnTo>
                    <a:lnTo>
                      <a:pt x="127568" y="307976"/>
                    </a:lnTo>
                    <a:lnTo>
                      <a:pt x="192028" y="361160"/>
                    </a:lnTo>
                    <a:lnTo>
                      <a:pt x="266011" y="401317"/>
                    </a:lnTo>
                    <a:lnTo>
                      <a:pt x="347767" y="426695"/>
                    </a:lnTo>
                    <a:cubicBezTo>
                      <a:pt x="376120" y="432497"/>
                      <a:pt x="405476" y="435544"/>
                      <a:pt x="435544" y="435544"/>
                    </a:cubicBezTo>
                    <a:lnTo>
                      <a:pt x="3704817" y="435544"/>
                    </a:lnTo>
                    <a:cubicBezTo>
                      <a:pt x="3734885" y="435544"/>
                      <a:pt x="3764242" y="432497"/>
                      <a:pt x="3792594" y="426695"/>
                    </a:cubicBezTo>
                    <a:cubicBezTo>
                      <a:pt x="3820947" y="420894"/>
                      <a:pt x="3848296" y="412337"/>
                      <a:pt x="3874350" y="401317"/>
                    </a:cubicBezTo>
                    <a:cubicBezTo>
                      <a:pt x="3900404" y="390297"/>
                      <a:pt x="3925163" y="376814"/>
                      <a:pt x="3948334" y="361160"/>
                    </a:cubicBezTo>
                    <a:cubicBezTo>
                      <a:pt x="3971505" y="345506"/>
                      <a:pt x="3993089" y="327681"/>
                      <a:pt x="4012793" y="307976"/>
                    </a:cubicBezTo>
                    <a:cubicBezTo>
                      <a:pt x="4032498" y="288272"/>
                      <a:pt x="4050323" y="266688"/>
                      <a:pt x="4065977" y="243517"/>
                    </a:cubicBezTo>
                    <a:cubicBezTo>
                      <a:pt x="4081631" y="220346"/>
                      <a:pt x="4095114" y="195587"/>
                      <a:pt x="4106134" y="169533"/>
                    </a:cubicBezTo>
                    <a:cubicBezTo>
                      <a:pt x="4117154" y="143479"/>
                      <a:pt x="4125711" y="116130"/>
                      <a:pt x="4131512" y="87777"/>
                    </a:cubicBezTo>
                    <a:cubicBezTo>
                      <a:pt x="4137314" y="59424"/>
                      <a:pt x="4140361" y="30068"/>
                      <a:pt x="4140361" y="0"/>
                    </a:cubicBezTo>
                  </a:path>
                </a:pathLst>
              </a:cu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7" name="직선 연결선 6"/>
              <p:cNvCxnSpPr/>
              <p:nvPr/>
            </p:nvCxnSpPr>
            <p:spPr>
              <a:xfrm flipV="1">
                <a:off x="4884103"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cxnSp>
            <p:nvCxnSpPr>
              <p:cNvPr id="72" name="직선 연결선 71"/>
              <p:cNvCxnSpPr/>
              <p:nvPr/>
            </p:nvCxnSpPr>
            <p:spPr>
              <a:xfrm flipV="1">
                <a:off x="6263806"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cxnSp>
          <p:nvCxnSpPr>
            <p:cNvPr id="78" name="직선 연결선 77"/>
            <p:cNvCxnSpPr/>
            <p:nvPr/>
          </p:nvCxnSpPr>
          <p:spPr>
            <a:xfrm flipV="1">
              <a:off x="5573329" y="2722117"/>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sp>
        <p:nvSpPr>
          <p:cNvPr id="11" name="Title 10"/>
          <p:cNvSpPr>
            <a:spLocks noGrp="1"/>
          </p:cNvSpPr>
          <p:nvPr>
            <p:ph type="title"/>
          </p:nvPr>
        </p:nvSpPr>
        <p:spPr>
          <a:xfrm>
            <a:off x="745596" y="338014"/>
            <a:ext cx="6814608" cy="467469"/>
          </a:xfrm>
        </p:spPr>
        <p:txBody>
          <a:bodyPr/>
          <a:lstStyle/>
          <a:p>
            <a:r>
              <a:rPr lang="en-US" altLang="ko-KR" sz="2000" dirty="0">
                <a:solidFill>
                  <a:schemeClr val="accent1">
                    <a:lumMod val="75000"/>
                  </a:schemeClr>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LA MALADIE PROFESSIONNELLE</a:t>
            </a:r>
            <a:endParaRPr lang="en-US" sz="2000" dirty="0">
              <a:solidFill>
                <a:schemeClr val="accent1">
                  <a:lumMod val="75000"/>
                </a:schemeClr>
              </a:solidFill>
              <a:latin typeface="Arial Rounded MT Bold" panose="020F0704030504030204" pitchFamily="34" charset="0"/>
            </a:endParaRPr>
          </a:p>
        </p:txBody>
      </p:sp>
      <p:grpSp>
        <p:nvGrpSpPr>
          <p:cNvPr id="4" name="그룹 3"/>
          <p:cNvGrpSpPr/>
          <p:nvPr/>
        </p:nvGrpSpPr>
        <p:grpSpPr>
          <a:xfrm>
            <a:off x="2855901" y="1083323"/>
            <a:ext cx="1296999" cy="1196899"/>
            <a:chOff x="2855901" y="1083323"/>
            <a:chExt cx="1296999" cy="1196899"/>
          </a:xfrm>
        </p:grpSpPr>
        <p:sp>
          <p:nvSpPr>
            <p:cNvPr id="57" name="모서리가 둥근 직사각형 56"/>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9" name="TextBox 58"/>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L’agent est placé en congé pour invalidité imputable au service (CITIS)</a:t>
              </a:r>
            </a:p>
          </p:txBody>
        </p:sp>
        <p:grpSp>
          <p:nvGrpSpPr>
            <p:cNvPr id="2" name="그룹 1"/>
            <p:cNvGrpSpPr/>
            <p:nvPr/>
          </p:nvGrpSpPr>
          <p:grpSpPr>
            <a:xfrm>
              <a:off x="2974358" y="1083323"/>
              <a:ext cx="1057582" cy="285099"/>
              <a:chOff x="2974358" y="1239602"/>
              <a:chExt cx="1057582" cy="285099"/>
            </a:xfrm>
          </p:grpSpPr>
          <p:sp>
            <p:nvSpPr>
              <p:cNvPr id="42" name="모서리가 둥근 직사각형 41"/>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1000" b="1" dirty="0">
                    <a:gradFill>
                      <a:gsLst>
                        <a:gs pos="0">
                          <a:schemeClr val="bg2"/>
                        </a:gs>
                        <a:gs pos="100000">
                          <a:schemeClr val="bg2"/>
                        </a:gs>
                      </a:gsLst>
                      <a:lin ang="5400000" scaled="0"/>
                    </a:gradFill>
                    <a:latin typeface="+mj-lt"/>
                  </a:rPr>
                  <a:t>CITIS</a:t>
                </a:r>
                <a:endParaRPr lang="ko-KR" altLang="en-US" sz="1000" b="1" dirty="0">
                  <a:gradFill>
                    <a:gsLst>
                      <a:gs pos="0">
                        <a:schemeClr val="bg2"/>
                      </a:gs>
                      <a:gs pos="100000">
                        <a:schemeClr val="bg2"/>
                      </a:gs>
                    </a:gsLst>
                    <a:lin ang="5400000" scaled="0"/>
                  </a:gradFill>
                  <a:latin typeface="+mj-lt"/>
                </a:endParaRPr>
              </a:p>
            </p:txBody>
          </p:sp>
        </p:grpSp>
      </p:grpSp>
      <p:grpSp>
        <p:nvGrpSpPr>
          <p:cNvPr id="46" name="그룹 45"/>
          <p:cNvGrpSpPr/>
          <p:nvPr/>
        </p:nvGrpSpPr>
        <p:grpSpPr>
          <a:xfrm>
            <a:off x="4247232" y="793264"/>
            <a:ext cx="1296999" cy="1519000"/>
            <a:chOff x="2855901" y="1083323"/>
            <a:chExt cx="1296999" cy="1421630"/>
          </a:xfrm>
        </p:grpSpPr>
        <p:sp>
          <p:nvSpPr>
            <p:cNvPr id="47" name="모서리가 둥근 직사각형 46"/>
            <p:cNvSpPr/>
            <p:nvPr/>
          </p:nvSpPr>
          <p:spPr>
            <a:xfrm>
              <a:off x="2855901" y="1206585"/>
              <a:ext cx="1296999" cy="1298368"/>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48" name="TextBox 47"/>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L’autorité territoriale informe le conseil médical en lui transmettant l’arrêté reconnaissant l’imputabilité au service de  la maladie professionnelle et l’arrêté plaçant l’agent en CITIS</a:t>
              </a:r>
            </a:p>
          </p:txBody>
        </p:sp>
        <p:grpSp>
          <p:nvGrpSpPr>
            <p:cNvPr id="49" name="그룹 48"/>
            <p:cNvGrpSpPr/>
            <p:nvPr/>
          </p:nvGrpSpPr>
          <p:grpSpPr>
            <a:xfrm>
              <a:off x="2974358" y="1083323"/>
              <a:ext cx="1057582" cy="285099"/>
              <a:chOff x="2974358" y="1239602"/>
              <a:chExt cx="1057582" cy="285099"/>
            </a:xfrm>
          </p:grpSpPr>
          <p:sp>
            <p:nvSpPr>
              <p:cNvPr id="51" name="모서리가 둥근 직사각형 50"/>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52" name="모서리가 둥근 직사각형 51"/>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gradFill>
                      <a:gsLst>
                        <a:gs pos="0">
                          <a:schemeClr val="bg2"/>
                        </a:gs>
                        <a:gs pos="100000">
                          <a:schemeClr val="bg2"/>
                        </a:gs>
                      </a:gsLst>
                      <a:lin ang="5400000" scaled="0"/>
                    </a:gradFill>
                    <a:latin typeface="+mj-lt"/>
                  </a:rPr>
                  <a:t>AGIRHE</a:t>
                </a:r>
                <a:endParaRPr lang="ko-KR" altLang="en-US" sz="1000" b="1" dirty="0">
                  <a:gradFill>
                    <a:gsLst>
                      <a:gs pos="0">
                        <a:schemeClr val="bg2"/>
                      </a:gs>
                      <a:gs pos="100000">
                        <a:schemeClr val="bg2"/>
                      </a:gs>
                    </a:gsLst>
                    <a:lin ang="5400000" scaled="0"/>
                  </a:gradFill>
                  <a:latin typeface="+mj-lt"/>
                </a:endParaRPr>
              </a:p>
            </p:txBody>
          </p:sp>
        </p:grpSp>
      </p:grpSp>
      <p:grpSp>
        <p:nvGrpSpPr>
          <p:cNvPr id="53" name="그룹 52"/>
          <p:cNvGrpSpPr/>
          <p:nvPr/>
        </p:nvGrpSpPr>
        <p:grpSpPr>
          <a:xfrm>
            <a:off x="5662688" y="924968"/>
            <a:ext cx="1296999" cy="1387296"/>
            <a:chOff x="2855901" y="1083323"/>
            <a:chExt cx="1296999" cy="1196899"/>
          </a:xfrm>
        </p:grpSpPr>
        <p:sp>
          <p:nvSpPr>
            <p:cNvPr id="54" name="모서리가 둥근 직사각형 53"/>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5" name="TextBox 54"/>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L’agent conserve l’intégralité de son traitement pendant toute la période d’arrêt et la collectivité prend en charge les honoraires médicaux et tous les frais directement liés à la maladie</a:t>
              </a:r>
            </a:p>
          </p:txBody>
        </p:sp>
        <p:grpSp>
          <p:nvGrpSpPr>
            <p:cNvPr id="56" name="그룹 55"/>
            <p:cNvGrpSpPr/>
            <p:nvPr/>
          </p:nvGrpSpPr>
          <p:grpSpPr>
            <a:xfrm>
              <a:off x="2974358" y="1083323"/>
              <a:ext cx="1057582" cy="285099"/>
              <a:chOff x="2974358" y="1239602"/>
              <a:chExt cx="1057582" cy="285099"/>
            </a:xfrm>
          </p:grpSpPr>
          <p:sp>
            <p:nvSpPr>
              <p:cNvPr id="60" name="모서리가 둥근 직사각형 59"/>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1" name="모서리가 둥근 직사각형 60"/>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gradFill>
                      <a:gsLst>
                        <a:gs pos="0">
                          <a:schemeClr val="bg2"/>
                        </a:gs>
                        <a:gs pos="100000">
                          <a:schemeClr val="bg2"/>
                        </a:gs>
                      </a:gsLst>
                      <a:lin ang="5400000" scaled="0"/>
                    </a:gradFill>
                    <a:latin typeface="+mj-lt"/>
                  </a:rPr>
                  <a:t>Rémunération</a:t>
                </a:r>
                <a:endParaRPr lang="ko-KR" altLang="en-US" sz="1000" b="1" dirty="0">
                  <a:gradFill>
                    <a:gsLst>
                      <a:gs pos="0">
                        <a:schemeClr val="bg2"/>
                      </a:gs>
                      <a:gs pos="100000">
                        <a:schemeClr val="bg2"/>
                      </a:gs>
                    </a:gsLst>
                    <a:lin ang="5400000" scaled="0"/>
                  </a:gradFill>
                  <a:latin typeface="+mj-lt"/>
                </a:endParaRPr>
              </a:p>
            </p:txBody>
          </p:sp>
        </p:grpSp>
      </p:grpSp>
      <p:grpSp>
        <p:nvGrpSpPr>
          <p:cNvPr id="62" name="그룹 61"/>
          <p:cNvGrpSpPr/>
          <p:nvPr/>
        </p:nvGrpSpPr>
        <p:grpSpPr>
          <a:xfrm>
            <a:off x="7054239" y="1083323"/>
            <a:ext cx="1296999" cy="1196899"/>
            <a:chOff x="2855901" y="1083323"/>
            <a:chExt cx="1296999" cy="1196899"/>
          </a:xfrm>
        </p:grpSpPr>
        <p:sp>
          <p:nvSpPr>
            <p:cNvPr id="63" name="모서리가 둥근 직사각형 62"/>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64" name="TextBox 63"/>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Si adhésion au contrat d’assurance groupe, saisie de la demande de remboursement dans AGIRHE, Les frais médicaux sont pris en charge par l’assureur</a:t>
              </a:r>
              <a:r>
                <a:rPr lang="pt-BR" altLang="ko-KR" sz="700" dirty="0">
                  <a:solidFill>
                    <a:schemeClr val="accent1">
                      <a:lumMod val="50000"/>
                    </a:schemeClr>
                  </a:solidFill>
                  <a:ea typeface="Roboto Light" pitchFamily="2" charset="0"/>
                  <a:cs typeface="Roboto Condensed Regular"/>
                </a:rPr>
                <a:t>.</a:t>
              </a:r>
            </a:p>
          </p:txBody>
        </p:sp>
        <p:grpSp>
          <p:nvGrpSpPr>
            <p:cNvPr id="65" name="그룹 64"/>
            <p:cNvGrpSpPr/>
            <p:nvPr/>
          </p:nvGrpSpPr>
          <p:grpSpPr>
            <a:xfrm>
              <a:off x="2974358" y="1083323"/>
              <a:ext cx="1057582" cy="285099"/>
              <a:chOff x="2974358" y="1239602"/>
              <a:chExt cx="1057582" cy="285099"/>
            </a:xfrm>
          </p:grpSpPr>
          <p:sp>
            <p:nvSpPr>
              <p:cNvPr id="66" name="모서리가 둥근 직사각형 65"/>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7" name="모서리가 둥근 직사각형 66"/>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gradFill>
                      <a:gsLst>
                        <a:gs pos="0">
                          <a:schemeClr val="bg2"/>
                        </a:gs>
                        <a:gs pos="100000">
                          <a:schemeClr val="bg2"/>
                        </a:gs>
                      </a:gsLst>
                      <a:lin ang="5400000" scaled="0"/>
                    </a:gradFill>
                    <a:latin typeface="+mj-lt"/>
                  </a:rPr>
                  <a:t>Assurance</a:t>
                </a:r>
                <a:endParaRPr lang="ko-KR" altLang="en-US" sz="1000" b="1" dirty="0">
                  <a:gradFill>
                    <a:gsLst>
                      <a:gs pos="0">
                        <a:schemeClr val="bg2"/>
                      </a:gs>
                      <a:gs pos="100000">
                        <a:schemeClr val="bg2"/>
                      </a:gs>
                    </a:gsLst>
                    <a:lin ang="5400000" scaled="0"/>
                  </a:gradFill>
                  <a:latin typeface="+mj-lt"/>
                </a:endParaRPr>
              </a:p>
            </p:txBody>
          </p:sp>
        </p:grpSp>
      </p:grpSp>
      <p:grpSp>
        <p:nvGrpSpPr>
          <p:cNvPr id="44" name="그룹 43"/>
          <p:cNvGrpSpPr/>
          <p:nvPr/>
        </p:nvGrpSpPr>
        <p:grpSpPr>
          <a:xfrm>
            <a:off x="4528758" y="3181131"/>
            <a:ext cx="2089142" cy="1494041"/>
            <a:chOff x="4947866" y="3124517"/>
            <a:chExt cx="1250926" cy="1494041"/>
          </a:xfrm>
        </p:grpSpPr>
        <p:sp>
          <p:nvSpPr>
            <p:cNvPr id="83" name="Freeform 9"/>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0" name="위쪽 화살표 99"/>
            <p:cNvSpPr/>
            <p:nvPr/>
          </p:nvSpPr>
          <p:spPr>
            <a:xfrm>
              <a:off x="5512030" y="3222490"/>
              <a:ext cx="122597" cy="174790"/>
            </a:xfrm>
            <a:prstGeom prst="upArrow">
              <a:avLst>
                <a:gd name="adj1" fmla="val 38105"/>
                <a:gd name="adj2" fmla="val 54407"/>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1" name="TextBox 100"/>
            <p:cNvSpPr txBox="1"/>
            <p:nvPr/>
          </p:nvSpPr>
          <p:spPr>
            <a:xfrm>
              <a:off x="5185805" y="3775245"/>
              <a:ext cx="775050" cy="339945"/>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RECONNAISSANCE</a:t>
              </a:r>
              <a:endParaRPr lang="nb-NO"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endParaRPr>
            </a:p>
          </p:txBody>
        </p:sp>
      </p:grpSp>
      <p:sp>
        <p:nvSpPr>
          <p:cNvPr id="5" name="텍스트 개체 틀 4"/>
          <p:cNvSpPr>
            <a:spLocks noGrp="1"/>
          </p:cNvSpPr>
          <p:nvPr>
            <p:ph type="body" sz="quarter" idx="10"/>
          </p:nvPr>
        </p:nvSpPr>
        <p:spPr>
          <a:xfrm>
            <a:off x="292102" y="879475"/>
            <a:ext cx="2293409" cy="3851275"/>
          </a:xfrm>
        </p:spPr>
        <p:txBody>
          <a:bodyPr/>
          <a:lstStyle/>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Est présumée imputable au service toute maladie désignée par les tableaux de maladies professionnelles mentionnés aux articles L. 461-1 et suivants du code de la sécurité sociale et contractée dans l’exercice ou à l’occasion de l’exercice des fonctions dans les conditions précisées par le tableau</a:t>
            </a:r>
          </a:p>
          <a:p>
            <a:pPr fontAlgn="base"/>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Pour être reconnue, la maladie professionnelle doit répondre à ces 3 conditions :</a:t>
            </a:r>
          </a:p>
          <a:p>
            <a:pPr marL="171450" indent="-171450" fontAlgn="base">
              <a:buFontTx/>
              <a:buChar char="-"/>
            </a:pPr>
            <a:r>
              <a:rPr lang="fr-FR" altLang="ko-KR" dirty="0">
                <a:solidFill>
                  <a:schemeClr val="accent1">
                    <a:lumMod val="50000"/>
                  </a:schemeClr>
                </a:solidFill>
                <a:latin typeface="Arial Rounded MT Bold" panose="020F0704030504030204" pitchFamily="34" charset="0"/>
                <a:cs typeface="Arial" panose="020B0604020202020204" pitchFamily="34" charset="0"/>
              </a:rPr>
              <a:t>les caractéristiques de la maladie </a:t>
            </a:r>
          </a:p>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 le délai de prise en charge : délai entre la cessation d'exposition au risque supposé à l'origine de la maladie et la constatation de celle-ci qui ne doit pas excéder le délai maximal figurant dans le tableau. Certains tableaux prévoient également une durée minimale d'exposition au risque </a:t>
            </a:r>
          </a:p>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 la liste des travaux susceptible de provoquer la maladie, qui peut être limitative</a:t>
            </a:r>
          </a:p>
          <a:p>
            <a:endParaRPr lang="fr-FR" b="1" dirty="0">
              <a:solidFill>
                <a:srgbClr val="008080"/>
              </a:solidFill>
            </a:endParaRPr>
          </a:p>
          <a:p>
            <a:endParaRPr lang="fr-FR" altLang="ko-KR" b="1" dirty="0">
              <a:solidFill>
                <a:srgbClr val="008080"/>
              </a:solidFill>
            </a:endParaRPr>
          </a:p>
          <a:p>
            <a:endParaRPr lang="en-US" altLang="ko-KR" dirty="0"/>
          </a:p>
          <a:p>
            <a:endParaRPr lang="ko-KR" altLang="en-US" dirty="0"/>
          </a:p>
          <a:p>
            <a:endParaRPr lang="ko-KR" altLang="en-US" dirty="0"/>
          </a:p>
        </p:txBody>
      </p:sp>
      <p:sp>
        <p:nvSpPr>
          <p:cNvPr id="3" name="ZoneTexte 2">
            <a:extLst>
              <a:ext uri="{FF2B5EF4-FFF2-40B4-BE49-F238E27FC236}">
                <a16:creationId xmlns:a16="http://schemas.microsoft.com/office/drawing/2014/main" id="{33DF3226-AFB4-64B4-E980-05CE4D972C31}"/>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0940645C-676F-E9CB-D11A-FA9626496641}"/>
              </a:ext>
            </a:extLst>
          </p:cNvPr>
          <p:cNvSpPr txBox="1"/>
          <p:nvPr/>
        </p:nvSpPr>
        <p:spPr>
          <a:xfrm>
            <a:off x="7080250" y="4675173"/>
            <a:ext cx="1424894" cy="386197"/>
          </a:xfrm>
          <a:prstGeom prst="rect">
            <a:avLst/>
          </a:prstGeom>
          <a:solidFill>
            <a:schemeClr val="accent6">
              <a:lumMod val="85000"/>
            </a:schemeClr>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4CBBBF2B-AD68-78B1-61F8-1A91ABCE5134}"/>
              </a:ext>
            </a:extLst>
          </p:cNvPr>
          <p:cNvSpPr txBox="1"/>
          <p:nvPr/>
        </p:nvSpPr>
        <p:spPr>
          <a:xfrm>
            <a:off x="638856" y="4757303"/>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12438086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60425967-F9B9-58C2-5F77-9A60A053D12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62B46D0-22A4-4D28-4934-95D0E2B4A6B0}"/>
              </a:ext>
            </a:extLst>
          </p:cNvPr>
          <p:cNvSpPr>
            <a:spLocks noGrp="1"/>
          </p:cNvSpPr>
          <p:nvPr>
            <p:ph type="title"/>
          </p:nvPr>
        </p:nvSpPr>
        <p:spPr/>
        <p:txBody>
          <a:bodyPr/>
          <a:lstStyle/>
          <a:p>
            <a:r>
              <a:rPr lang="nl-NL" sz="2000" dirty="0">
                <a:gradFill>
                  <a:gsLst>
                    <a:gs pos="0">
                      <a:schemeClr val="accent1"/>
                    </a:gs>
                    <a:gs pos="100000">
                      <a:schemeClr val="accent1"/>
                    </a:gs>
                  </a:gsLst>
                  <a:lin ang="0" scaled="1"/>
                </a:gradFill>
                <a:latin typeface="Arial Rounded MT Bold" panose="020F0704030504030204" pitchFamily="34" charset="0"/>
              </a:rPr>
              <a:t>LES CONGÉS DE MALADIE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2" name="그룹 1">
            <a:extLst>
              <a:ext uri="{FF2B5EF4-FFF2-40B4-BE49-F238E27FC236}">
                <a16:creationId xmlns:a16="http://schemas.microsoft.com/office/drawing/2014/main" id="{38D31337-C643-7160-0877-95CDACC5C7E1}"/>
              </a:ext>
            </a:extLst>
          </p:cNvPr>
          <p:cNvGrpSpPr/>
          <p:nvPr/>
        </p:nvGrpSpPr>
        <p:grpSpPr>
          <a:xfrm>
            <a:off x="2841260" y="2098936"/>
            <a:ext cx="2340745" cy="1665217"/>
            <a:chOff x="2974358" y="1239602"/>
            <a:chExt cx="1057582" cy="285099"/>
          </a:xfrm>
        </p:grpSpPr>
        <p:sp>
          <p:nvSpPr>
            <p:cNvPr id="42" name="모서리가 둥근 직사각형 41">
              <a:extLst>
                <a:ext uri="{FF2B5EF4-FFF2-40B4-BE49-F238E27FC236}">
                  <a16:creationId xmlns:a16="http://schemas.microsoft.com/office/drawing/2014/main" id="{C3DCC89D-ADD1-4B6C-E876-19BB90642382}"/>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a:extLst>
                <a:ext uri="{FF2B5EF4-FFF2-40B4-BE49-F238E27FC236}">
                  <a16:creationId xmlns:a16="http://schemas.microsoft.com/office/drawing/2014/main" id="{179B2B89-8CBC-AB60-53E0-0C8812063425}"/>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ACCIDENT</a:t>
              </a:r>
              <a:endParaRPr lang="ko-KR" altLang="en-US" sz="1200" b="1" dirty="0">
                <a:solidFill>
                  <a:schemeClr val="accent6">
                    <a:lumMod val="85000"/>
                  </a:schemeClr>
                </a:solidFill>
                <a:latin typeface="Arial Rounded MT Bold" panose="020F0704030504030204" pitchFamily="34" charset="0"/>
              </a:endParaRPr>
            </a:p>
          </p:txBody>
        </p:sp>
      </p:grpSp>
      <p:grpSp>
        <p:nvGrpSpPr>
          <p:cNvPr id="44" name="그룹 43">
            <a:extLst>
              <a:ext uri="{FF2B5EF4-FFF2-40B4-BE49-F238E27FC236}">
                <a16:creationId xmlns:a16="http://schemas.microsoft.com/office/drawing/2014/main" id="{21AD5159-3D60-8B3F-FE4C-C2C0C9D71E54}"/>
              </a:ext>
            </a:extLst>
          </p:cNvPr>
          <p:cNvGrpSpPr/>
          <p:nvPr/>
        </p:nvGrpSpPr>
        <p:grpSpPr>
          <a:xfrm rot="5400000">
            <a:off x="466117" y="1797736"/>
            <a:ext cx="1984529" cy="2125751"/>
            <a:chOff x="4947866" y="3124517"/>
            <a:chExt cx="1250926" cy="1494041"/>
          </a:xfrm>
        </p:grpSpPr>
        <p:sp>
          <p:nvSpPr>
            <p:cNvPr id="83" name="Freeform 9">
              <a:extLst>
                <a:ext uri="{FF2B5EF4-FFF2-40B4-BE49-F238E27FC236}">
                  <a16:creationId xmlns:a16="http://schemas.microsoft.com/office/drawing/2014/main" id="{9F20C55E-7738-3D17-0AB3-732A13394176}"/>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a:extLst>
                <a:ext uri="{FF2B5EF4-FFF2-40B4-BE49-F238E27FC236}">
                  <a16:creationId xmlns:a16="http://schemas.microsoft.com/office/drawing/2014/main" id="{4BCB53C9-97C0-22C7-6456-5CD8E286E68A}"/>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a:extLst>
                <a:ext uri="{FF2B5EF4-FFF2-40B4-BE49-F238E27FC236}">
                  <a16:creationId xmlns:a16="http://schemas.microsoft.com/office/drawing/2014/main" id="{9129CA00-C874-C755-54D7-C05BB9CB41EF}"/>
                </a:ext>
              </a:extLst>
            </p:cNvPr>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TextBox 100">
              <a:extLst>
                <a:ext uri="{FF2B5EF4-FFF2-40B4-BE49-F238E27FC236}">
                  <a16:creationId xmlns:a16="http://schemas.microsoft.com/office/drawing/2014/main" id="{E3AFA78D-5063-6352-292B-8688CD9BE1F9}"/>
                </a:ext>
              </a:extLst>
            </p:cNvPr>
            <p:cNvSpPr txBox="1"/>
            <p:nvPr/>
          </p:nvSpPr>
          <p:spPr>
            <a:xfrm rot="16200000">
              <a:off x="5185803" y="3747970"/>
              <a:ext cx="775050" cy="339945"/>
            </a:xfrm>
            <a:prstGeom prst="rect">
              <a:avLst/>
            </a:prstGeom>
            <a:noFill/>
          </p:spPr>
          <p:txBody>
            <a:bodyPr wrap="square" lIns="0" tIns="0" rIns="0" bIns="0" rtlCol="0" anchor="ctr">
              <a:noAutofit/>
            </a:bodyPr>
            <a:lstStyle/>
            <a:p>
              <a:pPr lvl="0" algn="ctr"/>
              <a:r>
                <a:rPr lang="en-US" altLang="ko-KR" sz="1600" dirty="0">
                  <a:solidFill>
                    <a:schemeClr val="accent1">
                      <a:lumMod val="50000"/>
                    </a:schemeClr>
                  </a:solidFill>
                  <a:latin typeface="Arial Rounded MT Bold" panose="020F0704030504030204" pitchFamily="34" charset="0"/>
                  <a:ea typeface="Roboto Condensed Regular"/>
                  <a:cs typeface="+mj-cs"/>
                </a:rPr>
                <a:t>RÉGIME </a:t>
              </a:r>
            </a:p>
            <a:p>
              <a:pPr lvl="0" algn="ctr"/>
              <a:r>
                <a:rPr lang="en-US" altLang="ko-KR" sz="1600" dirty="0">
                  <a:solidFill>
                    <a:schemeClr val="accent1">
                      <a:lumMod val="50000"/>
                    </a:schemeClr>
                  </a:solidFill>
                  <a:latin typeface="Arial Rounded MT Bold" panose="020F0704030504030204" pitchFamily="34" charset="0"/>
                  <a:ea typeface="Roboto Condensed Regular"/>
                  <a:cs typeface="+mj-cs"/>
                </a:rPr>
                <a:t>GÉNÉRAL</a:t>
              </a:r>
              <a:endParaRPr lang="nb-NO" altLang="ko-KR" sz="1600" b="1" dirty="0">
                <a:solidFill>
                  <a:schemeClr val="accent1">
                    <a:lumMod val="50000"/>
                  </a:schemeClr>
                </a:solidFill>
                <a:latin typeface="Arial Rounded MT Bold" panose="020F0704030504030204" pitchFamily="34" charset="0"/>
                <a:ea typeface="Roboto Light" pitchFamily="2" charset="0"/>
                <a:cs typeface="Roboto Condensed Regular"/>
              </a:endParaRPr>
            </a:p>
          </p:txBody>
        </p:sp>
      </p:grpSp>
      <p:grpSp>
        <p:nvGrpSpPr>
          <p:cNvPr id="12" name="그룹 1">
            <a:extLst>
              <a:ext uri="{FF2B5EF4-FFF2-40B4-BE49-F238E27FC236}">
                <a16:creationId xmlns:a16="http://schemas.microsoft.com/office/drawing/2014/main" id="{273884AA-4A6A-B53A-5856-BC30819742B5}"/>
              </a:ext>
            </a:extLst>
          </p:cNvPr>
          <p:cNvGrpSpPr/>
          <p:nvPr/>
        </p:nvGrpSpPr>
        <p:grpSpPr>
          <a:xfrm>
            <a:off x="5547052" y="2098936"/>
            <a:ext cx="2250748" cy="1665217"/>
            <a:chOff x="2974358" y="1239602"/>
            <a:chExt cx="1057582" cy="285099"/>
          </a:xfrm>
        </p:grpSpPr>
        <p:sp>
          <p:nvSpPr>
            <p:cNvPr id="13" name="모서리가 둥근 직사각형 41">
              <a:extLst>
                <a:ext uri="{FF2B5EF4-FFF2-40B4-BE49-F238E27FC236}">
                  <a16:creationId xmlns:a16="http://schemas.microsoft.com/office/drawing/2014/main" id="{05258376-48FD-7330-0B30-0938E9E510C0}"/>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4" name="모서리가 둥근 직사각형 57">
              <a:extLst>
                <a:ext uri="{FF2B5EF4-FFF2-40B4-BE49-F238E27FC236}">
                  <a16:creationId xmlns:a16="http://schemas.microsoft.com/office/drawing/2014/main" id="{BF430171-E7FF-FCFE-ABC8-13450D6493CD}"/>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MALADIE PROFESSIONNELLE</a:t>
              </a:r>
              <a:endParaRPr lang="ko-KR" altLang="en-US" sz="1200" b="1" dirty="0">
                <a:solidFill>
                  <a:schemeClr val="accent6">
                    <a:lumMod val="85000"/>
                  </a:schemeClr>
                </a:solidFill>
                <a:latin typeface="Arial Rounded MT Bold" panose="020F0704030504030204" pitchFamily="34" charset="0"/>
              </a:endParaRPr>
            </a:p>
          </p:txBody>
        </p:sp>
      </p:grpSp>
      <p:sp>
        <p:nvSpPr>
          <p:cNvPr id="31" name="ZoneTexte 30">
            <a:extLst>
              <a:ext uri="{FF2B5EF4-FFF2-40B4-BE49-F238E27FC236}">
                <a16:creationId xmlns:a16="http://schemas.microsoft.com/office/drawing/2014/main" id="{59D789DB-938A-D100-3311-FBB5FD44277E}"/>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32" name="ZoneTexte 31">
            <a:extLst>
              <a:ext uri="{FF2B5EF4-FFF2-40B4-BE49-F238E27FC236}">
                <a16:creationId xmlns:a16="http://schemas.microsoft.com/office/drawing/2014/main" id="{FB03A81E-5FE0-99AC-F458-EDB4E9A33E11}"/>
              </a:ext>
            </a:extLst>
          </p:cNvPr>
          <p:cNvSpPr txBox="1"/>
          <p:nvPr/>
        </p:nvSpPr>
        <p:spPr>
          <a:xfrm>
            <a:off x="311150" y="4727685"/>
            <a:ext cx="1727200" cy="369332"/>
          </a:xfrm>
          <a:prstGeom prst="rect">
            <a:avLst/>
          </a:prstGeom>
          <a:solidFill>
            <a:schemeClr val="accent6">
              <a:lumMod val="85000"/>
            </a:schemeClr>
          </a:solidFill>
        </p:spPr>
        <p:txBody>
          <a:bodyPr wrap="square" rtlCol="0">
            <a:spAutoFit/>
          </a:bodyPr>
          <a:lstStyle/>
          <a:p>
            <a:endParaRPr lang="fr-FR" dirty="0"/>
          </a:p>
        </p:txBody>
      </p:sp>
      <p:sp>
        <p:nvSpPr>
          <p:cNvPr id="33" name="ZoneTexte 32">
            <a:extLst>
              <a:ext uri="{FF2B5EF4-FFF2-40B4-BE49-F238E27FC236}">
                <a16:creationId xmlns:a16="http://schemas.microsoft.com/office/drawing/2014/main" id="{04BAA719-17F9-DFC4-3344-0A4BCF8D4BCE}"/>
              </a:ext>
            </a:extLst>
          </p:cNvPr>
          <p:cNvSpPr txBox="1"/>
          <p:nvPr/>
        </p:nvSpPr>
        <p:spPr>
          <a:xfrm>
            <a:off x="7105650" y="4742934"/>
            <a:ext cx="1727200" cy="369332"/>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9672874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37" name="그룹 36"/>
          <p:cNvGrpSpPr/>
          <p:nvPr/>
        </p:nvGrpSpPr>
        <p:grpSpPr>
          <a:xfrm>
            <a:off x="317666" y="1894636"/>
            <a:ext cx="8629650" cy="3033392"/>
            <a:chOff x="3346450" y="2866054"/>
            <a:chExt cx="4597400" cy="1521007"/>
          </a:xfrm>
        </p:grpSpPr>
        <p:grpSp>
          <p:nvGrpSpPr>
            <p:cNvPr id="131" name="그룹 130"/>
            <p:cNvGrpSpPr/>
            <p:nvPr/>
          </p:nvGrpSpPr>
          <p:grpSpPr>
            <a:xfrm>
              <a:off x="3346450" y="2989316"/>
              <a:ext cx="4597400" cy="1397745"/>
              <a:chOff x="3346450" y="2989316"/>
              <a:chExt cx="4597400" cy="1397745"/>
            </a:xfrm>
          </p:grpSpPr>
          <p:sp>
            <p:nvSpPr>
              <p:cNvPr id="121" name="모서리가 둥근 직사각형 120"/>
              <p:cNvSpPr/>
              <p:nvPr/>
            </p:nvSpPr>
            <p:spPr>
              <a:xfrm>
                <a:off x="3346450" y="2989316"/>
                <a:ext cx="4597400" cy="1138184"/>
              </a:xfrm>
              <a:prstGeom prst="roundRect">
                <a:avLst>
                  <a:gd name="adj" fmla="val 11472"/>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2" name="TextBox 121"/>
              <p:cNvSpPr txBox="1"/>
              <p:nvPr/>
            </p:nvSpPr>
            <p:spPr>
              <a:xfrm>
                <a:off x="3346450" y="3248877"/>
                <a:ext cx="4597400" cy="1138184"/>
              </a:xfrm>
              <a:prstGeom prst="rect">
                <a:avLst/>
              </a:prstGeom>
              <a:noFill/>
            </p:spPr>
            <p:txBody>
              <a:bodyPr wrap="square" lIns="180000" tIns="0" rIns="180000" bIns="0" rtlCol="0">
                <a:noAutofit/>
              </a:bodyPr>
              <a:lstStyle/>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Les collectivités dispensent en faveur de leurs agents publics (fonctionnaires stagiaires et titulaires dont la DHS est ≥ à 28H00) une protection sociale statutaire. Elle concerne la maladie, la maternité, l’invalidité, le décès, les accidents de service, les maladies professionnelles et l’assurance vieillesse</a:t>
                </a:r>
              </a:p>
              <a:p>
                <a:pPr marL="0" lvl="0" indent="0" algn="just">
                  <a:buNone/>
                </a:pPr>
                <a:endParaRPr lang="fr-FR" sz="1200" dirty="0">
                  <a:solidFill>
                    <a:schemeClr val="accent1">
                      <a:lumMod val="50000"/>
                    </a:schemeClr>
                  </a:solidFill>
                  <a:latin typeface="Arial Rounded MT Bold" panose="020F0704030504030204" pitchFamily="34" charset="0"/>
                  <a:cs typeface="Arial" panose="020B0604020202020204" pitchFamily="34" charset="0"/>
                </a:endParaRPr>
              </a:p>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        Les prestations en nature (visite médecin, pharmacie, …) sont versées par la caisse primaire d’assurance </a:t>
                </a:r>
              </a:p>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maladie, sauf en cas d’accident ou de maladie professionnelle  </a:t>
                </a:r>
              </a:p>
              <a:p>
                <a:pPr marL="0" lvl="0" indent="0" algn="just">
                  <a:buNone/>
                </a:pPr>
                <a:endParaRPr lang="fr-FR" sz="1200" dirty="0">
                  <a:solidFill>
                    <a:schemeClr val="accent1">
                      <a:lumMod val="50000"/>
                    </a:schemeClr>
                  </a:solidFill>
                  <a:latin typeface="Arial Rounded MT Bold" panose="020F0704030504030204" pitchFamily="34" charset="0"/>
                  <a:cs typeface="Arial" panose="020B0604020202020204" pitchFamily="34" charset="0"/>
                </a:endParaRPr>
              </a:p>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        Les prestations en espèces (salaires, frais médicaux en cas d’accident et de maladie professionnelle) </a:t>
                </a:r>
              </a:p>
              <a:p>
                <a:pPr marL="0" lvl="0" indent="0" algn="just">
                  <a:buNone/>
                </a:pPr>
                <a:r>
                  <a:rPr lang="fr-FR" sz="1200" dirty="0">
                    <a:solidFill>
                      <a:schemeClr val="accent1">
                        <a:lumMod val="50000"/>
                      </a:schemeClr>
                    </a:solidFill>
                    <a:latin typeface="Arial Rounded MT Bold" panose="020F0704030504030204" pitchFamily="34" charset="0"/>
                    <a:cs typeface="Arial" panose="020B0604020202020204" pitchFamily="34" charset="0"/>
                  </a:rPr>
                  <a:t>sont versées par l’employeur sur la base du principe de l’auto-assurance</a:t>
                </a:r>
              </a:p>
              <a:p>
                <a:pPr lvl="0">
                  <a:buClr>
                    <a:srgbClr val="4AB38B"/>
                  </a:buClr>
                </a:pPr>
                <a:endParaRPr lang="pt-BR" altLang="ko-KR" sz="800" dirty="0">
                  <a:gradFill>
                    <a:gsLst>
                      <a:gs pos="0">
                        <a:schemeClr val="tx1">
                          <a:alpha val="50000"/>
                        </a:schemeClr>
                      </a:gs>
                      <a:gs pos="100000">
                        <a:schemeClr val="tx1">
                          <a:alpha val="50000"/>
                        </a:schemeClr>
                      </a:gs>
                    </a:gsLst>
                    <a:lin ang="5400000" scaled="0"/>
                  </a:gradFill>
                  <a:ea typeface="Roboto Light" pitchFamily="2" charset="0"/>
                  <a:cs typeface="Roboto Condensed Regular"/>
                </a:endParaRPr>
              </a:p>
            </p:txBody>
          </p:sp>
        </p:grpSp>
        <p:grpSp>
          <p:nvGrpSpPr>
            <p:cNvPr id="123" name="그룹 122"/>
            <p:cNvGrpSpPr/>
            <p:nvPr/>
          </p:nvGrpSpPr>
          <p:grpSpPr>
            <a:xfrm>
              <a:off x="3766338" y="2866054"/>
              <a:ext cx="3748752" cy="285099"/>
              <a:chOff x="2974358" y="1239602"/>
              <a:chExt cx="1057582" cy="285099"/>
            </a:xfrm>
          </p:grpSpPr>
          <p:sp>
            <p:nvSpPr>
              <p:cNvPr id="124" name="모서리가 둥근 직사각형 123"/>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125" name="모서리가 둥근 직사각형 124"/>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US" altLang="ko-KR" sz="2000" b="1" dirty="0">
                    <a:solidFill>
                      <a:schemeClr val="accent6">
                        <a:lumMod val="85000"/>
                      </a:schemeClr>
                    </a:solidFill>
                    <a:latin typeface="Arial Rounded MT Bold" panose="020F0704030504030204" pitchFamily="34" charset="0"/>
                  </a:rPr>
                  <a:t>RÉGIME SPÉCIAL CNRACL</a:t>
                </a:r>
                <a:endParaRPr lang="ko-KR" altLang="en-US" sz="2000" b="1" dirty="0">
                  <a:solidFill>
                    <a:schemeClr val="accent6">
                      <a:lumMod val="85000"/>
                    </a:schemeClr>
                  </a:solidFill>
                  <a:latin typeface="Arial Rounded MT Bold" panose="020F0704030504030204" pitchFamily="34" charset="0"/>
                </a:endParaRPr>
              </a:p>
            </p:txBody>
          </p:sp>
        </p:grpSp>
      </p:grpSp>
      <p:grpSp>
        <p:nvGrpSpPr>
          <p:cNvPr id="36" name="그룹 35"/>
          <p:cNvGrpSpPr/>
          <p:nvPr/>
        </p:nvGrpSpPr>
        <p:grpSpPr>
          <a:xfrm>
            <a:off x="1105827" y="587296"/>
            <a:ext cx="3968512" cy="1144873"/>
            <a:chOff x="2700340" y="1112569"/>
            <a:chExt cx="3145523" cy="1144873"/>
          </a:xfrm>
        </p:grpSpPr>
        <p:grpSp>
          <p:nvGrpSpPr>
            <p:cNvPr id="35" name="그룹 34"/>
            <p:cNvGrpSpPr/>
            <p:nvPr/>
          </p:nvGrpSpPr>
          <p:grpSpPr>
            <a:xfrm>
              <a:off x="2700340" y="1112569"/>
              <a:ext cx="3022423" cy="410331"/>
              <a:chOff x="2700340" y="1112569"/>
              <a:chExt cx="3022423" cy="410331"/>
            </a:xfrm>
          </p:grpSpPr>
          <p:grpSp>
            <p:nvGrpSpPr>
              <p:cNvPr id="109" name="그룹 108"/>
              <p:cNvGrpSpPr/>
              <p:nvPr/>
            </p:nvGrpSpPr>
            <p:grpSpPr>
              <a:xfrm>
                <a:off x="2700340" y="1112569"/>
                <a:ext cx="3022423" cy="410330"/>
                <a:chOff x="2700339" y="1091284"/>
                <a:chExt cx="3022423" cy="410330"/>
              </a:xfrm>
            </p:grpSpPr>
            <p:sp>
              <p:nvSpPr>
                <p:cNvPr id="95" name="직사각형 3"/>
                <p:cNvSpPr/>
                <p:nvPr/>
              </p:nvSpPr>
              <p:spPr>
                <a:xfrm rot="5400000">
                  <a:off x="5312432"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3">
                    <a:lumMod val="65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6" name="그룹 95"/>
                <p:cNvGrpSpPr/>
                <p:nvPr/>
              </p:nvGrpSpPr>
              <p:grpSpPr>
                <a:xfrm flipH="1">
                  <a:off x="2700339" y="1091284"/>
                  <a:ext cx="2612095" cy="328265"/>
                  <a:chOff x="5929265" y="1078256"/>
                  <a:chExt cx="2641821" cy="332000"/>
                </a:xfrm>
              </p:grpSpPr>
              <p:sp>
                <p:nvSpPr>
                  <p:cNvPr id="98" name="직사각형 97"/>
                  <p:cNvSpPr>
                    <a:spLocks/>
                  </p:cNvSpPr>
                  <p:nvPr/>
                </p:nvSpPr>
                <p:spPr>
                  <a:xfrm rot="10800000" flipH="1" flipV="1">
                    <a:off x="5929265" y="1078257"/>
                    <a:ext cx="2487661" cy="331999"/>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dirty="0">
                        <a:solidFill>
                          <a:schemeClr val="accent6">
                            <a:lumMod val="85000"/>
                          </a:schemeClr>
                        </a:solidFill>
                        <a:latin typeface="Arial Rounded MT Bold" panose="020F0704030504030204" pitchFamily="34" charset="0"/>
                      </a:rPr>
                      <a:t>FONCTIONNAIRES</a:t>
                    </a:r>
                    <a:endParaRPr lang="ko-KR" altLang="en-US" sz="2000" b="1" dirty="0">
                      <a:solidFill>
                        <a:schemeClr val="accent6">
                          <a:lumMod val="85000"/>
                        </a:schemeClr>
                      </a:solidFill>
                      <a:latin typeface="Arial Rounded MT Bold" panose="020F0704030504030204" pitchFamily="34" charset="0"/>
                    </a:endParaRPr>
                  </a:p>
                </p:txBody>
              </p:sp>
              <p:sp>
                <p:nvSpPr>
                  <p:cNvPr id="99" name="타원 98"/>
                  <p:cNvSpPr/>
                  <p:nvPr/>
                </p:nvSpPr>
                <p:spPr>
                  <a:xfrm>
                    <a:off x="8239886" y="1078256"/>
                    <a:ext cx="331200" cy="3312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115" name="직사각형 3"/>
              <p:cNvSpPr/>
              <p:nvPr/>
            </p:nvSpPr>
            <p:spPr>
              <a:xfrm rot="16200000" flipH="1">
                <a:off x="5267798" y="1229174"/>
                <a:ext cx="351910" cy="235541"/>
              </a:xfrm>
              <a:custGeom>
                <a:avLst/>
                <a:gdLst/>
                <a:ahLst/>
                <a:cxnLst/>
                <a:rect l="l" t="t" r="r" b="b"/>
                <a:pathLst>
                  <a:path w="351910" h="235541">
                    <a:moveTo>
                      <a:pt x="0" y="194392"/>
                    </a:moveTo>
                    <a:cubicBezTo>
                      <a:pt x="7092" y="209588"/>
                      <a:pt x="16446" y="223384"/>
                      <a:pt x="27888" y="235541"/>
                    </a:cubicBezTo>
                    <a:cubicBezTo>
                      <a:pt x="101888" y="137505"/>
                      <a:pt x="219584" y="74868"/>
                      <a:pt x="351910" y="74868"/>
                    </a:cubicBezTo>
                    <a:lnTo>
                      <a:pt x="351910" y="68517"/>
                    </a:lnTo>
                    <a:cubicBezTo>
                      <a:pt x="311294" y="68517"/>
                      <a:pt x="277571" y="39013"/>
                      <a:pt x="272579" y="0"/>
                    </a:cubicBezTo>
                    <a:cubicBezTo>
                      <a:pt x="155986" y="22524"/>
                      <a:pt x="57132" y="94695"/>
                      <a:pt x="0" y="194392"/>
                    </a:cubicBezTo>
                    <a:close/>
                  </a:path>
                </a:pathLst>
              </a:custGeom>
              <a:pattFill prst="narHorz">
                <a:fgClr>
                  <a:schemeClr val="accent3">
                    <a:lumMod val="50000"/>
                  </a:schemeClr>
                </a:fgClr>
                <a:bgClr>
                  <a:schemeClr val="accent3">
                    <a:lumMod val="6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10" name="그룹 109"/>
            <p:cNvGrpSpPr/>
            <p:nvPr/>
          </p:nvGrpSpPr>
          <p:grpSpPr>
            <a:xfrm>
              <a:off x="5271400" y="1522901"/>
              <a:ext cx="574463" cy="734541"/>
              <a:chOff x="5271399" y="1501616"/>
              <a:chExt cx="574463" cy="734541"/>
            </a:xfrm>
          </p:grpSpPr>
          <p:sp>
            <p:nvSpPr>
              <p:cNvPr id="93" name="이등변 삼각형 92"/>
              <p:cNvSpPr/>
              <p:nvPr/>
            </p:nvSpPr>
            <p:spPr>
              <a:xfrm flipV="1">
                <a:off x="5271399" y="1944330"/>
                <a:ext cx="574463" cy="291827"/>
              </a:xfrm>
              <a:prstGeom prst="triangle">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4" name="직사각형 93"/>
              <p:cNvSpPr>
                <a:spLocks/>
              </p:cNvSpPr>
              <p:nvPr/>
            </p:nvSpPr>
            <p:spPr>
              <a:xfrm rot="5400000" flipV="1">
                <a:off x="5337277" y="1558841"/>
                <a:ext cx="442714" cy="328264"/>
              </a:xfrm>
              <a:prstGeom prst="rect">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7" name="직각 삼각형 96"/>
              <p:cNvSpPr>
                <a:spLocks/>
              </p:cNvSpPr>
              <p:nvPr/>
            </p:nvSpPr>
            <p:spPr>
              <a:xfrm rot="5400000" flipH="1">
                <a:off x="5395297"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직각 삼각형 85"/>
              <p:cNvSpPr>
                <a:spLocks/>
              </p:cNvSpPr>
              <p:nvPr/>
            </p:nvSpPr>
            <p:spPr>
              <a:xfrm rot="16200000">
                <a:off x="5394490"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3" name="ZoneTexte 2">
            <a:extLst>
              <a:ext uri="{FF2B5EF4-FFF2-40B4-BE49-F238E27FC236}">
                <a16:creationId xmlns:a16="http://schemas.microsoft.com/office/drawing/2014/main" id="{E158C15D-84A3-44F7-67A1-4051B0ECAAFC}"/>
              </a:ext>
            </a:extLst>
          </p:cNvPr>
          <p:cNvSpPr txBox="1"/>
          <p:nvPr/>
        </p:nvSpPr>
        <p:spPr>
          <a:xfrm>
            <a:off x="7145915" y="171450"/>
            <a:ext cx="1784516" cy="474266"/>
          </a:xfrm>
          <a:prstGeom prst="rect">
            <a:avLst/>
          </a:prstGeom>
          <a:solidFill>
            <a:schemeClr val="accent6">
              <a:lumMod val="85000"/>
            </a:schemeClr>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542670DF-D55A-F528-4243-DCF6A0EBAC93}"/>
              </a:ext>
            </a:extLst>
          </p:cNvPr>
          <p:cNvSpPr txBox="1"/>
          <p:nvPr/>
        </p:nvSpPr>
        <p:spPr>
          <a:xfrm>
            <a:off x="420145" y="4653540"/>
            <a:ext cx="1784516" cy="474266"/>
          </a:xfrm>
          <a:prstGeom prst="rect">
            <a:avLst/>
          </a:prstGeom>
          <a:solidFill>
            <a:schemeClr val="accent6">
              <a:lumMod val="85000"/>
            </a:schemeClr>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2446686C-B127-007C-FAE4-34CBBAC8E50F}"/>
              </a:ext>
            </a:extLst>
          </p:cNvPr>
          <p:cNvSpPr txBox="1"/>
          <p:nvPr/>
        </p:nvSpPr>
        <p:spPr>
          <a:xfrm>
            <a:off x="6939339" y="4610155"/>
            <a:ext cx="1784516" cy="474266"/>
          </a:xfrm>
          <a:prstGeom prst="rect">
            <a:avLst/>
          </a:prstGeom>
          <a:solidFill>
            <a:schemeClr val="accent6">
              <a:lumMod val="85000"/>
            </a:schemeClr>
          </a:solidFill>
        </p:spPr>
        <p:txBody>
          <a:bodyPr wrap="square" rtlCol="0">
            <a:spAutoFit/>
          </a:bodyPr>
          <a:lstStyle/>
          <a:p>
            <a:endParaRPr lang="fr-FR" dirty="0"/>
          </a:p>
        </p:txBody>
      </p:sp>
      <p:sp>
        <p:nvSpPr>
          <p:cNvPr id="2" name="오른쪽 화살표 151">
            <a:extLst>
              <a:ext uri="{FF2B5EF4-FFF2-40B4-BE49-F238E27FC236}">
                <a16:creationId xmlns:a16="http://schemas.microsoft.com/office/drawing/2014/main" id="{620E92FD-FF02-76AF-BC9C-67D0E45F3B4F}"/>
              </a:ext>
            </a:extLst>
          </p:cNvPr>
          <p:cNvSpPr/>
          <p:nvPr/>
        </p:nvSpPr>
        <p:spPr>
          <a:xfrm>
            <a:off x="431707" y="3370669"/>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6" name="오른쪽 화살표 151">
            <a:extLst>
              <a:ext uri="{FF2B5EF4-FFF2-40B4-BE49-F238E27FC236}">
                <a16:creationId xmlns:a16="http://schemas.microsoft.com/office/drawing/2014/main" id="{A0994DB8-24DF-1612-4E84-AEE8C525D94B}"/>
              </a:ext>
            </a:extLst>
          </p:cNvPr>
          <p:cNvSpPr/>
          <p:nvPr/>
        </p:nvSpPr>
        <p:spPr>
          <a:xfrm>
            <a:off x="431707" y="3923620"/>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ko-KR" altLang="en-US" sz="1200" b="1" dirty="0">
                <a:gradFill>
                  <a:gsLst>
                    <a:gs pos="0">
                      <a:prstClr val="white"/>
                    </a:gs>
                    <a:gs pos="100000">
                      <a:prstClr val="white"/>
                    </a:gs>
                  </a:gsLst>
                  <a:lin ang="5400000" scaled="0"/>
                </a:gradFill>
                <a:latin typeface="Bebas Neue" pitchFamily="34" charset="0"/>
                <a:ea typeface="+mj-ea"/>
              </a:rPr>
              <a:t>    </a:t>
            </a:r>
          </a:p>
        </p:txBody>
      </p:sp>
    </p:spTree>
    <p:extLst>
      <p:ext uri="{BB962C8B-B14F-4D97-AF65-F5344CB8AC3E}">
        <p14:creationId xmlns:p14="http://schemas.microsoft.com/office/powerpoint/2010/main" val="31930964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45" name="그룹 44"/>
          <p:cNvGrpSpPr/>
          <p:nvPr/>
        </p:nvGrpSpPr>
        <p:grpSpPr>
          <a:xfrm>
            <a:off x="3503149" y="2242124"/>
            <a:ext cx="4140361" cy="915536"/>
            <a:chOff x="3503149" y="2242124"/>
            <a:chExt cx="4140361" cy="915536"/>
          </a:xfrm>
        </p:grpSpPr>
        <p:grpSp>
          <p:nvGrpSpPr>
            <p:cNvPr id="10" name="그룹 9"/>
            <p:cNvGrpSpPr/>
            <p:nvPr/>
          </p:nvGrpSpPr>
          <p:grpSpPr>
            <a:xfrm>
              <a:off x="3503149" y="2242124"/>
              <a:ext cx="4140361" cy="473643"/>
              <a:chOff x="3503149" y="2242124"/>
              <a:chExt cx="4140361" cy="473643"/>
            </a:xfrm>
          </p:grpSpPr>
          <p:sp>
            <p:nvSpPr>
              <p:cNvPr id="68" name="모서리가 둥근 직사각형 4"/>
              <p:cNvSpPr/>
              <p:nvPr/>
            </p:nvSpPr>
            <p:spPr>
              <a:xfrm flipH="1">
                <a:off x="3503149" y="2280223"/>
                <a:ext cx="4140361" cy="435544"/>
              </a:xfrm>
              <a:custGeom>
                <a:avLst/>
                <a:gdLst>
                  <a:gd name="connsiteX0" fmla="*/ 4140361 w 4151010"/>
                  <a:gd name="connsiteY0" fmla="*/ 19623 h 455167"/>
                  <a:gd name="connsiteX1" fmla="*/ 4151010 w 4151010"/>
                  <a:gd name="connsiteY1" fmla="*/ 0 h 455167"/>
                  <a:gd name="connsiteX2" fmla="*/ 0 w 4151010"/>
                  <a:gd name="connsiteY2" fmla="*/ 19623 h 455167"/>
                  <a:gd name="connsiteX3" fmla="*/ 8849 w 4151010"/>
                  <a:gd name="connsiteY3" fmla="*/ 107400 h 455167"/>
                  <a:gd name="connsiteX4" fmla="*/ 34228 w 4151010"/>
                  <a:gd name="connsiteY4" fmla="*/ 189156 h 455167"/>
                  <a:gd name="connsiteX5" fmla="*/ 74384 w 4151010"/>
                  <a:gd name="connsiteY5" fmla="*/ 263140 h 455167"/>
                  <a:gd name="connsiteX6" fmla="*/ 127568 w 4151010"/>
                  <a:gd name="connsiteY6" fmla="*/ 327599 h 455167"/>
                  <a:gd name="connsiteX7" fmla="*/ 192028 w 4151010"/>
                  <a:gd name="connsiteY7" fmla="*/ 380783 h 455167"/>
                  <a:gd name="connsiteX8" fmla="*/ 266011 w 4151010"/>
                  <a:gd name="connsiteY8" fmla="*/ 420940 h 455167"/>
                  <a:gd name="connsiteX9" fmla="*/ 347767 w 4151010"/>
                  <a:gd name="connsiteY9" fmla="*/ 446318 h 455167"/>
                  <a:gd name="connsiteX10" fmla="*/ 435544 w 4151010"/>
                  <a:gd name="connsiteY10" fmla="*/ 455167 h 455167"/>
                  <a:gd name="connsiteX11" fmla="*/ 3704817 w 4151010"/>
                  <a:gd name="connsiteY11" fmla="*/ 455167 h 455167"/>
                  <a:gd name="connsiteX12" fmla="*/ 3792594 w 4151010"/>
                  <a:gd name="connsiteY12" fmla="*/ 446318 h 455167"/>
                  <a:gd name="connsiteX13" fmla="*/ 3874350 w 4151010"/>
                  <a:gd name="connsiteY13" fmla="*/ 420940 h 455167"/>
                  <a:gd name="connsiteX14" fmla="*/ 3948334 w 4151010"/>
                  <a:gd name="connsiteY14" fmla="*/ 380783 h 455167"/>
                  <a:gd name="connsiteX15" fmla="*/ 4012793 w 4151010"/>
                  <a:gd name="connsiteY15" fmla="*/ 327599 h 455167"/>
                  <a:gd name="connsiteX16" fmla="*/ 4065977 w 4151010"/>
                  <a:gd name="connsiteY16" fmla="*/ 263140 h 455167"/>
                  <a:gd name="connsiteX17" fmla="*/ 4106134 w 4151010"/>
                  <a:gd name="connsiteY17" fmla="*/ 189156 h 455167"/>
                  <a:gd name="connsiteX18" fmla="*/ 4131512 w 4151010"/>
                  <a:gd name="connsiteY18" fmla="*/ 107400 h 455167"/>
                  <a:gd name="connsiteX19" fmla="*/ 4140361 w 4151010"/>
                  <a:gd name="connsiteY19" fmla="*/ 19623 h 455167"/>
                  <a:gd name="connsiteX0" fmla="*/ 0 w 4242450"/>
                  <a:gd name="connsiteY0" fmla="*/ 388 h 435932"/>
                  <a:gd name="connsiteX1" fmla="*/ 8849 w 4242450"/>
                  <a:gd name="connsiteY1" fmla="*/ 88165 h 435932"/>
                  <a:gd name="connsiteX2" fmla="*/ 34228 w 4242450"/>
                  <a:gd name="connsiteY2" fmla="*/ 169921 h 435932"/>
                  <a:gd name="connsiteX3" fmla="*/ 74384 w 4242450"/>
                  <a:gd name="connsiteY3" fmla="*/ 243905 h 435932"/>
                  <a:gd name="connsiteX4" fmla="*/ 127568 w 4242450"/>
                  <a:gd name="connsiteY4" fmla="*/ 308364 h 435932"/>
                  <a:gd name="connsiteX5" fmla="*/ 192028 w 4242450"/>
                  <a:gd name="connsiteY5" fmla="*/ 361548 h 435932"/>
                  <a:gd name="connsiteX6" fmla="*/ 266011 w 4242450"/>
                  <a:gd name="connsiteY6" fmla="*/ 401705 h 435932"/>
                  <a:gd name="connsiteX7" fmla="*/ 347767 w 4242450"/>
                  <a:gd name="connsiteY7" fmla="*/ 427083 h 435932"/>
                  <a:gd name="connsiteX8" fmla="*/ 435544 w 4242450"/>
                  <a:gd name="connsiteY8" fmla="*/ 435932 h 435932"/>
                  <a:gd name="connsiteX9" fmla="*/ 3704817 w 4242450"/>
                  <a:gd name="connsiteY9" fmla="*/ 435932 h 435932"/>
                  <a:gd name="connsiteX10" fmla="*/ 3792594 w 4242450"/>
                  <a:gd name="connsiteY10" fmla="*/ 427083 h 435932"/>
                  <a:gd name="connsiteX11" fmla="*/ 3874350 w 4242450"/>
                  <a:gd name="connsiteY11" fmla="*/ 401705 h 435932"/>
                  <a:gd name="connsiteX12" fmla="*/ 3948334 w 4242450"/>
                  <a:gd name="connsiteY12" fmla="*/ 361548 h 435932"/>
                  <a:gd name="connsiteX13" fmla="*/ 4012793 w 4242450"/>
                  <a:gd name="connsiteY13" fmla="*/ 308364 h 435932"/>
                  <a:gd name="connsiteX14" fmla="*/ 4065977 w 4242450"/>
                  <a:gd name="connsiteY14" fmla="*/ 243905 h 435932"/>
                  <a:gd name="connsiteX15" fmla="*/ 4106134 w 4242450"/>
                  <a:gd name="connsiteY15" fmla="*/ 169921 h 435932"/>
                  <a:gd name="connsiteX16" fmla="*/ 4131512 w 4242450"/>
                  <a:gd name="connsiteY16" fmla="*/ 88165 h 435932"/>
                  <a:gd name="connsiteX17" fmla="*/ 4140361 w 4242450"/>
                  <a:gd name="connsiteY17" fmla="*/ 388 h 435932"/>
                  <a:gd name="connsiteX18" fmla="*/ 4242450 w 4242450"/>
                  <a:gd name="connsiteY18" fmla="*/ 72205 h 435932"/>
                  <a:gd name="connsiteX0" fmla="*/ 0 w 4140361"/>
                  <a:gd name="connsiteY0" fmla="*/ 0 h 435544"/>
                  <a:gd name="connsiteX1" fmla="*/ 8849 w 4140361"/>
                  <a:gd name="connsiteY1" fmla="*/ 87777 h 435544"/>
                  <a:gd name="connsiteX2" fmla="*/ 34228 w 4140361"/>
                  <a:gd name="connsiteY2" fmla="*/ 169533 h 435544"/>
                  <a:gd name="connsiteX3" fmla="*/ 74384 w 4140361"/>
                  <a:gd name="connsiteY3" fmla="*/ 243517 h 435544"/>
                  <a:gd name="connsiteX4" fmla="*/ 127568 w 4140361"/>
                  <a:gd name="connsiteY4" fmla="*/ 307976 h 435544"/>
                  <a:gd name="connsiteX5" fmla="*/ 192028 w 4140361"/>
                  <a:gd name="connsiteY5" fmla="*/ 361160 h 435544"/>
                  <a:gd name="connsiteX6" fmla="*/ 266011 w 4140361"/>
                  <a:gd name="connsiteY6" fmla="*/ 401317 h 435544"/>
                  <a:gd name="connsiteX7" fmla="*/ 347767 w 4140361"/>
                  <a:gd name="connsiteY7" fmla="*/ 426695 h 435544"/>
                  <a:gd name="connsiteX8" fmla="*/ 435544 w 4140361"/>
                  <a:gd name="connsiteY8" fmla="*/ 435544 h 435544"/>
                  <a:gd name="connsiteX9" fmla="*/ 3704817 w 4140361"/>
                  <a:gd name="connsiteY9" fmla="*/ 435544 h 435544"/>
                  <a:gd name="connsiteX10" fmla="*/ 3792594 w 4140361"/>
                  <a:gd name="connsiteY10" fmla="*/ 426695 h 435544"/>
                  <a:gd name="connsiteX11" fmla="*/ 3874350 w 4140361"/>
                  <a:gd name="connsiteY11" fmla="*/ 401317 h 435544"/>
                  <a:gd name="connsiteX12" fmla="*/ 3948334 w 4140361"/>
                  <a:gd name="connsiteY12" fmla="*/ 361160 h 435544"/>
                  <a:gd name="connsiteX13" fmla="*/ 4012793 w 4140361"/>
                  <a:gd name="connsiteY13" fmla="*/ 307976 h 435544"/>
                  <a:gd name="connsiteX14" fmla="*/ 4065977 w 4140361"/>
                  <a:gd name="connsiteY14" fmla="*/ 243517 h 435544"/>
                  <a:gd name="connsiteX15" fmla="*/ 4106134 w 4140361"/>
                  <a:gd name="connsiteY15" fmla="*/ 169533 h 435544"/>
                  <a:gd name="connsiteX16" fmla="*/ 4131512 w 4140361"/>
                  <a:gd name="connsiteY16" fmla="*/ 87777 h 435544"/>
                  <a:gd name="connsiteX17" fmla="*/ 4140361 w 4140361"/>
                  <a:gd name="connsiteY17" fmla="*/ 0 h 43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0361" h="435544">
                    <a:moveTo>
                      <a:pt x="0" y="0"/>
                    </a:moveTo>
                    <a:lnTo>
                      <a:pt x="8849" y="87777"/>
                    </a:lnTo>
                    <a:lnTo>
                      <a:pt x="34228" y="169533"/>
                    </a:lnTo>
                    <a:lnTo>
                      <a:pt x="74384" y="243517"/>
                    </a:lnTo>
                    <a:lnTo>
                      <a:pt x="127568" y="307976"/>
                    </a:lnTo>
                    <a:lnTo>
                      <a:pt x="192028" y="361160"/>
                    </a:lnTo>
                    <a:lnTo>
                      <a:pt x="266011" y="401317"/>
                    </a:lnTo>
                    <a:lnTo>
                      <a:pt x="347767" y="426695"/>
                    </a:lnTo>
                    <a:cubicBezTo>
                      <a:pt x="376120" y="432497"/>
                      <a:pt x="405476" y="435544"/>
                      <a:pt x="435544" y="435544"/>
                    </a:cubicBezTo>
                    <a:lnTo>
                      <a:pt x="3704817" y="435544"/>
                    </a:lnTo>
                    <a:cubicBezTo>
                      <a:pt x="3734885" y="435544"/>
                      <a:pt x="3764242" y="432497"/>
                      <a:pt x="3792594" y="426695"/>
                    </a:cubicBezTo>
                    <a:cubicBezTo>
                      <a:pt x="3820947" y="420894"/>
                      <a:pt x="3848296" y="412337"/>
                      <a:pt x="3874350" y="401317"/>
                    </a:cubicBezTo>
                    <a:cubicBezTo>
                      <a:pt x="3900404" y="390297"/>
                      <a:pt x="3925163" y="376814"/>
                      <a:pt x="3948334" y="361160"/>
                    </a:cubicBezTo>
                    <a:cubicBezTo>
                      <a:pt x="3971505" y="345506"/>
                      <a:pt x="3993089" y="327681"/>
                      <a:pt x="4012793" y="307976"/>
                    </a:cubicBezTo>
                    <a:cubicBezTo>
                      <a:pt x="4032498" y="288272"/>
                      <a:pt x="4050323" y="266688"/>
                      <a:pt x="4065977" y="243517"/>
                    </a:cubicBezTo>
                    <a:cubicBezTo>
                      <a:pt x="4081631" y="220346"/>
                      <a:pt x="4095114" y="195587"/>
                      <a:pt x="4106134" y="169533"/>
                    </a:cubicBezTo>
                    <a:cubicBezTo>
                      <a:pt x="4117154" y="143479"/>
                      <a:pt x="4125711" y="116130"/>
                      <a:pt x="4131512" y="87777"/>
                    </a:cubicBezTo>
                    <a:cubicBezTo>
                      <a:pt x="4137314" y="59424"/>
                      <a:pt x="4140361" y="30068"/>
                      <a:pt x="4140361" y="0"/>
                    </a:cubicBezTo>
                  </a:path>
                </a:pathLst>
              </a:cu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7" name="직선 연결선 6"/>
              <p:cNvCxnSpPr/>
              <p:nvPr/>
            </p:nvCxnSpPr>
            <p:spPr>
              <a:xfrm flipV="1">
                <a:off x="4884103"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cxnSp>
            <p:nvCxnSpPr>
              <p:cNvPr id="72" name="직선 연결선 71"/>
              <p:cNvCxnSpPr/>
              <p:nvPr/>
            </p:nvCxnSpPr>
            <p:spPr>
              <a:xfrm flipV="1">
                <a:off x="6263806"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cxnSp>
          <p:nvCxnSpPr>
            <p:cNvPr id="78" name="직선 연결선 77"/>
            <p:cNvCxnSpPr/>
            <p:nvPr/>
          </p:nvCxnSpPr>
          <p:spPr>
            <a:xfrm flipV="1">
              <a:off x="5573329" y="2722117"/>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sp>
        <p:nvSpPr>
          <p:cNvPr id="11" name="Title 10"/>
          <p:cNvSpPr>
            <a:spLocks noGrp="1"/>
          </p:cNvSpPr>
          <p:nvPr>
            <p:ph type="title"/>
          </p:nvPr>
        </p:nvSpPr>
        <p:spPr>
          <a:xfrm>
            <a:off x="745596" y="338014"/>
            <a:ext cx="6814608" cy="467469"/>
          </a:xfrm>
        </p:spPr>
        <p:txBody>
          <a:bodyPr/>
          <a:lstStyle/>
          <a:p>
            <a:r>
              <a:rPr lang="en-US" altLang="ko-KR" sz="2000" dirty="0">
                <a:solidFill>
                  <a:schemeClr val="accent1">
                    <a:lumMod val="75000"/>
                  </a:schemeClr>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L’ACCIDENT DE TRAVAIL</a:t>
            </a:r>
            <a:endParaRPr lang="en-US" sz="2000" dirty="0">
              <a:solidFill>
                <a:schemeClr val="accent1">
                  <a:lumMod val="75000"/>
                </a:schemeClr>
              </a:solidFill>
              <a:latin typeface="Arial Rounded MT Bold" panose="020F0704030504030204" pitchFamily="34" charset="0"/>
            </a:endParaRPr>
          </a:p>
        </p:txBody>
      </p:sp>
      <p:grpSp>
        <p:nvGrpSpPr>
          <p:cNvPr id="4" name="그룹 3"/>
          <p:cNvGrpSpPr/>
          <p:nvPr/>
        </p:nvGrpSpPr>
        <p:grpSpPr>
          <a:xfrm>
            <a:off x="2855901" y="1083323"/>
            <a:ext cx="1296999" cy="1196899"/>
            <a:chOff x="2855901" y="1083323"/>
            <a:chExt cx="1296999" cy="1196899"/>
          </a:xfrm>
        </p:grpSpPr>
        <p:sp>
          <p:nvSpPr>
            <p:cNvPr id="57" name="모서리가 둥근 직사각형 56"/>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9" name="TextBox 58"/>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Transmet le certificat médical à la CPAM</a:t>
              </a:r>
            </a:p>
          </p:txBody>
        </p:sp>
        <p:grpSp>
          <p:nvGrpSpPr>
            <p:cNvPr id="2" name="그룹 1"/>
            <p:cNvGrpSpPr/>
            <p:nvPr/>
          </p:nvGrpSpPr>
          <p:grpSpPr>
            <a:xfrm>
              <a:off x="2974358" y="1083323"/>
              <a:ext cx="1057582" cy="285099"/>
              <a:chOff x="2974358" y="1239602"/>
              <a:chExt cx="1057582" cy="285099"/>
            </a:xfrm>
          </p:grpSpPr>
          <p:sp>
            <p:nvSpPr>
              <p:cNvPr id="42" name="모서리가 둥근 직사각형 41"/>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1000" b="1" dirty="0">
                    <a:solidFill>
                      <a:schemeClr val="accent6">
                        <a:lumMod val="85000"/>
                      </a:schemeClr>
                    </a:solidFill>
                    <a:latin typeface="+mj-lt"/>
                  </a:rPr>
                  <a:t>L’AGENT</a:t>
                </a:r>
                <a:endParaRPr lang="ko-KR" altLang="en-US" sz="1000" b="1" dirty="0">
                  <a:solidFill>
                    <a:schemeClr val="accent6">
                      <a:lumMod val="85000"/>
                    </a:schemeClr>
                  </a:solidFill>
                  <a:latin typeface="+mj-lt"/>
                </a:endParaRPr>
              </a:p>
            </p:txBody>
          </p:sp>
        </p:grpSp>
      </p:grpSp>
      <p:grpSp>
        <p:nvGrpSpPr>
          <p:cNvPr id="46" name="그룹 45"/>
          <p:cNvGrpSpPr/>
          <p:nvPr/>
        </p:nvGrpSpPr>
        <p:grpSpPr>
          <a:xfrm>
            <a:off x="4247232" y="793264"/>
            <a:ext cx="1296999" cy="1519000"/>
            <a:chOff x="2855901" y="1083323"/>
            <a:chExt cx="1296999" cy="1421630"/>
          </a:xfrm>
        </p:grpSpPr>
        <p:sp>
          <p:nvSpPr>
            <p:cNvPr id="47" name="모서리가 둥근 직사각형 46"/>
            <p:cNvSpPr/>
            <p:nvPr/>
          </p:nvSpPr>
          <p:spPr>
            <a:xfrm>
              <a:off x="2855901" y="1206585"/>
              <a:ext cx="1296999" cy="1298368"/>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48" name="TextBox 47"/>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Fait la déclaration d’accident en ligne via son compte net-entreprises qui sera transmise à la CPAM</a:t>
              </a:r>
            </a:p>
          </p:txBody>
        </p:sp>
        <p:grpSp>
          <p:nvGrpSpPr>
            <p:cNvPr id="49" name="그룹 48"/>
            <p:cNvGrpSpPr/>
            <p:nvPr/>
          </p:nvGrpSpPr>
          <p:grpSpPr>
            <a:xfrm>
              <a:off x="2974358" y="1083323"/>
              <a:ext cx="1057582" cy="285099"/>
              <a:chOff x="2974358" y="1239602"/>
              <a:chExt cx="1057582" cy="285099"/>
            </a:xfrm>
          </p:grpSpPr>
          <p:sp>
            <p:nvSpPr>
              <p:cNvPr id="51" name="모서리가 둥근 직사각형 50"/>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52" name="모서리가 둥근 직사각형 51"/>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L’EMPLOYEUR</a:t>
                </a:r>
                <a:endParaRPr lang="ko-KR" altLang="en-US" sz="1000" b="1" dirty="0">
                  <a:solidFill>
                    <a:schemeClr val="accent6">
                      <a:lumMod val="85000"/>
                    </a:schemeClr>
                  </a:solidFill>
                  <a:latin typeface="+mj-lt"/>
                </a:endParaRPr>
              </a:p>
            </p:txBody>
          </p:sp>
        </p:grpSp>
      </p:grpSp>
      <p:grpSp>
        <p:nvGrpSpPr>
          <p:cNvPr id="53" name="그룹 52"/>
          <p:cNvGrpSpPr/>
          <p:nvPr/>
        </p:nvGrpSpPr>
        <p:grpSpPr>
          <a:xfrm>
            <a:off x="5662688" y="924968"/>
            <a:ext cx="1296999" cy="1387296"/>
            <a:chOff x="2855901" y="1083323"/>
            <a:chExt cx="1296999" cy="1196899"/>
          </a:xfrm>
        </p:grpSpPr>
        <p:sp>
          <p:nvSpPr>
            <p:cNvPr id="54" name="모서리가 둥근 직사각형 53"/>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5" name="TextBox 54"/>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En l’absence de réserves la CPAM reconnaît l’accident dans un délai maximum de 30 jours ou de 90 jours en cas de réserves</a:t>
              </a:r>
            </a:p>
          </p:txBody>
        </p:sp>
        <p:grpSp>
          <p:nvGrpSpPr>
            <p:cNvPr id="56" name="그룹 55"/>
            <p:cNvGrpSpPr/>
            <p:nvPr/>
          </p:nvGrpSpPr>
          <p:grpSpPr>
            <a:xfrm>
              <a:off x="2974358" y="1083323"/>
              <a:ext cx="1057582" cy="285099"/>
              <a:chOff x="2974358" y="1239602"/>
              <a:chExt cx="1057582" cy="285099"/>
            </a:xfrm>
          </p:grpSpPr>
          <p:sp>
            <p:nvSpPr>
              <p:cNvPr id="60" name="모서리가 둥근 직사각형 59"/>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1" name="모서리가 둥근 직사각형 60"/>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La CPAM</a:t>
                </a:r>
                <a:endParaRPr lang="ko-KR" altLang="en-US" sz="1000" b="1" dirty="0">
                  <a:solidFill>
                    <a:schemeClr val="accent6">
                      <a:lumMod val="85000"/>
                    </a:schemeClr>
                  </a:solidFill>
                  <a:latin typeface="+mj-lt"/>
                </a:endParaRPr>
              </a:p>
            </p:txBody>
          </p:sp>
        </p:grpSp>
      </p:grpSp>
      <p:grpSp>
        <p:nvGrpSpPr>
          <p:cNvPr id="62" name="그룹 61"/>
          <p:cNvGrpSpPr/>
          <p:nvPr/>
        </p:nvGrpSpPr>
        <p:grpSpPr>
          <a:xfrm>
            <a:off x="7054239" y="1083323"/>
            <a:ext cx="1296999" cy="1196899"/>
            <a:chOff x="2855901" y="1083323"/>
            <a:chExt cx="1296999" cy="1196899"/>
          </a:xfrm>
        </p:grpSpPr>
        <p:sp>
          <p:nvSpPr>
            <p:cNvPr id="63" name="모서리가 둥근 직사각형 62"/>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64" name="TextBox 63"/>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Déclaration d’accident</a:t>
              </a:r>
            </a:p>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Arrêté plaçant l’agent en congé pour accident de travail</a:t>
              </a:r>
            </a:p>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Demande de remboursement</a:t>
              </a:r>
              <a:r>
                <a:rPr lang="pt-BR" altLang="ko-KR" sz="700" dirty="0">
                  <a:gradFill>
                    <a:gsLst>
                      <a:gs pos="0">
                        <a:schemeClr val="tx1">
                          <a:alpha val="50000"/>
                        </a:schemeClr>
                      </a:gs>
                      <a:gs pos="100000">
                        <a:schemeClr val="tx1">
                          <a:alpha val="50000"/>
                        </a:schemeClr>
                      </a:gs>
                    </a:gsLst>
                    <a:lin ang="5400000" scaled="0"/>
                  </a:gradFill>
                  <a:ea typeface="Roboto Light" pitchFamily="2" charset="0"/>
                  <a:cs typeface="Roboto Condensed Regular"/>
                </a:rPr>
                <a:t>.</a:t>
              </a:r>
            </a:p>
          </p:txBody>
        </p:sp>
        <p:grpSp>
          <p:nvGrpSpPr>
            <p:cNvPr id="65" name="그룹 64"/>
            <p:cNvGrpSpPr/>
            <p:nvPr/>
          </p:nvGrpSpPr>
          <p:grpSpPr>
            <a:xfrm>
              <a:off x="2974358" y="1083323"/>
              <a:ext cx="1057582" cy="285099"/>
              <a:chOff x="2974358" y="1239602"/>
              <a:chExt cx="1057582" cy="285099"/>
            </a:xfrm>
          </p:grpSpPr>
          <p:sp>
            <p:nvSpPr>
              <p:cNvPr id="66" name="모서리가 둥근 직사각형 65"/>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7" name="모서리가 둥근 직사각형 66"/>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AGIRHE</a:t>
                </a:r>
                <a:endParaRPr lang="ko-KR" altLang="en-US" sz="1000" b="1" dirty="0">
                  <a:solidFill>
                    <a:schemeClr val="accent6">
                      <a:lumMod val="85000"/>
                    </a:schemeClr>
                  </a:solidFill>
                  <a:latin typeface="+mj-lt"/>
                </a:endParaRPr>
              </a:p>
            </p:txBody>
          </p:sp>
        </p:grpSp>
      </p:grpSp>
      <p:grpSp>
        <p:nvGrpSpPr>
          <p:cNvPr id="15" name="그룹 14"/>
          <p:cNvGrpSpPr/>
          <p:nvPr/>
        </p:nvGrpSpPr>
        <p:grpSpPr>
          <a:xfrm>
            <a:off x="2876868" y="3535812"/>
            <a:ext cx="1497258" cy="802205"/>
            <a:chOff x="3517763" y="3598733"/>
            <a:chExt cx="990906" cy="802205"/>
          </a:xfrm>
        </p:grpSpPr>
        <p:sp>
          <p:nvSpPr>
            <p:cNvPr id="87" name="TextBox 86"/>
            <p:cNvSpPr txBox="1"/>
            <p:nvPr/>
          </p:nvSpPr>
          <p:spPr>
            <a:xfrm>
              <a:off x="3517763" y="3598733"/>
              <a:ext cx="990906"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dirty="0">
                  <a:solidFill>
                    <a:schemeClr val="accent1"/>
                  </a:solidFill>
                </a:rPr>
                <a:t>LA DECLARATION</a:t>
              </a:r>
              <a:endParaRPr lang="ko-KR" altLang="en-US" dirty="0">
                <a:solidFill>
                  <a:schemeClr val="accent1"/>
                </a:solidFill>
              </a:endParaRPr>
            </a:p>
          </p:txBody>
        </p:sp>
        <p:sp>
          <p:nvSpPr>
            <p:cNvPr id="95" name="TextBox 94"/>
            <p:cNvSpPr txBox="1"/>
            <p:nvPr/>
          </p:nvSpPr>
          <p:spPr>
            <a:xfrm>
              <a:off x="3571341" y="3831430"/>
              <a:ext cx="883749" cy="569508"/>
            </a:xfrm>
            <a:prstGeom prst="rect">
              <a:avLst/>
            </a:prstGeom>
            <a:noFill/>
          </p:spPr>
          <p:txBody>
            <a:bodyPr wrap="square" lIns="72000" tIns="0" rIns="72000" bIns="0" rtlCol="0">
              <a:noAutofit/>
            </a:bodyPr>
            <a:lstStyle/>
            <a:p>
              <a:pPr lvl="0"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L’AGENT DECLARE UN ACCIDENT PAR ECRIT : date, heure, circonstances, témoins, lésions ...</a:t>
              </a:r>
            </a:p>
          </p:txBody>
        </p:sp>
      </p:grpSp>
      <p:grpSp>
        <p:nvGrpSpPr>
          <p:cNvPr id="97" name="그룹 96"/>
          <p:cNvGrpSpPr/>
          <p:nvPr/>
        </p:nvGrpSpPr>
        <p:grpSpPr>
          <a:xfrm>
            <a:off x="6617900" y="3535812"/>
            <a:ext cx="1733338" cy="802205"/>
            <a:chOff x="3507842" y="3598733"/>
            <a:chExt cx="1010748" cy="802205"/>
          </a:xfrm>
        </p:grpSpPr>
        <p:sp>
          <p:nvSpPr>
            <p:cNvPr id="98" name="TextBox 97"/>
            <p:cNvSpPr txBox="1"/>
            <p:nvPr/>
          </p:nvSpPr>
          <p:spPr>
            <a:xfrm>
              <a:off x="3507842" y="3598733"/>
              <a:ext cx="1010748" cy="203603"/>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US" altLang="ko-KR" dirty="0">
                  <a:solidFill>
                    <a:schemeClr val="accent1"/>
                  </a:solidFill>
                </a:rPr>
                <a:t>RÉSERVES</a:t>
              </a:r>
              <a:endParaRPr lang="ko-KR" altLang="en-US" dirty="0">
                <a:solidFill>
                  <a:schemeClr val="accent1"/>
                </a:solidFill>
              </a:endParaRPr>
            </a:p>
          </p:txBody>
        </p:sp>
        <p:sp>
          <p:nvSpPr>
            <p:cNvPr id="99" name="TextBox 98"/>
            <p:cNvSpPr txBox="1"/>
            <p:nvPr/>
          </p:nvSpPr>
          <p:spPr>
            <a:xfrm>
              <a:off x="3571341" y="3831430"/>
              <a:ext cx="883749" cy="569508"/>
            </a:xfrm>
            <a:prstGeom prst="rect">
              <a:avLst/>
            </a:prstGeom>
            <a:noFill/>
          </p:spPr>
          <p:txBody>
            <a:bodyPr wrap="square" lIns="72000" tIns="0" rIns="7200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L’autorité territoriale peut émettre des réserves au moment de faire la déclaration d’accident  ou dans un délai maximum de 10 jours</a:t>
              </a:r>
            </a:p>
          </p:txBody>
        </p:sp>
      </p:grpSp>
      <p:grpSp>
        <p:nvGrpSpPr>
          <p:cNvPr id="44" name="그룹 43"/>
          <p:cNvGrpSpPr/>
          <p:nvPr/>
        </p:nvGrpSpPr>
        <p:grpSpPr>
          <a:xfrm>
            <a:off x="4528758" y="3181131"/>
            <a:ext cx="2089142" cy="1494041"/>
            <a:chOff x="4947866" y="3124517"/>
            <a:chExt cx="1250926" cy="1494041"/>
          </a:xfrm>
        </p:grpSpPr>
        <p:sp>
          <p:nvSpPr>
            <p:cNvPr id="83" name="Freeform 9"/>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0" name="위쪽 화살표 99"/>
            <p:cNvSpPr/>
            <p:nvPr/>
          </p:nvSpPr>
          <p:spPr>
            <a:xfrm>
              <a:off x="5512030" y="3222490"/>
              <a:ext cx="122597" cy="174790"/>
            </a:xfrm>
            <a:prstGeom prst="upArrow">
              <a:avLst>
                <a:gd name="adj1" fmla="val 38105"/>
                <a:gd name="adj2" fmla="val 54407"/>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1" name="TextBox 100"/>
            <p:cNvSpPr txBox="1"/>
            <p:nvPr/>
          </p:nvSpPr>
          <p:spPr>
            <a:xfrm>
              <a:off x="5195318" y="3734029"/>
              <a:ext cx="775050" cy="518377"/>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RECONNAISSANCE</a:t>
              </a:r>
            </a:p>
            <a:p>
              <a:pPr lvl="0" algn="ctr"/>
              <a:r>
                <a:rPr lang="en-US"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COMPÉTENCE</a:t>
              </a:r>
            </a:p>
            <a:p>
              <a:pPr lvl="0" algn="ctr"/>
              <a:r>
                <a:rPr lang="en-US"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CPAM</a:t>
              </a:r>
              <a:endParaRPr lang="nb-NO"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endParaRPr>
            </a:p>
          </p:txBody>
        </p:sp>
      </p:grpSp>
      <p:sp>
        <p:nvSpPr>
          <p:cNvPr id="5" name="텍스트 개체 틀 4"/>
          <p:cNvSpPr>
            <a:spLocks noGrp="1"/>
          </p:cNvSpPr>
          <p:nvPr>
            <p:ph type="body" sz="quarter" idx="10"/>
          </p:nvPr>
        </p:nvSpPr>
        <p:spPr>
          <a:xfrm>
            <a:off x="292102" y="879475"/>
            <a:ext cx="2293409" cy="3851275"/>
          </a:xfrm>
        </p:spPr>
        <p:txBody>
          <a:bodyPr/>
          <a:lstStyle/>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L’agent dispose d’un délai de 24 heures pour informer l’autorité territoriale de la survenue de son accident</a:t>
            </a:r>
          </a:p>
          <a:p>
            <a:pPr fontAlgn="base"/>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Sa déclaration d’accident doit préciser : la date, l’heure, le lieu, les circonstances de l’accident, l’identité du ou des témoins</a:t>
            </a:r>
          </a:p>
          <a:p>
            <a:pPr fontAlgn="base"/>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L’autorité territoriale remet à l’agent, le formulaire S6201 (disponible sur ameli.fr)</a:t>
            </a:r>
          </a:p>
          <a:p>
            <a:pPr fontAlgn="base"/>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Ce document permet à l’agent de bénéficier du tiers payant et d’une prise en charge à 100% (dans la limite des tarifs de la sécurité sociale) de ses soins en rapport avec son accident</a:t>
            </a:r>
            <a:endParaRPr lang="fr-FR" dirty="0">
              <a:solidFill>
                <a:schemeClr val="accent1">
                  <a:lumMod val="50000"/>
                </a:schemeClr>
              </a:solidFill>
            </a:endParaRPr>
          </a:p>
          <a:p>
            <a:endParaRPr lang="fr-FR" altLang="ko-KR" b="1" dirty="0">
              <a:solidFill>
                <a:srgbClr val="008080"/>
              </a:solidFill>
            </a:endParaRPr>
          </a:p>
          <a:p>
            <a:endParaRPr lang="en-US" altLang="ko-KR" dirty="0"/>
          </a:p>
          <a:p>
            <a:endParaRPr lang="ko-KR" altLang="en-US" dirty="0"/>
          </a:p>
          <a:p>
            <a:endParaRPr lang="ko-KR" altLang="en-US" dirty="0"/>
          </a:p>
        </p:txBody>
      </p:sp>
      <p:sp>
        <p:nvSpPr>
          <p:cNvPr id="3" name="ZoneTexte 2">
            <a:extLst>
              <a:ext uri="{FF2B5EF4-FFF2-40B4-BE49-F238E27FC236}">
                <a16:creationId xmlns:a16="http://schemas.microsoft.com/office/drawing/2014/main" id="{33DF3226-AFB4-64B4-E980-05CE4D972C31}"/>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0940645C-676F-E9CB-D11A-FA9626496641}"/>
              </a:ext>
            </a:extLst>
          </p:cNvPr>
          <p:cNvSpPr txBox="1"/>
          <p:nvPr/>
        </p:nvSpPr>
        <p:spPr>
          <a:xfrm>
            <a:off x="7080250" y="4675173"/>
            <a:ext cx="1424894" cy="386197"/>
          </a:xfrm>
          <a:prstGeom prst="rect">
            <a:avLst/>
          </a:prstGeom>
          <a:solidFill>
            <a:schemeClr val="accent6">
              <a:lumMod val="85000"/>
            </a:schemeClr>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4CBBBF2B-AD68-78B1-61F8-1A91ABCE5134}"/>
              </a:ext>
            </a:extLst>
          </p:cNvPr>
          <p:cNvSpPr txBox="1"/>
          <p:nvPr/>
        </p:nvSpPr>
        <p:spPr>
          <a:xfrm>
            <a:off x="638856" y="4757303"/>
            <a:ext cx="1424894" cy="386197"/>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1421270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500" fill="hold"/>
                                        <p:tgtEl>
                                          <p:spTgt spid="97"/>
                                        </p:tgtEl>
                                        <p:attrNameLst>
                                          <p:attrName>ppt_w</p:attrName>
                                        </p:attrNameLst>
                                      </p:cBhvr>
                                      <p:tavLst>
                                        <p:tav tm="0">
                                          <p:val>
                                            <p:fltVal val="0"/>
                                          </p:val>
                                        </p:tav>
                                        <p:tav tm="100000">
                                          <p:val>
                                            <p:strVal val="#ppt_w"/>
                                          </p:val>
                                        </p:tav>
                                      </p:tavLst>
                                    </p:anim>
                                    <p:anim calcmode="lin" valueType="num">
                                      <p:cBhvr>
                                        <p:cTn id="22" dur="500" fill="hold"/>
                                        <p:tgtEl>
                                          <p:spTgt spid="97"/>
                                        </p:tgtEl>
                                        <p:attrNameLst>
                                          <p:attrName>ppt_h</p:attrName>
                                        </p:attrNameLst>
                                      </p:cBhvr>
                                      <p:tavLst>
                                        <p:tav tm="0">
                                          <p:val>
                                            <p:fltVal val="0"/>
                                          </p:val>
                                        </p:tav>
                                        <p:tav tm="100000">
                                          <p:val>
                                            <p:strVal val="#ppt_h"/>
                                          </p:val>
                                        </p:tav>
                                      </p:tavLst>
                                    </p:anim>
                                    <p:animEffect transition="in" filter="fade">
                                      <p:cBhvr>
                                        <p:cTn id="23" dur="500"/>
                                        <p:tgtEl>
                                          <p:spTgt spid="97"/>
                                        </p:tgtEl>
                                      </p:cBhvr>
                                    </p:animEffect>
                                  </p:childTnLst>
                                </p:cTn>
                              </p:par>
                            </p:childTnLst>
                          </p:cTn>
                        </p:par>
                        <p:par>
                          <p:cTn id="24" fill="hold">
                            <p:stCondLst>
                              <p:cond delay="500"/>
                            </p:stCondLst>
                            <p:childTnLst>
                              <p:par>
                                <p:cTn id="25" presetID="17" presetClass="entr" presetSubtype="1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45" name="그룹 44"/>
          <p:cNvGrpSpPr/>
          <p:nvPr/>
        </p:nvGrpSpPr>
        <p:grpSpPr>
          <a:xfrm>
            <a:off x="3503149" y="2242124"/>
            <a:ext cx="4140361" cy="915536"/>
            <a:chOff x="3503149" y="2242124"/>
            <a:chExt cx="4140361" cy="915536"/>
          </a:xfrm>
        </p:grpSpPr>
        <p:grpSp>
          <p:nvGrpSpPr>
            <p:cNvPr id="10" name="그룹 9"/>
            <p:cNvGrpSpPr/>
            <p:nvPr/>
          </p:nvGrpSpPr>
          <p:grpSpPr>
            <a:xfrm>
              <a:off x="3503149" y="2242124"/>
              <a:ext cx="4140361" cy="473643"/>
              <a:chOff x="3503149" y="2242124"/>
              <a:chExt cx="4140361" cy="473643"/>
            </a:xfrm>
          </p:grpSpPr>
          <p:sp>
            <p:nvSpPr>
              <p:cNvPr id="68" name="모서리가 둥근 직사각형 4"/>
              <p:cNvSpPr/>
              <p:nvPr/>
            </p:nvSpPr>
            <p:spPr>
              <a:xfrm flipH="1">
                <a:off x="3503149" y="2280223"/>
                <a:ext cx="4140361" cy="435544"/>
              </a:xfrm>
              <a:custGeom>
                <a:avLst/>
                <a:gdLst>
                  <a:gd name="connsiteX0" fmla="*/ 4140361 w 4151010"/>
                  <a:gd name="connsiteY0" fmla="*/ 19623 h 455167"/>
                  <a:gd name="connsiteX1" fmla="*/ 4151010 w 4151010"/>
                  <a:gd name="connsiteY1" fmla="*/ 0 h 455167"/>
                  <a:gd name="connsiteX2" fmla="*/ 0 w 4151010"/>
                  <a:gd name="connsiteY2" fmla="*/ 19623 h 455167"/>
                  <a:gd name="connsiteX3" fmla="*/ 8849 w 4151010"/>
                  <a:gd name="connsiteY3" fmla="*/ 107400 h 455167"/>
                  <a:gd name="connsiteX4" fmla="*/ 34228 w 4151010"/>
                  <a:gd name="connsiteY4" fmla="*/ 189156 h 455167"/>
                  <a:gd name="connsiteX5" fmla="*/ 74384 w 4151010"/>
                  <a:gd name="connsiteY5" fmla="*/ 263140 h 455167"/>
                  <a:gd name="connsiteX6" fmla="*/ 127568 w 4151010"/>
                  <a:gd name="connsiteY6" fmla="*/ 327599 h 455167"/>
                  <a:gd name="connsiteX7" fmla="*/ 192028 w 4151010"/>
                  <a:gd name="connsiteY7" fmla="*/ 380783 h 455167"/>
                  <a:gd name="connsiteX8" fmla="*/ 266011 w 4151010"/>
                  <a:gd name="connsiteY8" fmla="*/ 420940 h 455167"/>
                  <a:gd name="connsiteX9" fmla="*/ 347767 w 4151010"/>
                  <a:gd name="connsiteY9" fmla="*/ 446318 h 455167"/>
                  <a:gd name="connsiteX10" fmla="*/ 435544 w 4151010"/>
                  <a:gd name="connsiteY10" fmla="*/ 455167 h 455167"/>
                  <a:gd name="connsiteX11" fmla="*/ 3704817 w 4151010"/>
                  <a:gd name="connsiteY11" fmla="*/ 455167 h 455167"/>
                  <a:gd name="connsiteX12" fmla="*/ 3792594 w 4151010"/>
                  <a:gd name="connsiteY12" fmla="*/ 446318 h 455167"/>
                  <a:gd name="connsiteX13" fmla="*/ 3874350 w 4151010"/>
                  <a:gd name="connsiteY13" fmla="*/ 420940 h 455167"/>
                  <a:gd name="connsiteX14" fmla="*/ 3948334 w 4151010"/>
                  <a:gd name="connsiteY14" fmla="*/ 380783 h 455167"/>
                  <a:gd name="connsiteX15" fmla="*/ 4012793 w 4151010"/>
                  <a:gd name="connsiteY15" fmla="*/ 327599 h 455167"/>
                  <a:gd name="connsiteX16" fmla="*/ 4065977 w 4151010"/>
                  <a:gd name="connsiteY16" fmla="*/ 263140 h 455167"/>
                  <a:gd name="connsiteX17" fmla="*/ 4106134 w 4151010"/>
                  <a:gd name="connsiteY17" fmla="*/ 189156 h 455167"/>
                  <a:gd name="connsiteX18" fmla="*/ 4131512 w 4151010"/>
                  <a:gd name="connsiteY18" fmla="*/ 107400 h 455167"/>
                  <a:gd name="connsiteX19" fmla="*/ 4140361 w 4151010"/>
                  <a:gd name="connsiteY19" fmla="*/ 19623 h 455167"/>
                  <a:gd name="connsiteX0" fmla="*/ 0 w 4242450"/>
                  <a:gd name="connsiteY0" fmla="*/ 388 h 435932"/>
                  <a:gd name="connsiteX1" fmla="*/ 8849 w 4242450"/>
                  <a:gd name="connsiteY1" fmla="*/ 88165 h 435932"/>
                  <a:gd name="connsiteX2" fmla="*/ 34228 w 4242450"/>
                  <a:gd name="connsiteY2" fmla="*/ 169921 h 435932"/>
                  <a:gd name="connsiteX3" fmla="*/ 74384 w 4242450"/>
                  <a:gd name="connsiteY3" fmla="*/ 243905 h 435932"/>
                  <a:gd name="connsiteX4" fmla="*/ 127568 w 4242450"/>
                  <a:gd name="connsiteY4" fmla="*/ 308364 h 435932"/>
                  <a:gd name="connsiteX5" fmla="*/ 192028 w 4242450"/>
                  <a:gd name="connsiteY5" fmla="*/ 361548 h 435932"/>
                  <a:gd name="connsiteX6" fmla="*/ 266011 w 4242450"/>
                  <a:gd name="connsiteY6" fmla="*/ 401705 h 435932"/>
                  <a:gd name="connsiteX7" fmla="*/ 347767 w 4242450"/>
                  <a:gd name="connsiteY7" fmla="*/ 427083 h 435932"/>
                  <a:gd name="connsiteX8" fmla="*/ 435544 w 4242450"/>
                  <a:gd name="connsiteY8" fmla="*/ 435932 h 435932"/>
                  <a:gd name="connsiteX9" fmla="*/ 3704817 w 4242450"/>
                  <a:gd name="connsiteY9" fmla="*/ 435932 h 435932"/>
                  <a:gd name="connsiteX10" fmla="*/ 3792594 w 4242450"/>
                  <a:gd name="connsiteY10" fmla="*/ 427083 h 435932"/>
                  <a:gd name="connsiteX11" fmla="*/ 3874350 w 4242450"/>
                  <a:gd name="connsiteY11" fmla="*/ 401705 h 435932"/>
                  <a:gd name="connsiteX12" fmla="*/ 3948334 w 4242450"/>
                  <a:gd name="connsiteY12" fmla="*/ 361548 h 435932"/>
                  <a:gd name="connsiteX13" fmla="*/ 4012793 w 4242450"/>
                  <a:gd name="connsiteY13" fmla="*/ 308364 h 435932"/>
                  <a:gd name="connsiteX14" fmla="*/ 4065977 w 4242450"/>
                  <a:gd name="connsiteY14" fmla="*/ 243905 h 435932"/>
                  <a:gd name="connsiteX15" fmla="*/ 4106134 w 4242450"/>
                  <a:gd name="connsiteY15" fmla="*/ 169921 h 435932"/>
                  <a:gd name="connsiteX16" fmla="*/ 4131512 w 4242450"/>
                  <a:gd name="connsiteY16" fmla="*/ 88165 h 435932"/>
                  <a:gd name="connsiteX17" fmla="*/ 4140361 w 4242450"/>
                  <a:gd name="connsiteY17" fmla="*/ 388 h 435932"/>
                  <a:gd name="connsiteX18" fmla="*/ 4242450 w 4242450"/>
                  <a:gd name="connsiteY18" fmla="*/ 72205 h 435932"/>
                  <a:gd name="connsiteX0" fmla="*/ 0 w 4140361"/>
                  <a:gd name="connsiteY0" fmla="*/ 0 h 435544"/>
                  <a:gd name="connsiteX1" fmla="*/ 8849 w 4140361"/>
                  <a:gd name="connsiteY1" fmla="*/ 87777 h 435544"/>
                  <a:gd name="connsiteX2" fmla="*/ 34228 w 4140361"/>
                  <a:gd name="connsiteY2" fmla="*/ 169533 h 435544"/>
                  <a:gd name="connsiteX3" fmla="*/ 74384 w 4140361"/>
                  <a:gd name="connsiteY3" fmla="*/ 243517 h 435544"/>
                  <a:gd name="connsiteX4" fmla="*/ 127568 w 4140361"/>
                  <a:gd name="connsiteY4" fmla="*/ 307976 h 435544"/>
                  <a:gd name="connsiteX5" fmla="*/ 192028 w 4140361"/>
                  <a:gd name="connsiteY5" fmla="*/ 361160 h 435544"/>
                  <a:gd name="connsiteX6" fmla="*/ 266011 w 4140361"/>
                  <a:gd name="connsiteY6" fmla="*/ 401317 h 435544"/>
                  <a:gd name="connsiteX7" fmla="*/ 347767 w 4140361"/>
                  <a:gd name="connsiteY7" fmla="*/ 426695 h 435544"/>
                  <a:gd name="connsiteX8" fmla="*/ 435544 w 4140361"/>
                  <a:gd name="connsiteY8" fmla="*/ 435544 h 435544"/>
                  <a:gd name="connsiteX9" fmla="*/ 3704817 w 4140361"/>
                  <a:gd name="connsiteY9" fmla="*/ 435544 h 435544"/>
                  <a:gd name="connsiteX10" fmla="*/ 3792594 w 4140361"/>
                  <a:gd name="connsiteY10" fmla="*/ 426695 h 435544"/>
                  <a:gd name="connsiteX11" fmla="*/ 3874350 w 4140361"/>
                  <a:gd name="connsiteY11" fmla="*/ 401317 h 435544"/>
                  <a:gd name="connsiteX12" fmla="*/ 3948334 w 4140361"/>
                  <a:gd name="connsiteY12" fmla="*/ 361160 h 435544"/>
                  <a:gd name="connsiteX13" fmla="*/ 4012793 w 4140361"/>
                  <a:gd name="connsiteY13" fmla="*/ 307976 h 435544"/>
                  <a:gd name="connsiteX14" fmla="*/ 4065977 w 4140361"/>
                  <a:gd name="connsiteY14" fmla="*/ 243517 h 435544"/>
                  <a:gd name="connsiteX15" fmla="*/ 4106134 w 4140361"/>
                  <a:gd name="connsiteY15" fmla="*/ 169533 h 435544"/>
                  <a:gd name="connsiteX16" fmla="*/ 4131512 w 4140361"/>
                  <a:gd name="connsiteY16" fmla="*/ 87777 h 435544"/>
                  <a:gd name="connsiteX17" fmla="*/ 4140361 w 4140361"/>
                  <a:gd name="connsiteY17" fmla="*/ 0 h 43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0361" h="435544">
                    <a:moveTo>
                      <a:pt x="0" y="0"/>
                    </a:moveTo>
                    <a:lnTo>
                      <a:pt x="8849" y="87777"/>
                    </a:lnTo>
                    <a:lnTo>
                      <a:pt x="34228" y="169533"/>
                    </a:lnTo>
                    <a:lnTo>
                      <a:pt x="74384" y="243517"/>
                    </a:lnTo>
                    <a:lnTo>
                      <a:pt x="127568" y="307976"/>
                    </a:lnTo>
                    <a:lnTo>
                      <a:pt x="192028" y="361160"/>
                    </a:lnTo>
                    <a:lnTo>
                      <a:pt x="266011" y="401317"/>
                    </a:lnTo>
                    <a:lnTo>
                      <a:pt x="347767" y="426695"/>
                    </a:lnTo>
                    <a:cubicBezTo>
                      <a:pt x="376120" y="432497"/>
                      <a:pt x="405476" y="435544"/>
                      <a:pt x="435544" y="435544"/>
                    </a:cubicBezTo>
                    <a:lnTo>
                      <a:pt x="3704817" y="435544"/>
                    </a:lnTo>
                    <a:cubicBezTo>
                      <a:pt x="3734885" y="435544"/>
                      <a:pt x="3764242" y="432497"/>
                      <a:pt x="3792594" y="426695"/>
                    </a:cubicBezTo>
                    <a:cubicBezTo>
                      <a:pt x="3820947" y="420894"/>
                      <a:pt x="3848296" y="412337"/>
                      <a:pt x="3874350" y="401317"/>
                    </a:cubicBezTo>
                    <a:cubicBezTo>
                      <a:pt x="3900404" y="390297"/>
                      <a:pt x="3925163" y="376814"/>
                      <a:pt x="3948334" y="361160"/>
                    </a:cubicBezTo>
                    <a:cubicBezTo>
                      <a:pt x="3971505" y="345506"/>
                      <a:pt x="3993089" y="327681"/>
                      <a:pt x="4012793" y="307976"/>
                    </a:cubicBezTo>
                    <a:cubicBezTo>
                      <a:pt x="4032498" y="288272"/>
                      <a:pt x="4050323" y="266688"/>
                      <a:pt x="4065977" y="243517"/>
                    </a:cubicBezTo>
                    <a:cubicBezTo>
                      <a:pt x="4081631" y="220346"/>
                      <a:pt x="4095114" y="195587"/>
                      <a:pt x="4106134" y="169533"/>
                    </a:cubicBezTo>
                    <a:cubicBezTo>
                      <a:pt x="4117154" y="143479"/>
                      <a:pt x="4125711" y="116130"/>
                      <a:pt x="4131512" y="87777"/>
                    </a:cubicBezTo>
                    <a:cubicBezTo>
                      <a:pt x="4137314" y="59424"/>
                      <a:pt x="4140361" y="30068"/>
                      <a:pt x="4140361" y="0"/>
                    </a:cubicBezTo>
                  </a:path>
                </a:pathLst>
              </a:cu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7" name="직선 연결선 6"/>
              <p:cNvCxnSpPr/>
              <p:nvPr/>
            </p:nvCxnSpPr>
            <p:spPr>
              <a:xfrm flipV="1">
                <a:off x="4884103"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cxnSp>
            <p:nvCxnSpPr>
              <p:cNvPr id="72" name="직선 연결선 71"/>
              <p:cNvCxnSpPr/>
              <p:nvPr/>
            </p:nvCxnSpPr>
            <p:spPr>
              <a:xfrm flipV="1">
                <a:off x="6263806" y="2242124"/>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cxnSp>
          <p:nvCxnSpPr>
            <p:cNvPr id="78" name="직선 연결선 77"/>
            <p:cNvCxnSpPr/>
            <p:nvPr/>
          </p:nvCxnSpPr>
          <p:spPr>
            <a:xfrm flipV="1">
              <a:off x="5573329" y="2722117"/>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sp>
        <p:nvSpPr>
          <p:cNvPr id="11" name="Title 10"/>
          <p:cNvSpPr>
            <a:spLocks noGrp="1"/>
          </p:cNvSpPr>
          <p:nvPr>
            <p:ph type="title"/>
          </p:nvPr>
        </p:nvSpPr>
        <p:spPr>
          <a:xfrm>
            <a:off x="745596" y="338014"/>
            <a:ext cx="6814608" cy="467469"/>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LA MALADIE PROFESSIONNELLE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 name="그룹 3"/>
          <p:cNvGrpSpPr/>
          <p:nvPr/>
        </p:nvGrpSpPr>
        <p:grpSpPr>
          <a:xfrm>
            <a:off x="2855901" y="1083323"/>
            <a:ext cx="1296999" cy="1196899"/>
            <a:chOff x="2855901" y="1083323"/>
            <a:chExt cx="1296999" cy="1196899"/>
          </a:xfrm>
        </p:grpSpPr>
        <p:sp>
          <p:nvSpPr>
            <p:cNvPr id="57" name="모서리가 둥근 직사각형 56"/>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9" name="TextBox 58"/>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Remplit le formulaire de déclaration de maladie professionnelle disponible sur ameli.fr et transmet le certificat médical</a:t>
              </a:r>
            </a:p>
          </p:txBody>
        </p:sp>
        <p:grpSp>
          <p:nvGrpSpPr>
            <p:cNvPr id="2" name="그룹 1"/>
            <p:cNvGrpSpPr/>
            <p:nvPr/>
          </p:nvGrpSpPr>
          <p:grpSpPr>
            <a:xfrm>
              <a:off x="2974358" y="1083323"/>
              <a:ext cx="1057582" cy="285099"/>
              <a:chOff x="2974358" y="1239602"/>
              <a:chExt cx="1057582" cy="285099"/>
            </a:xfrm>
          </p:grpSpPr>
          <p:sp>
            <p:nvSpPr>
              <p:cNvPr id="42" name="모서리가 둥근 직사각형 41"/>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1000" b="1" dirty="0">
                    <a:solidFill>
                      <a:schemeClr val="accent6">
                        <a:lumMod val="85000"/>
                      </a:schemeClr>
                    </a:solidFill>
                    <a:latin typeface="+mj-lt"/>
                  </a:rPr>
                  <a:t>L’AGENT</a:t>
                </a:r>
                <a:endParaRPr lang="ko-KR" altLang="en-US" sz="1000" b="1" dirty="0">
                  <a:solidFill>
                    <a:schemeClr val="accent6">
                      <a:lumMod val="85000"/>
                    </a:schemeClr>
                  </a:solidFill>
                  <a:latin typeface="+mj-lt"/>
                </a:endParaRPr>
              </a:p>
            </p:txBody>
          </p:sp>
        </p:grpSp>
      </p:grpSp>
      <p:grpSp>
        <p:nvGrpSpPr>
          <p:cNvPr id="46" name="그룹 45"/>
          <p:cNvGrpSpPr/>
          <p:nvPr/>
        </p:nvGrpSpPr>
        <p:grpSpPr>
          <a:xfrm>
            <a:off x="4247232" y="793264"/>
            <a:ext cx="1296999" cy="1519000"/>
            <a:chOff x="2855901" y="1083323"/>
            <a:chExt cx="1296999" cy="1421630"/>
          </a:xfrm>
        </p:grpSpPr>
        <p:sp>
          <p:nvSpPr>
            <p:cNvPr id="47" name="모서리가 둥근 직사각형 46"/>
            <p:cNvSpPr/>
            <p:nvPr/>
          </p:nvSpPr>
          <p:spPr>
            <a:xfrm>
              <a:off x="2855901" y="1206585"/>
              <a:ext cx="1296999" cy="1298368"/>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48" name="TextBox 47"/>
            <p:cNvSpPr txBox="1"/>
            <p:nvPr/>
          </p:nvSpPr>
          <p:spPr>
            <a:xfrm>
              <a:off x="2855901" y="1421696"/>
              <a:ext cx="1296999" cy="749588"/>
            </a:xfrm>
            <a:prstGeom prst="rect">
              <a:avLst/>
            </a:prstGeom>
            <a:noFill/>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Peut émettre des observations</a:t>
              </a:r>
            </a:p>
          </p:txBody>
        </p:sp>
        <p:grpSp>
          <p:nvGrpSpPr>
            <p:cNvPr id="49" name="그룹 48"/>
            <p:cNvGrpSpPr/>
            <p:nvPr/>
          </p:nvGrpSpPr>
          <p:grpSpPr>
            <a:xfrm>
              <a:off x="2974358" y="1083323"/>
              <a:ext cx="1057582" cy="285099"/>
              <a:chOff x="2974358" y="1239602"/>
              <a:chExt cx="1057582" cy="285099"/>
            </a:xfrm>
          </p:grpSpPr>
          <p:sp>
            <p:nvSpPr>
              <p:cNvPr id="51" name="모서리가 둥근 직사각형 50"/>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52" name="모서리가 둥근 직사각형 51"/>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L’EMPLOYEUR</a:t>
                </a:r>
                <a:endParaRPr lang="ko-KR" altLang="en-US" sz="1000" b="1" dirty="0">
                  <a:solidFill>
                    <a:schemeClr val="accent6">
                      <a:lumMod val="85000"/>
                    </a:schemeClr>
                  </a:solidFill>
                  <a:latin typeface="+mj-lt"/>
                </a:endParaRPr>
              </a:p>
            </p:txBody>
          </p:sp>
        </p:grpSp>
      </p:grpSp>
      <p:grpSp>
        <p:nvGrpSpPr>
          <p:cNvPr id="53" name="그룹 52"/>
          <p:cNvGrpSpPr/>
          <p:nvPr/>
        </p:nvGrpSpPr>
        <p:grpSpPr>
          <a:xfrm>
            <a:off x="5662688" y="924968"/>
            <a:ext cx="1296999" cy="1387296"/>
            <a:chOff x="2855901" y="1083323"/>
            <a:chExt cx="1296999" cy="1196899"/>
          </a:xfrm>
        </p:grpSpPr>
        <p:sp>
          <p:nvSpPr>
            <p:cNvPr id="54" name="모서리가 둥근 직사각형 53"/>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5" name="TextBox 54"/>
            <p:cNvSpPr txBox="1"/>
            <p:nvPr/>
          </p:nvSpPr>
          <p:spPr>
            <a:xfrm>
              <a:off x="2855901"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Instruit le dossier et transmet sa décision à l’employeur et à l’agent</a:t>
              </a:r>
            </a:p>
          </p:txBody>
        </p:sp>
        <p:grpSp>
          <p:nvGrpSpPr>
            <p:cNvPr id="56" name="그룹 55"/>
            <p:cNvGrpSpPr/>
            <p:nvPr/>
          </p:nvGrpSpPr>
          <p:grpSpPr>
            <a:xfrm>
              <a:off x="2974358" y="1083323"/>
              <a:ext cx="1057582" cy="285099"/>
              <a:chOff x="2974358" y="1239602"/>
              <a:chExt cx="1057582" cy="285099"/>
            </a:xfrm>
          </p:grpSpPr>
          <p:sp>
            <p:nvSpPr>
              <p:cNvPr id="60" name="모서리가 둥근 직사각형 59"/>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1" name="모서리가 둥근 직사각형 60"/>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La CPAM</a:t>
                </a:r>
                <a:endParaRPr lang="ko-KR" altLang="en-US" sz="1000" b="1" dirty="0">
                  <a:solidFill>
                    <a:schemeClr val="accent6">
                      <a:lumMod val="85000"/>
                    </a:schemeClr>
                  </a:solidFill>
                  <a:latin typeface="+mj-lt"/>
                </a:endParaRPr>
              </a:p>
            </p:txBody>
          </p:sp>
        </p:grpSp>
      </p:grpSp>
      <p:grpSp>
        <p:nvGrpSpPr>
          <p:cNvPr id="62" name="그룹 61"/>
          <p:cNvGrpSpPr/>
          <p:nvPr/>
        </p:nvGrpSpPr>
        <p:grpSpPr>
          <a:xfrm>
            <a:off x="7052987" y="1083323"/>
            <a:ext cx="1298251" cy="1196899"/>
            <a:chOff x="2854649" y="1083323"/>
            <a:chExt cx="1298251" cy="1196899"/>
          </a:xfrm>
        </p:grpSpPr>
        <p:sp>
          <p:nvSpPr>
            <p:cNvPr id="63" name="모서리가 둥근 직사각형 62"/>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64" name="TextBox 63"/>
            <p:cNvSpPr txBox="1"/>
            <p:nvPr/>
          </p:nvSpPr>
          <p:spPr>
            <a:xfrm>
              <a:off x="2854649" y="1421696"/>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Arrêté plaçant l’agent en congé pour maladie professionnelle</a:t>
              </a:r>
            </a:p>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Demande de remboursement</a:t>
              </a:r>
              <a:r>
                <a:rPr lang="pt-BR" altLang="ko-KR" sz="700" dirty="0">
                  <a:solidFill>
                    <a:schemeClr val="accent1">
                      <a:lumMod val="50000"/>
                    </a:schemeClr>
                  </a:solidFill>
                  <a:ea typeface="Roboto Light" pitchFamily="2" charset="0"/>
                  <a:cs typeface="Roboto Condensed Regular"/>
                </a:rPr>
                <a:t>.</a:t>
              </a:r>
            </a:p>
            <a:p>
              <a:pPr lvl="0">
                <a:buClr>
                  <a:srgbClr val="4AB38B"/>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assurance</a:t>
              </a:r>
            </a:p>
          </p:txBody>
        </p:sp>
        <p:grpSp>
          <p:nvGrpSpPr>
            <p:cNvPr id="65" name="그룹 64"/>
            <p:cNvGrpSpPr/>
            <p:nvPr/>
          </p:nvGrpSpPr>
          <p:grpSpPr>
            <a:xfrm>
              <a:off x="2974358" y="1083323"/>
              <a:ext cx="1057582" cy="285099"/>
              <a:chOff x="2974358" y="1239602"/>
              <a:chExt cx="1057582" cy="285099"/>
            </a:xfrm>
          </p:grpSpPr>
          <p:sp>
            <p:nvSpPr>
              <p:cNvPr id="66" name="모서리가 둥근 직사각형 65"/>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7" name="모서리가 둥근 직사각형 66"/>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fr-FR" altLang="ko-KR" sz="1000" b="1" dirty="0">
                    <a:solidFill>
                      <a:schemeClr val="accent6">
                        <a:lumMod val="85000"/>
                      </a:schemeClr>
                    </a:solidFill>
                    <a:latin typeface="+mj-lt"/>
                  </a:rPr>
                  <a:t>AGIRHE</a:t>
                </a:r>
                <a:endParaRPr lang="ko-KR" altLang="en-US" sz="1000" b="1" dirty="0">
                  <a:solidFill>
                    <a:schemeClr val="accent6">
                      <a:lumMod val="85000"/>
                    </a:schemeClr>
                  </a:solidFill>
                  <a:latin typeface="+mj-lt"/>
                </a:endParaRPr>
              </a:p>
            </p:txBody>
          </p:sp>
        </p:grpSp>
      </p:grpSp>
      <p:grpSp>
        <p:nvGrpSpPr>
          <p:cNvPr id="44" name="그룹 43"/>
          <p:cNvGrpSpPr/>
          <p:nvPr/>
        </p:nvGrpSpPr>
        <p:grpSpPr>
          <a:xfrm>
            <a:off x="4528758" y="3181131"/>
            <a:ext cx="2089142" cy="1494041"/>
            <a:chOff x="4947866" y="3124517"/>
            <a:chExt cx="1250926" cy="1494041"/>
          </a:xfrm>
        </p:grpSpPr>
        <p:sp>
          <p:nvSpPr>
            <p:cNvPr id="83" name="Freeform 9"/>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p:cNvSpPr/>
            <p:nvPr/>
          </p:nvSpPr>
          <p:spPr>
            <a:xfrm rot="10800000">
              <a:off x="5093216" y="3465104"/>
              <a:ext cx="960228" cy="960227"/>
            </a:xfrm>
            <a:prstGeom prst="ellipse">
              <a:avLst/>
            </a:prstGeom>
            <a:pattFill prst="ltUpDiag">
              <a:fgClr>
                <a:schemeClr val="bg2">
                  <a:lumMod val="85000"/>
                </a:schemeClr>
              </a:fgClr>
              <a:bgClr>
                <a:schemeClr val="bg2"/>
              </a:bgClr>
            </a:pattFill>
            <a:ln w="3175">
              <a:solidFill>
                <a:schemeClr val="bg2">
                  <a:lumMod val="50000"/>
                </a:schemeClr>
              </a:solidFill>
            </a:ln>
            <a:effectLst>
              <a:innerShdw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0" name="위쪽 화살표 99"/>
            <p:cNvSpPr/>
            <p:nvPr/>
          </p:nvSpPr>
          <p:spPr>
            <a:xfrm>
              <a:off x="5512030" y="3222490"/>
              <a:ext cx="122597" cy="174790"/>
            </a:xfrm>
            <a:prstGeom prst="upArrow">
              <a:avLst>
                <a:gd name="adj1" fmla="val 38105"/>
                <a:gd name="adj2" fmla="val 54407"/>
              </a:avLst>
            </a:prstGeom>
            <a:solidFill>
              <a:schemeClr val="accent3"/>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1" name="TextBox 100"/>
            <p:cNvSpPr txBox="1"/>
            <p:nvPr/>
          </p:nvSpPr>
          <p:spPr>
            <a:xfrm>
              <a:off x="5195318" y="3734029"/>
              <a:ext cx="775050" cy="518377"/>
            </a:xfrm>
            <a:prstGeom prst="rect">
              <a:avLst/>
            </a:prstGeom>
            <a:noFill/>
            <a:scene3d>
              <a:camera prst="orthographicFront"/>
              <a:lightRig rig="threePt" dir="t"/>
            </a:scene3d>
            <a:sp3d>
              <a:bevelT/>
            </a:sp3d>
          </p:spPr>
          <p:txBody>
            <a:bodyPr wrap="square" lIns="0" tIns="0" rIns="0" bIns="0" rtlCol="0" anchor="ctr">
              <a:noAutofit/>
            </a:bodyPr>
            <a:lstStyle/>
            <a:p>
              <a:pPr lvl="0" algn="ctr"/>
              <a:r>
                <a:rPr lang="en-US"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RECONNAISSANCE</a:t>
              </a:r>
            </a:p>
            <a:p>
              <a:pPr lvl="0" algn="ctr"/>
              <a:r>
                <a:rPr lang="en-US"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COMPÉTENCE</a:t>
              </a:r>
            </a:p>
            <a:p>
              <a:pPr lvl="0" algn="ctr"/>
              <a:r>
                <a:rPr lang="en-US"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rPr>
                <a:t>CPAM</a:t>
              </a:r>
              <a:endParaRPr lang="nb-NO" altLang="ko-KR" sz="1000" b="1" dirty="0">
                <a:gradFill>
                  <a:gsLst>
                    <a:gs pos="0">
                      <a:schemeClr val="accent1"/>
                    </a:gs>
                    <a:gs pos="100000">
                      <a:schemeClr val="accent1"/>
                    </a:gs>
                  </a:gsLst>
                  <a:lin ang="0" scaled="1"/>
                </a:gradFill>
                <a:latin typeface="Arial Rounded MT Bold" panose="020F0704030504030204" pitchFamily="34" charset="0"/>
                <a:ea typeface="Roboto Light" pitchFamily="2" charset="0"/>
                <a:cs typeface="+mj-cs"/>
              </a:endParaRPr>
            </a:p>
          </p:txBody>
        </p:sp>
      </p:grpSp>
      <p:sp>
        <p:nvSpPr>
          <p:cNvPr id="5" name="텍스트 개체 틀 4"/>
          <p:cNvSpPr>
            <a:spLocks noGrp="1"/>
          </p:cNvSpPr>
          <p:nvPr>
            <p:ph type="body" sz="quarter" idx="10"/>
          </p:nvPr>
        </p:nvSpPr>
        <p:spPr>
          <a:xfrm>
            <a:off x="292102" y="879475"/>
            <a:ext cx="2293409" cy="3851275"/>
          </a:xfrm>
        </p:spPr>
        <p:txBody>
          <a:bodyPr/>
          <a:lstStyle/>
          <a:p>
            <a:pPr fontAlgn="base"/>
            <a:r>
              <a:rPr lang="fr-FR" altLang="ko-KR" dirty="0">
                <a:solidFill>
                  <a:schemeClr val="accent1">
                    <a:lumMod val="50000"/>
                  </a:schemeClr>
                </a:solidFill>
                <a:latin typeface="Arial Rounded MT Bold" panose="020F0704030504030204" pitchFamily="34" charset="0"/>
                <a:cs typeface="Arial" panose="020B0604020202020204" pitchFamily="34" charset="0"/>
              </a:rPr>
              <a:t>Il appartient à l’agent s’estimant être atteint d’une maladie liée à son travail de faire une déclaration auprès de la CPAM</a:t>
            </a:r>
            <a:endParaRPr lang="fr-FR" altLang="ko-KR" dirty="0">
              <a:solidFill>
                <a:schemeClr val="accent1">
                  <a:lumMod val="50000"/>
                </a:schemeClr>
              </a:solidFill>
            </a:endParaRPr>
          </a:p>
          <a:p>
            <a:endParaRPr lang="en-US" altLang="ko-KR" dirty="0"/>
          </a:p>
          <a:p>
            <a:endParaRPr lang="ko-KR" altLang="en-US" dirty="0"/>
          </a:p>
          <a:p>
            <a:endParaRPr lang="ko-KR" altLang="en-US" dirty="0"/>
          </a:p>
        </p:txBody>
      </p:sp>
      <p:sp>
        <p:nvSpPr>
          <p:cNvPr id="3" name="ZoneTexte 2">
            <a:extLst>
              <a:ext uri="{FF2B5EF4-FFF2-40B4-BE49-F238E27FC236}">
                <a16:creationId xmlns:a16="http://schemas.microsoft.com/office/drawing/2014/main" id="{33DF3226-AFB4-64B4-E980-05CE4D972C31}"/>
              </a:ext>
            </a:extLst>
          </p:cNvPr>
          <p:cNvSpPr txBox="1"/>
          <p:nvPr/>
        </p:nvSpPr>
        <p:spPr>
          <a:xfrm>
            <a:off x="7388906" y="201449"/>
            <a:ext cx="1424894" cy="386197"/>
          </a:xfrm>
          <a:prstGeom prst="rect">
            <a:avLst/>
          </a:prstGeom>
          <a:solidFill>
            <a:schemeClr val="accent6">
              <a:lumMod val="85000"/>
            </a:schemeClr>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0940645C-676F-E9CB-D11A-FA9626496641}"/>
              </a:ext>
            </a:extLst>
          </p:cNvPr>
          <p:cNvSpPr txBox="1"/>
          <p:nvPr/>
        </p:nvSpPr>
        <p:spPr>
          <a:xfrm>
            <a:off x="7080250" y="4675173"/>
            <a:ext cx="1424894" cy="386197"/>
          </a:xfrm>
          <a:prstGeom prst="rect">
            <a:avLst/>
          </a:prstGeom>
          <a:solidFill>
            <a:schemeClr val="accent6">
              <a:lumMod val="85000"/>
            </a:schemeClr>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4CBBBF2B-AD68-78B1-61F8-1A91ABCE5134}"/>
              </a:ext>
            </a:extLst>
          </p:cNvPr>
          <p:cNvSpPr txBox="1"/>
          <p:nvPr/>
        </p:nvSpPr>
        <p:spPr>
          <a:xfrm>
            <a:off x="638856" y="4757303"/>
            <a:ext cx="1424894" cy="386197"/>
          </a:xfrm>
          <a:prstGeom prst="rect">
            <a:avLst/>
          </a:prstGeom>
          <a:solidFill>
            <a:schemeClr val="accent6">
              <a:lumMod val="85000"/>
            </a:schemeClr>
          </a:solidFill>
        </p:spPr>
        <p:txBody>
          <a:bodyPr wrap="square" rtlCol="0">
            <a:spAutoFit/>
          </a:bodyPr>
          <a:lstStyle/>
          <a:p>
            <a:endParaRPr lang="fr-FR" dirty="0"/>
          </a:p>
        </p:txBody>
      </p:sp>
      <p:pic>
        <p:nvPicPr>
          <p:cNvPr id="9" name="Image 8">
            <a:hlinkClick r:id="rId3"/>
            <a:extLst>
              <a:ext uri="{FF2B5EF4-FFF2-40B4-BE49-F238E27FC236}">
                <a16:creationId xmlns:a16="http://schemas.microsoft.com/office/drawing/2014/main" id="{9B0BF5FD-F210-5EB8-1F2B-E2AB935C8244}"/>
              </a:ext>
            </a:extLst>
          </p:cNvPr>
          <p:cNvPicPr>
            <a:picLocks noChangeAspect="1"/>
          </p:cNvPicPr>
          <p:nvPr/>
        </p:nvPicPr>
        <p:blipFill>
          <a:blip r:embed="rId4"/>
          <a:stretch>
            <a:fillRect/>
          </a:stretch>
        </p:blipFill>
        <p:spPr>
          <a:xfrm>
            <a:off x="381398" y="4136471"/>
            <a:ext cx="514916" cy="403091"/>
          </a:xfrm>
          <a:prstGeom prst="rect">
            <a:avLst/>
          </a:prstGeom>
          <a:scene3d>
            <a:camera prst="orthographicFront"/>
            <a:lightRig rig="threePt" dir="t"/>
          </a:scene3d>
          <a:sp3d>
            <a:bevelT/>
          </a:sp3d>
        </p:spPr>
      </p:pic>
    </p:spTree>
    <p:extLst>
      <p:ext uri="{BB962C8B-B14F-4D97-AF65-F5344CB8AC3E}">
        <p14:creationId xmlns:p14="http://schemas.microsoft.com/office/powerpoint/2010/main" val="865245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000" dirty="0">
                <a:gradFill>
                  <a:gsLst>
                    <a:gs pos="0">
                      <a:schemeClr val="accent1"/>
                    </a:gs>
                    <a:gs pos="100000">
                      <a:schemeClr val="accent1"/>
                    </a:gs>
                  </a:gsLst>
                  <a:lin ang="0" scaled="1"/>
                </a:gradFill>
                <a:latin typeface="Arial Rounded MT Bold" panose="020F0704030504030204" pitchFamily="34" charset="0"/>
              </a:rPr>
              <a:t>LES INSTANCES MÉDICALES</a:t>
            </a:r>
          </a:p>
        </p:txBody>
      </p:sp>
      <p:grpSp>
        <p:nvGrpSpPr>
          <p:cNvPr id="24" name="그룹 23"/>
          <p:cNvGrpSpPr/>
          <p:nvPr/>
        </p:nvGrpSpPr>
        <p:grpSpPr>
          <a:xfrm>
            <a:off x="3671806" y="1502451"/>
            <a:ext cx="2161097" cy="2163044"/>
            <a:chOff x="4556991" y="1488895"/>
            <a:chExt cx="2161097" cy="2163044"/>
          </a:xfrm>
        </p:grpSpPr>
        <p:sp>
          <p:nvSpPr>
            <p:cNvPr id="6" name="Freeform 28"/>
            <p:cNvSpPr>
              <a:spLocks noEditPoints="1"/>
            </p:cNvSpPr>
            <p:nvPr/>
          </p:nvSpPr>
          <p:spPr bwMode="auto">
            <a:xfrm>
              <a:off x="4556991" y="1488895"/>
              <a:ext cx="2161097" cy="2163044"/>
            </a:xfrm>
            <a:custGeom>
              <a:avLst/>
              <a:gdLst>
                <a:gd name="T0" fmla="*/ 337 w 468"/>
                <a:gd name="T1" fmla="*/ 57 h 468"/>
                <a:gd name="T2" fmla="*/ 57 w 468"/>
                <a:gd name="T3" fmla="*/ 132 h 468"/>
                <a:gd name="T4" fmla="*/ 132 w 468"/>
                <a:gd name="T5" fmla="*/ 412 h 468"/>
                <a:gd name="T6" fmla="*/ 412 w 468"/>
                <a:gd name="T7" fmla="*/ 337 h 468"/>
                <a:gd name="T8" fmla="*/ 337 w 468"/>
                <a:gd name="T9" fmla="*/ 57 h 468"/>
                <a:gd name="T10" fmla="*/ 143 w 468"/>
                <a:gd name="T11" fmla="*/ 392 h 468"/>
                <a:gd name="T12" fmla="*/ 77 w 468"/>
                <a:gd name="T13" fmla="*/ 143 h 468"/>
                <a:gd name="T14" fmla="*/ 325 w 468"/>
                <a:gd name="T15" fmla="*/ 77 h 468"/>
                <a:gd name="T16" fmla="*/ 392 w 468"/>
                <a:gd name="T17" fmla="*/ 325 h 468"/>
                <a:gd name="T18" fmla="*/ 143 w 468"/>
                <a:gd name="T19" fmla="*/ 39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68">
                  <a:moveTo>
                    <a:pt x="337" y="57"/>
                  </a:moveTo>
                  <a:cubicBezTo>
                    <a:pt x="239" y="0"/>
                    <a:pt x="113" y="34"/>
                    <a:pt x="57" y="132"/>
                  </a:cubicBezTo>
                  <a:cubicBezTo>
                    <a:pt x="0" y="230"/>
                    <a:pt x="34" y="355"/>
                    <a:pt x="132" y="412"/>
                  </a:cubicBezTo>
                  <a:cubicBezTo>
                    <a:pt x="230" y="468"/>
                    <a:pt x="355" y="435"/>
                    <a:pt x="412" y="337"/>
                  </a:cubicBezTo>
                  <a:cubicBezTo>
                    <a:pt x="468" y="239"/>
                    <a:pt x="435" y="113"/>
                    <a:pt x="337" y="57"/>
                  </a:cubicBezTo>
                  <a:close/>
                  <a:moveTo>
                    <a:pt x="143" y="392"/>
                  </a:moveTo>
                  <a:cubicBezTo>
                    <a:pt x="56" y="342"/>
                    <a:pt x="26" y="230"/>
                    <a:pt x="77" y="143"/>
                  </a:cubicBezTo>
                  <a:cubicBezTo>
                    <a:pt x="127" y="56"/>
                    <a:pt x="238" y="26"/>
                    <a:pt x="325" y="77"/>
                  </a:cubicBezTo>
                  <a:cubicBezTo>
                    <a:pt x="412" y="127"/>
                    <a:pt x="442" y="238"/>
                    <a:pt x="392" y="325"/>
                  </a:cubicBezTo>
                  <a:cubicBezTo>
                    <a:pt x="342" y="412"/>
                    <a:pt x="230" y="442"/>
                    <a:pt x="143" y="392"/>
                  </a:cubicBezTo>
                  <a:close/>
                </a:path>
              </a:pathLst>
            </a:custGeom>
            <a:pattFill prst="ltUpDiag">
              <a:fgClr>
                <a:schemeClr val="bg2">
                  <a:lumMod val="50000"/>
                </a:schemeClr>
              </a:fgClr>
              <a:bgClr>
                <a:schemeClr val="bg2"/>
              </a:bgClr>
            </a:patt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7" name="TextBox 16"/>
            <p:cNvSpPr txBox="1"/>
            <p:nvPr/>
          </p:nvSpPr>
          <p:spPr>
            <a:xfrm>
              <a:off x="4811199" y="2326981"/>
              <a:ext cx="1664494" cy="339945"/>
            </a:xfrm>
            <a:prstGeom prst="rect">
              <a:avLst/>
            </a:prstGeom>
            <a:noFill/>
          </p:spPr>
          <p:txBody>
            <a:bodyPr wrap="square" lIns="0" tIns="0" rIns="0" bIns="0" rtlCol="0" anchor="ctr">
              <a:noAutofit/>
            </a:bodyPr>
            <a:lstStyle/>
            <a:p>
              <a:pPr lvl="0" algn="ctr"/>
              <a:r>
                <a:rPr lang="en-US" altLang="ko-KR" sz="2800" b="1" dirty="0">
                  <a:solidFill>
                    <a:schemeClr val="accent1">
                      <a:lumMod val="75000"/>
                    </a:schemeClr>
                  </a:solidFill>
                  <a:latin typeface="Bebas Neue"/>
                  <a:ea typeface="Roboto Condensed Regular"/>
                  <a:cs typeface="+mj-cs"/>
                  <a:hlinkClick r:id="rId3">
                    <a:extLst>
                      <a:ext uri="{A12FA001-AC4F-418D-AE19-62706E023703}">
                        <ahyp:hlinkClr xmlns:ahyp="http://schemas.microsoft.com/office/drawing/2018/hyperlinkcolor" val="tx"/>
                      </a:ext>
                    </a:extLst>
                  </a:hlinkClick>
                </a:rPr>
                <a:t>Conseils</a:t>
              </a:r>
              <a:r>
                <a:rPr lang="en-US" altLang="ko-KR" sz="2800" b="1" dirty="0">
                  <a:solidFill>
                    <a:srgbClr val="FFFFFF"/>
                  </a:solidFill>
                  <a:latin typeface="Bebas Neue"/>
                  <a:ea typeface="Roboto Condensed Regular"/>
                  <a:cs typeface="+mj-cs"/>
                  <a:hlinkClick r:id="rId3">
                    <a:extLst>
                      <a:ext uri="{A12FA001-AC4F-418D-AE19-62706E023703}">
                        <ahyp:hlinkClr xmlns:ahyp="http://schemas.microsoft.com/office/drawing/2018/hyperlinkcolor" val="tx"/>
                      </a:ext>
                    </a:extLst>
                  </a:hlinkClick>
                </a:rPr>
                <a:t> </a:t>
              </a:r>
              <a:r>
                <a:rPr lang="en-US" altLang="ko-KR" sz="2800" b="1" dirty="0" err="1">
                  <a:solidFill>
                    <a:schemeClr val="accent1">
                      <a:lumMod val="75000"/>
                    </a:schemeClr>
                  </a:solidFill>
                  <a:latin typeface="Bebas Neue"/>
                  <a:ea typeface="Roboto Condensed Regular"/>
                  <a:cs typeface="+mj-cs"/>
                  <a:hlinkClick r:id="rId3">
                    <a:extLst>
                      <a:ext uri="{A12FA001-AC4F-418D-AE19-62706E023703}">
                        <ahyp:hlinkClr xmlns:ahyp="http://schemas.microsoft.com/office/drawing/2018/hyperlinkcolor" val="tx"/>
                      </a:ext>
                    </a:extLst>
                  </a:hlinkClick>
                </a:rPr>
                <a:t>médicaux</a:t>
              </a:r>
              <a:endParaRPr lang="nb-NO" altLang="ko-KR" sz="2800" b="1" dirty="0">
                <a:solidFill>
                  <a:schemeClr val="accent1">
                    <a:lumMod val="75000"/>
                  </a:schemeClr>
                </a:solidFill>
                <a:latin typeface="Bebas Neue" pitchFamily="34" charset="0"/>
                <a:ea typeface="Roboto Light" pitchFamily="2" charset="0"/>
                <a:cs typeface="Roboto Condensed Regular"/>
              </a:endParaRPr>
            </a:p>
          </p:txBody>
        </p:sp>
      </p:grpSp>
      <p:grpSp>
        <p:nvGrpSpPr>
          <p:cNvPr id="40" name="그룹 39"/>
          <p:cNvGrpSpPr/>
          <p:nvPr/>
        </p:nvGrpSpPr>
        <p:grpSpPr>
          <a:xfrm>
            <a:off x="2102958" y="1125262"/>
            <a:ext cx="4279176" cy="1442679"/>
            <a:chOff x="3003963" y="1128713"/>
            <a:chExt cx="4279176" cy="1442679"/>
          </a:xfrm>
        </p:grpSpPr>
        <p:grpSp>
          <p:nvGrpSpPr>
            <p:cNvPr id="27" name="그룹 26"/>
            <p:cNvGrpSpPr/>
            <p:nvPr/>
          </p:nvGrpSpPr>
          <p:grpSpPr>
            <a:xfrm>
              <a:off x="3003963" y="1128713"/>
              <a:ext cx="4279176" cy="1442679"/>
              <a:chOff x="3003963" y="1128713"/>
              <a:chExt cx="4279176" cy="1442679"/>
            </a:xfrm>
          </p:grpSpPr>
          <p:sp>
            <p:nvSpPr>
              <p:cNvPr id="7" name="Freeform 29"/>
              <p:cNvSpPr>
                <a:spLocks/>
              </p:cNvSpPr>
              <p:nvPr/>
            </p:nvSpPr>
            <p:spPr bwMode="auto">
              <a:xfrm>
                <a:off x="4093621" y="1128713"/>
                <a:ext cx="2305170" cy="1442679"/>
              </a:xfrm>
              <a:custGeom>
                <a:avLst/>
                <a:gdLst>
                  <a:gd name="T0" fmla="*/ 480 w 499"/>
                  <a:gd name="T1" fmla="*/ 72 h 312"/>
                  <a:gd name="T2" fmla="*/ 457 w 499"/>
                  <a:gd name="T3" fmla="*/ 18 h 312"/>
                  <a:gd name="T4" fmla="*/ 443 w 499"/>
                  <a:gd name="T5" fmla="*/ 54 h 312"/>
                  <a:gd name="T6" fmla="*/ 91 w 499"/>
                  <a:gd name="T7" fmla="*/ 172 h 312"/>
                  <a:gd name="T8" fmla="*/ 54 w 499"/>
                  <a:gd name="T9" fmla="*/ 295 h 312"/>
                  <a:gd name="T10" fmla="*/ 1 w 499"/>
                  <a:gd name="T11" fmla="*/ 295 h 312"/>
                  <a:gd name="T12" fmla="*/ 0 w 499"/>
                  <a:gd name="T13" fmla="*/ 312 h 312"/>
                  <a:gd name="T14" fmla="*/ 54 w 499"/>
                  <a:gd name="T15" fmla="*/ 312 h 312"/>
                  <a:gd name="T16" fmla="*/ 54 w 499"/>
                  <a:gd name="T17" fmla="*/ 312 h 312"/>
                  <a:gd name="T18" fmla="*/ 129 w 499"/>
                  <a:gd name="T19" fmla="*/ 312 h 312"/>
                  <a:gd name="T20" fmla="*/ 130 w 499"/>
                  <a:gd name="T21" fmla="*/ 302 h 312"/>
                  <a:gd name="T22" fmla="*/ 157 w 499"/>
                  <a:gd name="T23" fmla="*/ 210 h 312"/>
                  <a:gd name="T24" fmla="*/ 413 w 499"/>
                  <a:gd name="T25" fmla="*/ 123 h 312"/>
                  <a:gd name="T26" fmla="*/ 399 w 499"/>
                  <a:gd name="T27" fmla="*/ 158 h 312"/>
                  <a:gd name="T28" fmla="*/ 446 w 499"/>
                  <a:gd name="T29" fmla="*/ 141 h 312"/>
                  <a:gd name="T30" fmla="*/ 499 w 499"/>
                  <a:gd name="T31" fmla="*/ 121 h 312"/>
                  <a:gd name="T32" fmla="*/ 480 w 499"/>
                  <a:gd name="T33" fmla="*/ 7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9" h="312">
                    <a:moveTo>
                      <a:pt x="480" y="72"/>
                    </a:moveTo>
                    <a:cubicBezTo>
                      <a:pt x="457" y="18"/>
                      <a:pt x="457" y="18"/>
                      <a:pt x="457" y="18"/>
                    </a:cubicBezTo>
                    <a:cubicBezTo>
                      <a:pt x="443" y="54"/>
                      <a:pt x="443" y="54"/>
                      <a:pt x="443" y="54"/>
                    </a:cubicBezTo>
                    <a:cubicBezTo>
                      <a:pt x="314" y="0"/>
                      <a:pt x="163" y="48"/>
                      <a:pt x="91" y="172"/>
                    </a:cubicBezTo>
                    <a:cubicBezTo>
                      <a:pt x="69" y="211"/>
                      <a:pt x="57" y="253"/>
                      <a:pt x="54" y="295"/>
                    </a:cubicBezTo>
                    <a:cubicBezTo>
                      <a:pt x="1" y="295"/>
                      <a:pt x="1" y="295"/>
                      <a:pt x="1" y="295"/>
                    </a:cubicBezTo>
                    <a:cubicBezTo>
                      <a:pt x="0" y="312"/>
                      <a:pt x="0" y="312"/>
                      <a:pt x="0" y="312"/>
                    </a:cubicBezTo>
                    <a:cubicBezTo>
                      <a:pt x="54" y="312"/>
                      <a:pt x="54" y="312"/>
                      <a:pt x="54" y="312"/>
                    </a:cubicBezTo>
                    <a:cubicBezTo>
                      <a:pt x="54" y="312"/>
                      <a:pt x="54" y="312"/>
                      <a:pt x="54" y="312"/>
                    </a:cubicBezTo>
                    <a:cubicBezTo>
                      <a:pt x="129" y="312"/>
                      <a:pt x="129" y="312"/>
                      <a:pt x="129" y="312"/>
                    </a:cubicBezTo>
                    <a:cubicBezTo>
                      <a:pt x="130" y="302"/>
                      <a:pt x="130" y="302"/>
                      <a:pt x="130" y="302"/>
                    </a:cubicBezTo>
                    <a:cubicBezTo>
                      <a:pt x="131" y="270"/>
                      <a:pt x="140" y="239"/>
                      <a:pt x="157" y="210"/>
                    </a:cubicBezTo>
                    <a:cubicBezTo>
                      <a:pt x="209" y="119"/>
                      <a:pt x="320" y="84"/>
                      <a:pt x="413" y="123"/>
                    </a:cubicBezTo>
                    <a:cubicBezTo>
                      <a:pt x="399" y="158"/>
                      <a:pt x="399" y="158"/>
                      <a:pt x="399" y="158"/>
                    </a:cubicBezTo>
                    <a:cubicBezTo>
                      <a:pt x="446" y="141"/>
                      <a:pt x="446" y="141"/>
                      <a:pt x="446" y="141"/>
                    </a:cubicBezTo>
                    <a:cubicBezTo>
                      <a:pt x="499" y="121"/>
                      <a:pt x="499" y="121"/>
                      <a:pt x="499" y="121"/>
                    </a:cubicBezTo>
                    <a:lnTo>
                      <a:pt x="480" y="72"/>
                    </a:lnTo>
                    <a:close/>
                  </a:path>
                </a:pathLst>
              </a:custGeom>
              <a:gradFill flip="none" rotWithShape="1">
                <a:gsLst>
                  <a:gs pos="0">
                    <a:schemeClr val="accent1">
                      <a:lumMod val="80000"/>
                      <a:lumOff val="20000"/>
                    </a:schemeClr>
                  </a:gs>
                  <a:gs pos="50000">
                    <a:schemeClr val="accent1"/>
                  </a:gs>
                  <a:gs pos="100000">
                    <a:schemeClr val="accent1"/>
                  </a:gs>
                </a:gsLst>
                <a:lin ang="8100000" scaled="1"/>
                <a:tileRect/>
              </a:gradFill>
              <a:ln w="6350">
                <a:solidFill>
                  <a:schemeClr val="accent1">
                    <a:lumMod val="7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cxnSp>
            <p:nvCxnSpPr>
              <p:cNvPr id="14" name="직선 연결선 13"/>
              <p:cNvCxnSpPr/>
              <p:nvPr/>
            </p:nvCxnSpPr>
            <p:spPr>
              <a:xfrm>
                <a:off x="3003963" y="2527897"/>
                <a:ext cx="1155183" cy="0"/>
              </a:xfrm>
              <a:prstGeom prst="line">
                <a:avLst/>
              </a:prstGeom>
              <a:ln w="3175">
                <a:solidFill>
                  <a:schemeClr val="accent1">
                    <a:lumMod val="75000"/>
                  </a:schemeClr>
                </a:solidFill>
                <a:prstDash val="dash"/>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8" name="그룹 37"/>
              <p:cNvGrpSpPr/>
              <p:nvPr/>
            </p:nvGrpSpPr>
            <p:grpSpPr>
              <a:xfrm>
                <a:off x="6471820" y="1538642"/>
                <a:ext cx="811319" cy="805347"/>
                <a:chOff x="2393143" y="3080094"/>
                <a:chExt cx="811319" cy="805347"/>
              </a:xfrm>
            </p:grpSpPr>
            <p:grpSp>
              <p:nvGrpSpPr>
                <p:cNvPr id="30" name="그룹 29"/>
                <p:cNvGrpSpPr/>
                <p:nvPr/>
              </p:nvGrpSpPr>
              <p:grpSpPr>
                <a:xfrm>
                  <a:off x="2399114" y="3080094"/>
                  <a:ext cx="805348" cy="805347"/>
                  <a:chOff x="5388526" y="1348545"/>
                  <a:chExt cx="805348" cy="805347"/>
                </a:xfrm>
              </p:grpSpPr>
              <p:sp>
                <p:nvSpPr>
                  <p:cNvPr id="31" name="타원 30"/>
                  <p:cNvSpPr/>
                  <p:nvPr/>
                </p:nvSpPr>
                <p:spPr>
                  <a:xfrm>
                    <a:off x="5388526" y="1348545"/>
                    <a:ext cx="805348" cy="805346"/>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1200"/>
                      </a:lnSpc>
                    </a:pPr>
                    <a:endParaRPr lang="ko-KR" altLang="en-US" sz="5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32"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33" name="TextBox 32"/>
                <p:cNvSpPr txBox="1"/>
                <p:nvPr/>
              </p:nvSpPr>
              <p:spPr>
                <a:xfrm>
                  <a:off x="2393143" y="3489514"/>
                  <a:ext cx="781061" cy="193940"/>
                </a:xfrm>
                <a:prstGeom prst="rect">
                  <a:avLst/>
                </a:prstGeom>
                <a:noFill/>
                <a:scene3d>
                  <a:camera prst="orthographicFront"/>
                  <a:lightRig rig="threePt" dir="t"/>
                </a:scene3d>
                <a:sp3d>
                  <a:bevelT/>
                </a:sp3d>
              </p:spPr>
              <p:txBody>
                <a:bodyPr wrap="square" lIns="0" tIns="0" rIns="0" bIns="0" rtlCol="0">
                  <a:noAutofit/>
                </a:bodyPr>
                <a:lstStyle/>
                <a:p>
                  <a:pPr lvl="0" algn="ctr"/>
                  <a:r>
                    <a:rPr lang="en-US" altLang="ko-KR" sz="900" b="1" dirty="0">
                      <a:solidFill>
                        <a:schemeClr val="accent2">
                          <a:lumMod val="50000"/>
                        </a:schemeClr>
                      </a:solidFill>
                      <a:latin typeface="Roboto Condensed Regular"/>
                    </a:rPr>
                    <a:t>Les cas de saisine</a:t>
                  </a:r>
                  <a:endParaRPr lang="ko-KR" altLang="en-US" sz="900" b="1" dirty="0">
                    <a:solidFill>
                      <a:schemeClr val="accent2">
                        <a:lumMod val="50000"/>
                      </a:schemeClr>
                    </a:solidFill>
                    <a:latin typeface="Roboto Condensed Regular"/>
                  </a:endParaRPr>
                </a:p>
              </p:txBody>
            </p:sp>
          </p:grpSp>
        </p:grpSp>
        <p:sp>
          <p:nvSpPr>
            <p:cNvPr id="29" name="Freeform 35"/>
            <p:cNvSpPr>
              <a:spLocks noEditPoints="1"/>
            </p:cNvSpPr>
            <p:nvPr/>
          </p:nvSpPr>
          <p:spPr bwMode="auto">
            <a:xfrm>
              <a:off x="6696776" y="1694519"/>
              <a:ext cx="390068" cy="272064"/>
            </a:xfrm>
            <a:custGeom>
              <a:avLst/>
              <a:gdLst/>
              <a:ahLst/>
              <a:cxnLst>
                <a:cxn ang="0">
                  <a:pos x="210" y="140"/>
                </a:cxn>
                <a:cxn ang="0">
                  <a:pos x="234" y="99"/>
                </a:cxn>
                <a:cxn ang="0">
                  <a:pos x="196" y="51"/>
                </a:cxn>
                <a:cxn ang="0">
                  <a:pos x="199" y="69"/>
                </a:cxn>
                <a:cxn ang="0">
                  <a:pos x="116" y="145"/>
                </a:cxn>
                <a:cxn ang="0">
                  <a:pos x="158" y="154"/>
                </a:cxn>
                <a:cxn ang="0">
                  <a:pos x="182" y="152"/>
                </a:cxn>
                <a:cxn ang="0">
                  <a:pos x="234" y="154"/>
                </a:cxn>
                <a:cxn ang="0">
                  <a:pos x="210" y="140"/>
                </a:cxn>
                <a:cxn ang="0">
                  <a:pos x="190" y="69"/>
                </a:cxn>
                <a:cxn ang="0">
                  <a:pos x="95" y="0"/>
                </a:cxn>
                <a:cxn ang="0">
                  <a:pos x="0" y="69"/>
                </a:cxn>
                <a:cxn ang="0">
                  <a:pos x="31" y="119"/>
                </a:cxn>
                <a:cxn ang="0">
                  <a:pos x="0" y="138"/>
                </a:cxn>
                <a:cxn ang="0">
                  <a:pos x="66" y="134"/>
                </a:cxn>
                <a:cxn ang="0">
                  <a:pos x="95" y="138"/>
                </a:cxn>
                <a:cxn ang="0">
                  <a:pos x="190" y="69"/>
                </a:cxn>
                <a:cxn ang="0">
                  <a:pos x="113" y="98"/>
                </a:cxn>
                <a:cxn ang="0">
                  <a:pos x="52" y="98"/>
                </a:cxn>
                <a:cxn ang="0">
                  <a:pos x="52" y="89"/>
                </a:cxn>
                <a:cxn ang="0">
                  <a:pos x="113" y="89"/>
                </a:cxn>
                <a:cxn ang="0">
                  <a:pos x="113" y="98"/>
                </a:cxn>
                <a:cxn ang="0">
                  <a:pos x="138" y="74"/>
                </a:cxn>
                <a:cxn ang="0">
                  <a:pos x="52" y="74"/>
                </a:cxn>
                <a:cxn ang="0">
                  <a:pos x="52" y="65"/>
                </a:cxn>
                <a:cxn ang="0">
                  <a:pos x="138" y="65"/>
                </a:cxn>
                <a:cxn ang="0">
                  <a:pos x="138" y="74"/>
                </a:cxn>
                <a:cxn ang="0">
                  <a:pos x="138" y="50"/>
                </a:cxn>
                <a:cxn ang="0">
                  <a:pos x="52" y="50"/>
                </a:cxn>
                <a:cxn ang="0">
                  <a:pos x="52" y="41"/>
                </a:cxn>
                <a:cxn ang="0">
                  <a:pos x="138" y="41"/>
                </a:cxn>
                <a:cxn ang="0">
                  <a:pos x="138" y="50"/>
                </a:cxn>
              </a:cxnLst>
              <a:rect l="0" t="0" r="r" b="b"/>
              <a:pathLst>
                <a:path w="234" h="163">
                  <a:moveTo>
                    <a:pt x="210" y="140"/>
                  </a:moveTo>
                  <a:cubicBezTo>
                    <a:pt x="225" y="129"/>
                    <a:pt x="234" y="115"/>
                    <a:pt x="234" y="99"/>
                  </a:cubicBezTo>
                  <a:cubicBezTo>
                    <a:pt x="234" y="79"/>
                    <a:pt x="219" y="61"/>
                    <a:pt x="196" y="51"/>
                  </a:cubicBezTo>
                  <a:cubicBezTo>
                    <a:pt x="198" y="57"/>
                    <a:pt x="199" y="63"/>
                    <a:pt x="199" y="69"/>
                  </a:cubicBezTo>
                  <a:cubicBezTo>
                    <a:pt x="199" y="106"/>
                    <a:pt x="163" y="138"/>
                    <a:pt x="116" y="145"/>
                  </a:cubicBezTo>
                  <a:cubicBezTo>
                    <a:pt x="128" y="151"/>
                    <a:pt x="143" y="154"/>
                    <a:pt x="158" y="154"/>
                  </a:cubicBezTo>
                  <a:cubicBezTo>
                    <a:pt x="167" y="154"/>
                    <a:pt x="174" y="153"/>
                    <a:pt x="182" y="152"/>
                  </a:cubicBezTo>
                  <a:cubicBezTo>
                    <a:pt x="204" y="163"/>
                    <a:pt x="234" y="154"/>
                    <a:pt x="234" y="154"/>
                  </a:cubicBezTo>
                  <a:cubicBezTo>
                    <a:pt x="222" y="153"/>
                    <a:pt x="214" y="146"/>
                    <a:pt x="210" y="140"/>
                  </a:cubicBezTo>
                  <a:close/>
                  <a:moveTo>
                    <a:pt x="190" y="69"/>
                  </a:moveTo>
                  <a:cubicBezTo>
                    <a:pt x="190" y="31"/>
                    <a:pt x="147" y="0"/>
                    <a:pt x="95" y="0"/>
                  </a:cubicBezTo>
                  <a:cubicBezTo>
                    <a:pt x="43" y="0"/>
                    <a:pt x="0" y="31"/>
                    <a:pt x="0" y="69"/>
                  </a:cubicBezTo>
                  <a:cubicBezTo>
                    <a:pt x="0" y="89"/>
                    <a:pt x="12" y="107"/>
                    <a:pt x="31" y="119"/>
                  </a:cubicBezTo>
                  <a:cubicBezTo>
                    <a:pt x="25" y="127"/>
                    <a:pt x="16" y="136"/>
                    <a:pt x="0" y="138"/>
                  </a:cubicBezTo>
                  <a:cubicBezTo>
                    <a:pt x="0" y="138"/>
                    <a:pt x="37" y="149"/>
                    <a:pt x="66" y="134"/>
                  </a:cubicBezTo>
                  <a:cubicBezTo>
                    <a:pt x="75" y="137"/>
                    <a:pt x="85" y="138"/>
                    <a:pt x="95" y="138"/>
                  </a:cubicBezTo>
                  <a:cubicBezTo>
                    <a:pt x="147" y="138"/>
                    <a:pt x="190" y="107"/>
                    <a:pt x="190" y="69"/>
                  </a:cubicBezTo>
                  <a:close/>
                  <a:moveTo>
                    <a:pt x="113" y="98"/>
                  </a:moveTo>
                  <a:cubicBezTo>
                    <a:pt x="52" y="98"/>
                    <a:pt x="52" y="98"/>
                    <a:pt x="52" y="98"/>
                  </a:cubicBezTo>
                  <a:cubicBezTo>
                    <a:pt x="52" y="89"/>
                    <a:pt x="52" y="89"/>
                    <a:pt x="52" y="89"/>
                  </a:cubicBezTo>
                  <a:cubicBezTo>
                    <a:pt x="113" y="89"/>
                    <a:pt x="113" y="89"/>
                    <a:pt x="113" y="89"/>
                  </a:cubicBezTo>
                  <a:lnTo>
                    <a:pt x="113" y="98"/>
                  </a:lnTo>
                  <a:close/>
                  <a:moveTo>
                    <a:pt x="138" y="74"/>
                  </a:moveTo>
                  <a:cubicBezTo>
                    <a:pt x="52" y="74"/>
                    <a:pt x="52" y="74"/>
                    <a:pt x="52" y="74"/>
                  </a:cubicBezTo>
                  <a:cubicBezTo>
                    <a:pt x="52" y="65"/>
                    <a:pt x="52" y="65"/>
                    <a:pt x="52" y="65"/>
                  </a:cubicBezTo>
                  <a:cubicBezTo>
                    <a:pt x="138" y="65"/>
                    <a:pt x="138" y="65"/>
                    <a:pt x="138" y="65"/>
                  </a:cubicBezTo>
                  <a:lnTo>
                    <a:pt x="138" y="74"/>
                  </a:lnTo>
                  <a:close/>
                  <a:moveTo>
                    <a:pt x="138" y="50"/>
                  </a:moveTo>
                  <a:cubicBezTo>
                    <a:pt x="52" y="50"/>
                    <a:pt x="52" y="50"/>
                    <a:pt x="52" y="50"/>
                  </a:cubicBezTo>
                  <a:cubicBezTo>
                    <a:pt x="52" y="41"/>
                    <a:pt x="52" y="41"/>
                    <a:pt x="52" y="41"/>
                  </a:cubicBezTo>
                  <a:cubicBezTo>
                    <a:pt x="138" y="41"/>
                    <a:pt x="138" y="41"/>
                    <a:pt x="138" y="41"/>
                  </a:cubicBezTo>
                  <a:lnTo>
                    <a:pt x="138" y="50"/>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grpSp>
        <p:nvGrpSpPr>
          <p:cNvPr id="42" name="그룹 41"/>
          <p:cNvGrpSpPr/>
          <p:nvPr/>
        </p:nvGrpSpPr>
        <p:grpSpPr>
          <a:xfrm>
            <a:off x="3082566" y="2544784"/>
            <a:ext cx="4452767" cy="1446573"/>
            <a:chOff x="3970508" y="2571390"/>
            <a:chExt cx="4452767" cy="1446573"/>
          </a:xfrm>
        </p:grpSpPr>
        <p:grpSp>
          <p:nvGrpSpPr>
            <p:cNvPr id="28" name="그룹 27"/>
            <p:cNvGrpSpPr/>
            <p:nvPr/>
          </p:nvGrpSpPr>
          <p:grpSpPr>
            <a:xfrm>
              <a:off x="3970508" y="2571390"/>
              <a:ext cx="4452767" cy="1446573"/>
              <a:chOff x="3970508" y="2571390"/>
              <a:chExt cx="4452767" cy="1446573"/>
            </a:xfrm>
          </p:grpSpPr>
          <p:sp>
            <p:nvSpPr>
              <p:cNvPr id="8" name="Freeform 30"/>
              <p:cNvSpPr>
                <a:spLocks/>
              </p:cNvSpPr>
              <p:nvPr/>
            </p:nvSpPr>
            <p:spPr bwMode="auto">
              <a:xfrm>
                <a:off x="4874341" y="2571390"/>
                <a:ext cx="2305170" cy="1446573"/>
              </a:xfrm>
              <a:custGeom>
                <a:avLst/>
                <a:gdLst>
                  <a:gd name="T0" fmla="*/ 20 w 499"/>
                  <a:gd name="T1" fmla="*/ 240 h 313"/>
                  <a:gd name="T2" fmla="*/ 42 w 499"/>
                  <a:gd name="T3" fmla="*/ 294 h 313"/>
                  <a:gd name="T4" fmla="*/ 57 w 499"/>
                  <a:gd name="T5" fmla="*/ 259 h 313"/>
                  <a:gd name="T6" fmla="*/ 408 w 499"/>
                  <a:gd name="T7" fmla="*/ 141 h 313"/>
                  <a:gd name="T8" fmla="*/ 445 w 499"/>
                  <a:gd name="T9" fmla="*/ 18 h 313"/>
                  <a:gd name="T10" fmla="*/ 499 w 499"/>
                  <a:gd name="T11" fmla="*/ 18 h 313"/>
                  <a:gd name="T12" fmla="*/ 499 w 499"/>
                  <a:gd name="T13" fmla="*/ 0 h 313"/>
                  <a:gd name="T14" fmla="*/ 446 w 499"/>
                  <a:gd name="T15" fmla="*/ 0 h 313"/>
                  <a:gd name="T16" fmla="*/ 446 w 499"/>
                  <a:gd name="T17" fmla="*/ 0 h 313"/>
                  <a:gd name="T18" fmla="*/ 370 w 499"/>
                  <a:gd name="T19" fmla="*/ 0 h 313"/>
                  <a:gd name="T20" fmla="*/ 370 w 499"/>
                  <a:gd name="T21" fmla="*/ 11 h 313"/>
                  <a:gd name="T22" fmla="*/ 343 w 499"/>
                  <a:gd name="T23" fmla="*/ 103 h 313"/>
                  <a:gd name="T24" fmla="*/ 86 w 499"/>
                  <a:gd name="T25" fmla="*/ 189 h 313"/>
                  <a:gd name="T26" fmla="*/ 101 w 499"/>
                  <a:gd name="T27" fmla="*/ 154 h 313"/>
                  <a:gd name="T28" fmla="*/ 53 w 499"/>
                  <a:gd name="T29" fmla="*/ 172 h 313"/>
                  <a:gd name="T30" fmla="*/ 0 w 499"/>
                  <a:gd name="T31" fmla="*/ 192 h 313"/>
                  <a:gd name="T32" fmla="*/ 20 w 499"/>
                  <a:gd name="T33" fmla="*/ 24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9" h="313">
                    <a:moveTo>
                      <a:pt x="20" y="240"/>
                    </a:moveTo>
                    <a:cubicBezTo>
                      <a:pt x="42" y="294"/>
                      <a:pt x="42" y="294"/>
                      <a:pt x="42" y="294"/>
                    </a:cubicBezTo>
                    <a:cubicBezTo>
                      <a:pt x="57" y="259"/>
                      <a:pt x="57" y="259"/>
                      <a:pt x="57" y="259"/>
                    </a:cubicBezTo>
                    <a:cubicBezTo>
                      <a:pt x="185" y="313"/>
                      <a:pt x="337" y="264"/>
                      <a:pt x="408" y="141"/>
                    </a:cubicBezTo>
                    <a:cubicBezTo>
                      <a:pt x="431" y="102"/>
                      <a:pt x="443" y="60"/>
                      <a:pt x="445" y="18"/>
                    </a:cubicBezTo>
                    <a:cubicBezTo>
                      <a:pt x="499" y="18"/>
                      <a:pt x="499" y="18"/>
                      <a:pt x="499" y="18"/>
                    </a:cubicBezTo>
                    <a:cubicBezTo>
                      <a:pt x="499" y="0"/>
                      <a:pt x="499" y="0"/>
                      <a:pt x="499" y="0"/>
                    </a:cubicBezTo>
                    <a:cubicBezTo>
                      <a:pt x="446" y="0"/>
                      <a:pt x="446" y="0"/>
                      <a:pt x="446" y="0"/>
                    </a:cubicBezTo>
                    <a:cubicBezTo>
                      <a:pt x="446" y="0"/>
                      <a:pt x="446" y="0"/>
                      <a:pt x="446" y="0"/>
                    </a:cubicBezTo>
                    <a:cubicBezTo>
                      <a:pt x="370" y="0"/>
                      <a:pt x="370" y="0"/>
                      <a:pt x="370" y="0"/>
                    </a:cubicBezTo>
                    <a:cubicBezTo>
                      <a:pt x="370" y="11"/>
                      <a:pt x="370" y="11"/>
                      <a:pt x="370" y="11"/>
                    </a:cubicBezTo>
                    <a:cubicBezTo>
                      <a:pt x="368" y="42"/>
                      <a:pt x="360" y="74"/>
                      <a:pt x="343" y="103"/>
                    </a:cubicBezTo>
                    <a:cubicBezTo>
                      <a:pt x="290" y="193"/>
                      <a:pt x="180" y="229"/>
                      <a:pt x="86" y="189"/>
                    </a:cubicBezTo>
                    <a:cubicBezTo>
                      <a:pt x="101" y="154"/>
                      <a:pt x="101" y="154"/>
                      <a:pt x="101" y="154"/>
                    </a:cubicBezTo>
                    <a:cubicBezTo>
                      <a:pt x="53" y="172"/>
                      <a:pt x="53" y="172"/>
                      <a:pt x="53" y="172"/>
                    </a:cubicBezTo>
                    <a:cubicBezTo>
                      <a:pt x="0" y="192"/>
                      <a:pt x="0" y="192"/>
                      <a:pt x="0" y="192"/>
                    </a:cubicBezTo>
                    <a:lnTo>
                      <a:pt x="20" y="240"/>
                    </a:lnTo>
                    <a:close/>
                  </a:path>
                </a:pathLst>
              </a:custGeom>
              <a:solidFill>
                <a:schemeClr val="accent3">
                  <a:lumMod val="75000"/>
                </a:schemeClr>
              </a:solidFill>
              <a:ln w="6350">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cxnSp>
            <p:nvCxnSpPr>
              <p:cNvPr id="20" name="직선 연결선 19"/>
              <p:cNvCxnSpPr/>
              <p:nvPr/>
            </p:nvCxnSpPr>
            <p:spPr>
              <a:xfrm flipH="1">
                <a:off x="7114661" y="2610579"/>
                <a:ext cx="1308614" cy="0"/>
              </a:xfrm>
              <a:prstGeom prst="line">
                <a:avLst/>
              </a:prstGeom>
              <a:ln w="3175">
                <a:solidFill>
                  <a:schemeClr val="accent3">
                    <a:lumMod val="65000"/>
                  </a:schemeClr>
                </a:solidFill>
                <a:prstDash val="dash"/>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9" name="그룹 38"/>
              <p:cNvGrpSpPr/>
              <p:nvPr/>
            </p:nvGrpSpPr>
            <p:grpSpPr>
              <a:xfrm>
                <a:off x="3970508" y="2796747"/>
                <a:ext cx="805348" cy="805347"/>
                <a:chOff x="1213389" y="3881517"/>
                <a:chExt cx="805348" cy="805347"/>
              </a:xfrm>
            </p:grpSpPr>
            <p:grpSp>
              <p:nvGrpSpPr>
                <p:cNvPr id="34" name="그룹 33"/>
                <p:cNvGrpSpPr/>
                <p:nvPr/>
              </p:nvGrpSpPr>
              <p:grpSpPr>
                <a:xfrm>
                  <a:off x="1213389" y="3881517"/>
                  <a:ext cx="805348" cy="805347"/>
                  <a:chOff x="5388526" y="1348545"/>
                  <a:chExt cx="805348" cy="805347"/>
                </a:xfrm>
              </p:grpSpPr>
              <p:sp>
                <p:nvSpPr>
                  <p:cNvPr id="35" name="타원 34"/>
                  <p:cNvSpPr/>
                  <p:nvPr/>
                </p:nvSpPr>
                <p:spPr>
                  <a:xfrm>
                    <a:off x="5388526" y="1348545"/>
                    <a:ext cx="805348" cy="805346"/>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1200"/>
                      </a:lnSpc>
                    </a:pPr>
                    <a:endParaRPr lang="ko-KR" altLang="en-US" sz="5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36" name="타원 111"/>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37" name="TextBox 36"/>
                <p:cNvSpPr txBox="1"/>
                <p:nvPr/>
              </p:nvSpPr>
              <p:spPr>
                <a:xfrm>
                  <a:off x="1297296" y="4325840"/>
                  <a:ext cx="662630" cy="193940"/>
                </a:xfrm>
                <a:prstGeom prst="rect">
                  <a:avLst/>
                </a:prstGeom>
                <a:noFill/>
                <a:scene3d>
                  <a:camera prst="orthographicFront"/>
                  <a:lightRig rig="threePt" dir="t"/>
                </a:scene3d>
                <a:sp3d>
                  <a:bevelT/>
                </a:sp3d>
              </p:spPr>
              <p:txBody>
                <a:bodyPr wrap="square" lIns="0" tIns="0" rIns="0" bIns="0" rtlCol="0">
                  <a:noAutofit/>
                </a:bodyPr>
                <a:lstStyle/>
                <a:p>
                  <a:pPr algn="ctr"/>
                  <a:r>
                    <a:rPr lang="en-US" altLang="ko-KR" sz="900" b="1" dirty="0">
                      <a:solidFill>
                        <a:schemeClr val="accent2">
                          <a:lumMod val="50000"/>
                        </a:schemeClr>
                      </a:solidFill>
                      <a:latin typeface="Roboto Condensed Regular"/>
                    </a:rPr>
                    <a:t>Quand saisir ?</a:t>
                  </a:r>
                  <a:endParaRPr lang="ko-KR" altLang="en-US" sz="900" b="1" dirty="0">
                    <a:solidFill>
                      <a:schemeClr val="accent2">
                        <a:lumMod val="50000"/>
                      </a:schemeClr>
                    </a:solidFill>
                    <a:latin typeface="Roboto Condensed Regular"/>
                  </a:endParaRPr>
                </a:p>
              </p:txBody>
            </p:sp>
          </p:grpSp>
        </p:grpSp>
        <p:sp>
          <p:nvSpPr>
            <p:cNvPr id="41" name="Freeform 53"/>
            <p:cNvSpPr>
              <a:spLocks noEditPoints="1"/>
            </p:cNvSpPr>
            <p:nvPr/>
          </p:nvSpPr>
          <p:spPr bwMode="auto">
            <a:xfrm>
              <a:off x="4217511" y="2909453"/>
              <a:ext cx="307361" cy="342680"/>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sp>
        <p:nvSpPr>
          <p:cNvPr id="26" name="Rectangle 25">
            <a:extLst>
              <a:ext uri="{FF2B5EF4-FFF2-40B4-BE49-F238E27FC236}">
                <a16:creationId xmlns:a16="http://schemas.microsoft.com/office/drawing/2014/main" id="{E9DC6F9D-A522-6A1F-C698-870F5970D3C7}"/>
              </a:ext>
            </a:extLst>
          </p:cNvPr>
          <p:cNvSpPr/>
          <p:nvPr/>
        </p:nvSpPr>
        <p:spPr>
          <a:xfrm>
            <a:off x="627017" y="4803775"/>
            <a:ext cx="1143000" cy="269325"/>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43" name="Rectangle 42">
            <a:extLst>
              <a:ext uri="{FF2B5EF4-FFF2-40B4-BE49-F238E27FC236}">
                <a16:creationId xmlns:a16="http://schemas.microsoft.com/office/drawing/2014/main" id="{27C67629-E69F-F76C-D6D5-E3294386A669}"/>
              </a:ext>
            </a:extLst>
          </p:cNvPr>
          <p:cNvSpPr/>
          <p:nvPr/>
        </p:nvSpPr>
        <p:spPr>
          <a:xfrm>
            <a:off x="7043057" y="4803776"/>
            <a:ext cx="1473926" cy="269324"/>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44" name="Rectangle 43">
            <a:extLst>
              <a:ext uri="{FF2B5EF4-FFF2-40B4-BE49-F238E27FC236}">
                <a16:creationId xmlns:a16="http://schemas.microsoft.com/office/drawing/2014/main" id="{B609309F-63EC-7AEF-F605-7B40F989E2C3}"/>
              </a:ext>
            </a:extLst>
          </p:cNvPr>
          <p:cNvSpPr/>
          <p:nvPr/>
        </p:nvSpPr>
        <p:spPr>
          <a:xfrm>
            <a:off x="7373983" y="304555"/>
            <a:ext cx="1143000" cy="269323"/>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Tree>
    <p:extLst>
      <p:ext uri="{BB962C8B-B14F-4D97-AF65-F5344CB8AC3E}">
        <p14:creationId xmlns:p14="http://schemas.microsoft.com/office/powerpoint/2010/main" val="29479802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strVal val="#ppt_x"/>
                                          </p:val>
                                        </p:tav>
                                        <p:tav tm="100000">
                                          <p:val>
                                            <p:strVal val="#ppt_x"/>
                                          </p:val>
                                        </p:tav>
                                      </p:tavLst>
                                    </p:anim>
                                    <p:anim calcmode="lin" valueType="num">
                                      <p:cBhvr>
                                        <p:cTn id="20"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60" name="그룹 59"/>
          <p:cNvGrpSpPr/>
          <p:nvPr/>
        </p:nvGrpSpPr>
        <p:grpSpPr>
          <a:xfrm>
            <a:off x="3492501" y="2572714"/>
            <a:ext cx="4138612" cy="716641"/>
            <a:chOff x="3492501" y="2572714"/>
            <a:chExt cx="4138612" cy="716641"/>
          </a:xfrm>
        </p:grpSpPr>
        <p:cxnSp>
          <p:nvCxnSpPr>
            <p:cNvPr id="176" name="직선 연결선 175"/>
            <p:cNvCxnSpPr/>
            <p:nvPr/>
          </p:nvCxnSpPr>
          <p:spPr>
            <a:xfrm>
              <a:off x="5560809" y="2572714"/>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14" name="그룹 213"/>
            <p:cNvGrpSpPr/>
            <p:nvPr/>
          </p:nvGrpSpPr>
          <p:grpSpPr>
            <a:xfrm>
              <a:off x="3492501" y="2786119"/>
              <a:ext cx="4138612" cy="412748"/>
              <a:chOff x="3492501" y="2792468"/>
              <a:chExt cx="4138612" cy="547687"/>
            </a:xfrm>
          </p:grpSpPr>
          <p:cxnSp>
            <p:nvCxnSpPr>
              <p:cNvPr id="76" name="직선 연결선 75"/>
              <p:cNvCxnSpPr/>
              <p:nvPr/>
            </p:nvCxnSpPr>
            <p:spPr>
              <a:xfrm>
                <a:off x="3492501" y="2792468"/>
                <a:ext cx="4138612"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86" name="그룹 185"/>
              <p:cNvGrpSpPr/>
              <p:nvPr/>
            </p:nvGrpSpPr>
            <p:grpSpPr>
              <a:xfrm>
                <a:off x="3492501" y="2792468"/>
                <a:ext cx="4138612" cy="547687"/>
                <a:chOff x="3492501" y="2604464"/>
                <a:chExt cx="4138612" cy="716641"/>
              </a:xfrm>
            </p:grpSpPr>
            <p:cxnSp>
              <p:nvCxnSpPr>
                <p:cNvPr id="182" name="직선 연결선 181"/>
                <p:cNvCxnSpPr/>
                <p:nvPr/>
              </p:nvCxnSpPr>
              <p:spPr>
                <a:xfrm>
                  <a:off x="3492501" y="2604464"/>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3" name="직선 연결선 182"/>
                <p:cNvCxnSpPr/>
                <p:nvPr/>
              </p:nvCxnSpPr>
              <p:spPr>
                <a:xfrm>
                  <a:off x="7631113" y="2604464"/>
                  <a:ext cx="0" cy="716641"/>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grpSp>
        <p:nvGrpSpPr>
          <p:cNvPr id="59" name="그룹 58"/>
          <p:cNvGrpSpPr/>
          <p:nvPr/>
        </p:nvGrpSpPr>
        <p:grpSpPr>
          <a:xfrm>
            <a:off x="6291746" y="1469985"/>
            <a:ext cx="1747287" cy="918758"/>
            <a:chOff x="6286500" y="1447706"/>
            <a:chExt cx="1747287" cy="918758"/>
          </a:xfrm>
        </p:grpSpPr>
        <p:sp>
          <p:nvSpPr>
            <p:cNvPr id="244" name="TextBox 243"/>
            <p:cNvSpPr txBox="1"/>
            <p:nvPr/>
          </p:nvSpPr>
          <p:spPr>
            <a:xfrm>
              <a:off x="6636787" y="1480646"/>
              <a:ext cx="1397000" cy="276999"/>
            </a:xfrm>
            <a:prstGeom prst="rect">
              <a:avLst/>
            </a:prstGeom>
            <a:noFill/>
            <a:scene3d>
              <a:camera prst="orthographicFront"/>
              <a:lightRig rig="threePt" dir="t"/>
            </a:scene3d>
            <a:sp3d>
              <a:bevelT/>
            </a:sp3d>
          </p:spPr>
          <p:txBody>
            <a:bodyPr wrap="square" lIns="0" tIns="0" rIns="0" bIns="0" rtlCol="0">
              <a:noAutofit/>
            </a:bodyPr>
            <a:lstStyle/>
            <a:p>
              <a:pPr lvl="0"/>
              <a:r>
                <a:rPr lang="en-US" altLang="ko-KR" sz="1200" b="1" dirty="0">
                  <a:gradFill>
                    <a:gsLst>
                      <a:gs pos="0">
                        <a:schemeClr val="accent1"/>
                      </a:gs>
                      <a:gs pos="100000">
                        <a:schemeClr val="accent1"/>
                      </a:gs>
                    </a:gsLst>
                    <a:lin ang="5400000" scaled="0"/>
                  </a:gradFill>
                  <a:latin typeface="Bebas Neue" pitchFamily="34" charset="0"/>
                  <a:ea typeface="Roboto Light" pitchFamily="2" charset="0"/>
                  <a:cs typeface="Roboto Condensed Regular"/>
                </a:rPr>
                <a:t>FORMATION PLÉNIÈRE</a:t>
              </a:r>
              <a:endParaRPr lang="nb-NO" altLang="ko-KR" sz="1200" b="1" dirty="0">
                <a:gradFill>
                  <a:gsLst>
                    <a:gs pos="0">
                      <a:schemeClr val="accent1"/>
                    </a:gs>
                    <a:gs pos="100000">
                      <a:schemeClr val="accent1"/>
                    </a:gs>
                  </a:gsLst>
                  <a:lin ang="5400000" scaled="0"/>
                </a:gradFill>
                <a:latin typeface="Bebas Neue" pitchFamily="34" charset="0"/>
                <a:ea typeface="Roboto Light" pitchFamily="2" charset="0"/>
                <a:cs typeface="Roboto Condensed Regular"/>
              </a:endParaRPr>
            </a:p>
          </p:txBody>
        </p:sp>
        <p:grpSp>
          <p:nvGrpSpPr>
            <p:cNvPr id="57" name="그룹 56"/>
            <p:cNvGrpSpPr/>
            <p:nvPr/>
          </p:nvGrpSpPr>
          <p:grpSpPr>
            <a:xfrm>
              <a:off x="6286500" y="1447706"/>
              <a:ext cx="1747287" cy="0"/>
              <a:chOff x="6286500" y="1447706"/>
              <a:chExt cx="1747287" cy="0"/>
            </a:xfrm>
          </p:grpSpPr>
          <p:cxnSp>
            <p:nvCxnSpPr>
              <p:cNvPr id="243" name="직선 연결선 242"/>
              <p:cNvCxnSpPr/>
              <p:nvPr/>
            </p:nvCxnSpPr>
            <p:spPr>
              <a:xfrm>
                <a:off x="6286500" y="1447706"/>
                <a:ext cx="1747287"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5" name="직선 연결선 244"/>
              <p:cNvCxnSpPr/>
              <p:nvPr/>
            </p:nvCxnSpPr>
            <p:spPr>
              <a:xfrm>
                <a:off x="7695869"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46" name="TextBox 245"/>
            <p:cNvSpPr txBox="1"/>
            <p:nvPr/>
          </p:nvSpPr>
          <p:spPr>
            <a:xfrm>
              <a:off x="6614562" y="1698127"/>
              <a:ext cx="1419225" cy="668337"/>
            </a:xfrm>
            <a:prstGeom prst="rect">
              <a:avLst/>
            </a:prstGeom>
            <a:noFill/>
            <a:scene3d>
              <a:camera prst="orthographicFront"/>
              <a:lightRig rig="threePt" dir="t"/>
            </a:scene3d>
            <a:sp3d>
              <a:bevelT/>
            </a:sp3d>
          </p:spPr>
          <p:txBody>
            <a:bodyPr wrap="square" lIns="0" tIns="0" rIns="0" bIns="0" rtlCol="0">
              <a:noAutofit/>
            </a:bodyPr>
            <a:lstStyle/>
            <a:p>
              <a:pPr>
                <a:lnSpc>
                  <a:spcPts val="900"/>
                </a:lnSpc>
                <a:spcAft>
                  <a:spcPts val="300"/>
                </a:spcAft>
              </a:pPr>
              <a:r>
                <a:rPr lang="en-US" altLang="ko-KR" sz="800" b="1" dirty="0">
                  <a:solidFill>
                    <a:schemeClr val="accent1">
                      <a:lumMod val="50000"/>
                    </a:schemeClr>
                  </a:solidFill>
                  <a:latin typeface="Arial Rounded MT Bold" panose="020F0704030504030204" pitchFamily="34" charset="0"/>
                  <a:cs typeface="Arial" panose="020B0604020202020204" pitchFamily="34" charset="0"/>
                </a:rPr>
                <a:t>ACCIDENTS</a:t>
              </a:r>
            </a:p>
            <a:p>
              <a:pPr>
                <a:lnSpc>
                  <a:spcPts val="900"/>
                </a:lnSpc>
                <a:spcAft>
                  <a:spcPts val="300"/>
                </a:spcAft>
              </a:pPr>
              <a:r>
                <a:rPr lang="en-US" altLang="ko-KR" sz="800" b="1" dirty="0">
                  <a:solidFill>
                    <a:schemeClr val="accent1">
                      <a:lumMod val="50000"/>
                    </a:schemeClr>
                  </a:solidFill>
                  <a:latin typeface="Arial Rounded MT Bold" panose="020F0704030504030204" pitchFamily="34" charset="0"/>
                  <a:cs typeface="Arial" panose="020B0604020202020204" pitchFamily="34" charset="0"/>
                </a:rPr>
                <a:t>MALADIES PROFESSIONNELLES</a:t>
              </a:r>
            </a:p>
            <a:p>
              <a:pPr>
                <a:lnSpc>
                  <a:spcPts val="900"/>
                </a:lnSpc>
                <a:spcAft>
                  <a:spcPts val="300"/>
                </a:spcAft>
              </a:pPr>
              <a:r>
                <a:rPr lang="en-US" altLang="ko-KR" sz="800" b="1" dirty="0">
                  <a:solidFill>
                    <a:schemeClr val="accent1">
                      <a:lumMod val="50000"/>
                    </a:schemeClr>
                  </a:solidFill>
                  <a:latin typeface="Arial Rounded MT Bold" panose="020F0704030504030204" pitchFamily="34" charset="0"/>
                  <a:cs typeface="Arial" panose="020B0604020202020204" pitchFamily="34" charset="0"/>
                </a:rPr>
                <a:t>INVALIDITÉ </a:t>
              </a:r>
            </a:p>
          </p:txBody>
        </p:sp>
      </p:grpSp>
      <p:grpSp>
        <p:nvGrpSpPr>
          <p:cNvPr id="58" name="그룹 57"/>
          <p:cNvGrpSpPr/>
          <p:nvPr/>
        </p:nvGrpSpPr>
        <p:grpSpPr>
          <a:xfrm>
            <a:off x="2992044" y="1371515"/>
            <a:ext cx="1774273" cy="918758"/>
            <a:chOff x="3089827" y="1447706"/>
            <a:chExt cx="1774273" cy="918758"/>
          </a:xfrm>
        </p:grpSpPr>
        <p:sp>
          <p:nvSpPr>
            <p:cNvPr id="248" name="TextBox 247"/>
            <p:cNvSpPr txBox="1"/>
            <p:nvPr/>
          </p:nvSpPr>
          <p:spPr>
            <a:xfrm>
              <a:off x="3089827" y="1480646"/>
              <a:ext cx="1397000" cy="276999"/>
            </a:xfrm>
            <a:prstGeom prst="rect">
              <a:avLst/>
            </a:prstGeom>
            <a:noFill/>
            <a:scene3d>
              <a:camera prst="orthographicFront"/>
              <a:lightRig rig="threePt" dir="t"/>
            </a:scene3d>
            <a:sp3d>
              <a:bevelT/>
            </a:sp3d>
          </p:spPr>
          <p:txBody>
            <a:bodyPr wrap="square" lIns="0" tIns="0" rIns="0" bIns="0" rtlCol="0">
              <a:noAutofit/>
            </a:bodyPr>
            <a:lstStyle/>
            <a:p>
              <a:pPr lvl="0"/>
              <a:r>
                <a:rPr lang="en-US" altLang="ko-KR" sz="1200" b="1" dirty="0">
                  <a:gradFill>
                    <a:gsLst>
                      <a:gs pos="0">
                        <a:schemeClr val="accent1"/>
                      </a:gs>
                      <a:gs pos="100000">
                        <a:schemeClr val="accent1"/>
                      </a:gs>
                    </a:gsLst>
                    <a:lin ang="5400000" scaled="0"/>
                  </a:gradFill>
                  <a:latin typeface="Bebas Neue" pitchFamily="34" charset="0"/>
                  <a:ea typeface="Roboto Light" pitchFamily="2" charset="0"/>
                  <a:cs typeface="Roboto Condensed Regular"/>
                </a:rPr>
                <a:t>FORMATION RESTREINTE</a:t>
              </a:r>
              <a:endParaRPr lang="nb-NO" altLang="ko-KR" sz="1200" b="1" dirty="0">
                <a:gradFill>
                  <a:gsLst>
                    <a:gs pos="0">
                      <a:schemeClr val="accent1"/>
                    </a:gs>
                    <a:gs pos="100000">
                      <a:schemeClr val="accent1"/>
                    </a:gs>
                  </a:gsLst>
                  <a:lin ang="5400000" scaled="0"/>
                </a:gradFill>
                <a:latin typeface="Bebas Neue" pitchFamily="34" charset="0"/>
                <a:ea typeface="Roboto Light" pitchFamily="2" charset="0"/>
                <a:cs typeface="Roboto Condensed Regular"/>
              </a:endParaRPr>
            </a:p>
          </p:txBody>
        </p:sp>
        <p:grpSp>
          <p:nvGrpSpPr>
            <p:cNvPr id="56" name="그룹 55"/>
            <p:cNvGrpSpPr/>
            <p:nvPr/>
          </p:nvGrpSpPr>
          <p:grpSpPr>
            <a:xfrm>
              <a:off x="3089827" y="1447706"/>
              <a:ext cx="1774273" cy="0"/>
              <a:chOff x="3089827" y="1447706"/>
              <a:chExt cx="1774273" cy="0"/>
            </a:xfrm>
          </p:grpSpPr>
          <p:cxnSp>
            <p:nvCxnSpPr>
              <p:cNvPr id="251" name="직선 연결선 250"/>
              <p:cNvCxnSpPr/>
              <p:nvPr/>
            </p:nvCxnSpPr>
            <p:spPr>
              <a:xfrm>
                <a:off x="3089827" y="1447706"/>
                <a:ext cx="1774273" cy="0"/>
              </a:xfrm>
              <a:prstGeom prst="line">
                <a:avLst/>
              </a:prstGeom>
              <a:ln w="3175">
                <a:solidFill>
                  <a:schemeClr val="accent1"/>
                </a:solidFill>
                <a:prstDash val="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9" name="직선 연결선 248"/>
              <p:cNvCxnSpPr/>
              <p:nvPr/>
            </p:nvCxnSpPr>
            <p:spPr>
              <a:xfrm>
                <a:off x="3089827" y="1447706"/>
                <a:ext cx="337918" cy="0"/>
              </a:xfrm>
              <a:prstGeom prst="line">
                <a:avLst/>
              </a:prstGeom>
              <a:ln w="12700">
                <a:solidFill>
                  <a:schemeClr val="accent1"/>
                </a:solidFill>
                <a:prstDash val="soli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50" name="TextBox 249"/>
            <p:cNvSpPr txBox="1"/>
            <p:nvPr/>
          </p:nvSpPr>
          <p:spPr>
            <a:xfrm>
              <a:off x="3089827" y="1698127"/>
              <a:ext cx="1444625" cy="668337"/>
            </a:xfrm>
            <a:prstGeom prst="rect">
              <a:avLst/>
            </a:prstGeom>
            <a:noFill/>
            <a:scene3d>
              <a:camera prst="orthographicFront"/>
              <a:lightRig rig="threePt" dir="t"/>
            </a:scene3d>
            <a:sp3d>
              <a:bevelT/>
            </a:sp3d>
          </p:spPr>
          <p:txBody>
            <a:bodyPr wrap="square" lIns="0" tIns="0" rIns="0" bIns="0" rtlCol="0">
              <a:noAutofit/>
            </a:bodyPr>
            <a:lstStyle/>
            <a:p>
              <a:pPr lvl="0">
                <a:lnSpc>
                  <a:spcPts val="900"/>
                </a:lnSpc>
                <a:spcAft>
                  <a:spcPts val="300"/>
                </a:spcAft>
              </a:pPr>
              <a:r>
                <a:rPr lang="en-US" altLang="ko-KR" sz="800" b="1" dirty="0">
                  <a:solidFill>
                    <a:schemeClr val="accent1">
                      <a:lumMod val="50000"/>
                    </a:schemeClr>
                  </a:solidFill>
                  <a:latin typeface="Arial Rounded MT Bold" panose="020F0704030504030204" pitchFamily="34" charset="0"/>
                  <a:cs typeface="Arial" panose="020B0604020202020204" pitchFamily="34" charset="0"/>
                </a:rPr>
                <a:t>MALADIES NON LIÉES AU SERVICE</a:t>
              </a:r>
            </a:p>
          </p:txBody>
        </p:sp>
      </p:grpSp>
      <p:grpSp>
        <p:nvGrpSpPr>
          <p:cNvPr id="55" name="그룹 54"/>
          <p:cNvGrpSpPr/>
          <p:nvPr/>
        </p:nvGrpSpPr>
        <p:grpSpPr>
          <a:xfrm>
            <a:off x="4662425" y="791689"/>
            <a:ext cx="1802837" cy="1800200"/>
            <a:chOff x="4659390" y="816062"/>
            <a:chExt cx="1802837" cy="1800200"/>
          </a:xfrm>
        </p:grpSpPr>
        <p:sp>
          <p:nvSpPr>
            <p:cNvPr id="70" name="Oval 5"/>
            <p:cNvSpPr>
              <a:spLocks noChangeArrowheads="1"/>
            </p:cNvSpPr>
            <p:nvPr/>
          </p:nvSpPr>
          <p:spPr bwMode="auto">
            <a:xfrm>
              <a:off x="4909554" y="1065861"/>
              <a:ext cx="1302509" cy="1300603"/>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8" name="Oval 5"/>
            <p:cNvSpPr>
              <a:spLocks noChangeArrowheads="1"/>
            </p:cNvSpPr>
            <p:nvPr/>
          </p:nvSpPr>
          <p:spPr bwMode="auto">
            <a:xfrm>
              <a:off x="4659390" y="816062"/>
              <a:ext cx="1802837" cy="1800200"/>
            </a:xfrm>
            <a:prstGeom prst="ellipse">
              <a:avLst/>
            </a:prstGeom>
            <a:no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61" name="Freeform 6"/>
            <p:cNvSpPr>
              <a:spLocks/>
            </p:cNvSpPr>
            <p:nvPr/>
          </p:nvSpPr>
          <p:spPr bwMode="auto">
            <a:xfrm>
              <a:off x="4668268" y="873788"/>
              <a:ext cx="825933" cy="1431319"/>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gradFill>
              <a:gsLst>
                <a:gs pos="0">
                  <a:schemeClr val="accent1">
                    <a:lumMod val="75000"/>
                    <a:lumOff val="25000"/>
                  </a:schemeClr>
                </a:gs>
                <a:gs pos="100000">
                  <a:schemeClr val="accent1">
                    <a:lumMod val="75000"/>
                    <a:lumOff val="25000"/>
                  </a:schemeClr>
                </a:gs>
              </a:gsLst>
              <a:lin ang="5400000" scaled="0"/>
            </a:gradFill>
            <a:ln w="3175" cap="flat" cmpd="sng" algn="ctr">
              <a:gradFill>
                <a:gsLst>
                  <a:gs pos="0">
                    <a:schemeClr val="accent1"/>
                  </a:gs>
                  <a:gs pos="100000">
                    <a:schemeClr val="accent1"/>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3" name="Freeform 8"/>
            <p:cNvSpPr>
              <a:spLocks/>
            </p:cNvSpPr>
            <p:nvPr/>
          </p:nvSpPr>
          <p:spPr bwMode="auto">
            <a:xfrm>
              <a:off x="5292158" y="826583"/>
              <a:ext cx="1157491" cy="1241118"/>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gradFill>
              <a:gsLst>
                <a:gs pos="0">
                  <a:schemeClr val="accent1">
                    <a:lumMod val="100000"/>
                  </a:schemeClr>
                </a:gs>
                <a:gs pos="100000">
                  <a:schemeClr val="accent1">
                    <a:lumMod val="100000"/>
                  </a:schemeClr>
                </a:gs>
              </a:gsLst>
              <a:lin ang="5400000" scaled="0"/>
            </a:gradFill>
            <a:ln w="3175" cap="flat" cmpd="sng" algn="ctr">
              <a:gradFill>
                <a:gsLst>
                  <a:gs pos="0">
                    <a:schemeClr val="accent1">
                      <a:lumMod val="75000"/>
                    </a:schemeClr>
                  </a:gs>
                  <a:gs pos="100000">
                    <a:schemeClr val="accent1">
                      <a:lumMod val="75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62" name="Freeform 7"/>
            <p:cNvSpPr>
              <a:spLocks/>
            </p:cNvSpPr>
            <p:nvPr/>
          </p:nvSpPr>
          <p:spPr bwMode="auto">
            <a:xfrm>
              <a:off x="4871791" y="1844936"/>
              <a:ext cx="1460185" cy="714920"/>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gradFill>
              <a:gsLst>
                <a:gs pos="0">
                  <a:schemeClr val="accent1">
                    <a:lumMod val="75000"/>
                  </a:schemeClr>
                </a:gs>
                <a:gs pos="100000">
                  <a:schemeClr val="accent1">
                    <a:lumMod val="75000"/>
                  </a:schemeClr>
                </a:gs>
              </a:gsLst>
              <a:lin ang="5400000" scaled="0"/>
            </a:gradFill>
            <a:ln w="3175" cap="flat" cmpd="sng" algn="ctr">
              <a:gradFill>
                <a:gsLst>
                  <a:gs pos="0">
                    <a:schemeClr val="accent1">
                      <a:lumMod val="50000"/>
                    </a:schemeClr>
                  </a:gs>
                  <a:gs pos="100000">
                    <a:schemeClr val="accent1">
                      <a:lumMod val="50000"/>
                    </a:schemeClr>
                  </a:gs>
                </a:gsLst>
                <a:lin ang="5400000" scaled="1"/>
              </a:gra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r>
                <a:rPr lang="en-US" altLang="ko-KR" sz="900" b="1" dirty="0">
                  <a:noFill/>
                  <a:latin typeface="Roboto Condensed Regular"/>
                </a:rPr>
                <a:t>-25</a:t>
              </a:r>
              <a:endParaRPr lang="ko-KR" altLang="en-US" sz="900" b="1" dirty="0">
                <a:noFill/>
                <a:latin typeface="Roboto Condensed Regular"/>
              </a:endParaRPr>
            </a:p>
          </p:txBody>
        </p:sp>
        <p:sp>
          <p:nvSpPr>
            <p:cNvPr id="72" name="TextBox 71"/>
            <p:cNvSpPr txBox="1"/>
            <p:nvPr/>
          </p:nvSpPr>
          <p:spPr>
            <a:xfrm rot="14075995">
              <a:off x="4874310" y="1019752"/>
              <a:ext cx="1369016" cy="1368391"/>
            </a:xfrm>
            <a:prstGeom prst="rect">
              <a:avLst/>
            </a:prstGeom>
            <a:noFill/>
            <a:scene3d>
              <a:camera prst="orthographicFront"/>
              <a:lightRig rig="threePt" dir="t"/>
            </a:scene3d>
            <a:sp3d>
              <a:bevelT/>
            </a:sp3d>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r>
                <a:rPr lang="fr-FR" altLang="ko-KR" sz="900" b="1" dirty="0">
                  <a:gradFill>
                    <a:gsLst>
                      <a:gs pos="0">
                        <a:schemeClr val="bg2"/>
                      </a:gs>
                      <a:gs pos="100000">
                        <a:schemeClr val="bg2"/>
                      </a:gs>
                    </a:gsLst>
                    <a:lin ang="5400000" scaled="0"/>
                  </a:gradFill>
                  <a:latin typeface="Roboto Condensed Regular"/>
                  <a:ea typeface="Roboto Light" pitchFamily="2" charset="0"/>
                  <a:cs typeface="Roboto Condensed Regular"/>
                </a:rPr>
                <a:t>Formation plénière</a:t>
              </a: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74" name="TextBox 73"/>
            <p:cNvSpPr txBox="1"/>
            <p:nvPr/>
          </p:nvSpPr>
          <p:spPr>
            <a:xfrm rot="6744775">
              <a:off x="4862006" y="1045821"/>
              <a:ext cx="1369016" cy="1368391"/>
            </a:xfrm>
            <a:prstGeom prst="rect">
              <a:avLst/>
            </a:prstGeom>
            <a:noFill/>
            <a:scene3d>
              <a:camera prst="orthographicFront"/>
              <a:lightRig rig="threePt" dir="t"/>
            </a:scene3d>
            <a:sp3d>
              <a:bevelT/>
            </a:sp3d>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algn="ctr">
                <a:spcAft>
                  <a:spcPct val="0"/>
                </a:spcAft>
              </a:pPr>
              <a:r>
                <a:rPr lang="en-US" altLang="ko-KR" sz="900" b="1" dirty="0">
                  <a:gradFill>
                    <a:gsLst>
                      <a:gs pos="0">
                        <a:schemeClr val="bg2"/>
                      </a:gs>
                      <a:gs pos="100000">
                        <a:schemeClr val="bg2"/>
                      </a:gs>
                    </a:gsLst>
                    <a:lin ang="5400000" scaled="0"/>
                  </a:gradFill>
                  <a:latin typeface="Roboto Condensed Regular"/>
                  <a:ea typeface="Roboto Light" pitchFamily="2" charset="0"/>
                  <a:cs typeface="Roboto Condensed Regular"/>
                </a:rPr>
                <a:t>Formation restreinte</a:t>
              </a:r>
              <a:endParaRPr lang="ko-KR" altLang="en-US" sz="900" b="1" dirty="0">
                <a:gradFill>
                  <a:gsLst>
                    <a:gs pos="0">
                      <a:schemeClr val="bg2"/>
                    </a:gs>
                    <a:gs pos="100000">
                      <a:schemeClr val="bg2"/>
                    </a:gs>
                  </a:gsLst>
                  <a:lin ang="5400000" scaled="0"/>
                </a:gradFill>
                <a:latin typeface="Roboto Condensed Regular"/>
                <a:ea typeface="Roboto Light" pitchFamily="2" charset="0"/>
                <a:cs typeface="Roboto Condensed Regular"/>
              </a:endParaRPr>
            </a:p>
          </p:txBody>
        </p:sp>
        <p:sp>
          <p:nvSpPr>
            <p:cNvPr id="75" name="TextBox 74"/>
            <p:cNvSpPr txBox="1"/>
            <p:nvPr/>
          </p:nvSpPr>
          <p:spPr>
            <a:xfrm rot="21059469">
              <a:off x="4889376" y="1056561"/>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prstTxWarp prst="textArchDown">
                <a:avLst>
                  <a:gd name="adj" fmla="val 1399647"/>
                </a:avLst>
              </a:prstTxWarp>
              <a:spAutoFit/>
            </a:bodyPr>
            <a:lstStyle/>
            <a:p>
              <a:pPr algn="ctr">
                <a:spcAft>
                  <a:spcPct val="0"/>
                </a:spcAft>
              </a:pPr>
              <a:r>
                <a:rPr lang="en-US" altLang="ko-KR" sz="900" b="1" dirty="0">
                  <a:latin typeface="Roboto Condensed Regular"/>
                  <a:ea typeface="Roboto Light" pitchFamily="2" charset="0"/>
                  <a:cs typeface="Roboto Condensed Regular"/>
                </a:rPr>
                <a:t>CENTRE DE GESTION</a:t>
              </a:r>
              <a:endParaRPr lang="ko-KR" altLang="en-US" sz="900" b="1" dirty="0">
                <a:latin typeface="Roboto Condensed Regular"/>
                <a:ea typeface="Roboto Light" pitchFamily="2" charset="0"/>
                <a:cs typeface="Roboto Condensed Regular"/>
              </a:endParaRPr>
            </a:p>
          </p:txBody>
        </p:sp>
        <p:sp>
          <p:nvSpPr>
            <p:cNvPr id="64" name="TextBox 63"/>
            <p:cNvSpPr txBox="1"/>
            <p:nvPr/>
          </p:nvSpPr>
          <p:spPr>
            <a:xfrm>
              <a:off x="4922495" y="1372076"/>
              <a:ext cx="1276627" cy="769412"/>
            </a:xfrm>
            <a:prstGeom prst="rect">
              <a:avLst/>
            </a:prstGeom>
            <a:noFill/>
          </p:spPr>
          <p:txBody>
            <a:bodyPr wrap="square" lIns="0" tIns="0" rIns="0" bIns="0" rtlCol="0" anchor="ctr">
              <a:noAutofit/>
            </a:bodyPr>
            <a:lstStyle/>
            <a:p>
              <a:pPr lvl="0" algn="ctr">
                <a:lnSpc>
                  <a:spcPts val="1800"/>
                </a:lnSpc>
              </a:pPr>
              <a:r>
                <a:rPr lang="en-US" altLang="ko-KR" sz="2000" dirty="0">
                  <a:gradFill>
                    <a:gsLst>
                      <a:gs pos="0">
                        <a:schemeClr val="tx2"/>
                      </a:gs>
                      <a:gs pos="100000">
                        <a:schemeClr val="tx2"/>
                      </a:gs>
                    </a:gsLst>
                    <a:lin ang="0" scaled="1"/>
                  </a:gradFill>
                  <a:latin typeface="Bebas Neue"/>
                  <a:ea typeface="Roboto Condensed Regular"/>
                  <a:cs typeface="+mj-cs"/>
                </a:rPr>
                <a:t>LE CONSEIL MÉDICAL</a:t>
              </a:r>
              <a:endParaRPr lang="nb-NO" altLang="ko-KR" sz="2000" b="1" dirty="0">
                <a:gradFill>
                  <a:gsLst>
                    <a:gs pos="0">
                      <a:schemeClr val="tx2"/>
                    </a:gs>
                    <a:gs pos="100000">
                      <a:schemeClr val="tx2"/>
                    </a:gs>
                  </a:gsLst>
                  <a:lin ang="0" scaled="1"/>
                </a:gradFill>
                <a:latin typeface="Bebas Neue" pitchFamily="34" charset="0"/>
                <a:ea typeface="Roboto Light" pitchFamily="2" charset="0"/>
                <a:cs typeface="Roboto Condensed Regular"/>
              </a:endParaRPr>
            </a:p>
          </p:txBody>
        </p:sp>
      </p:grpSp>
      <p:sp>
        <p:nvSpPr>
          <p:cNvPr id="2" name="제목 1"/>
          <p:cNvSpPr>
            <a:spLocks noGrp="1"/>
          </p:cNvSpPr>
          <p:nvPr>
            <p:ph type="title"/>
          </p:nvPr>
        </p:nvSpPr>
        <p:spPr>
          <a:xfrm>
            <a:off x="747809" y="303945"/>
            <a:ext cx="6814608" cy="467469"/>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LE CONSEIL MÉDICAL</a:t>
            </a:r>
            <a:endParaRPr lang="ko-KR" altLang="en-US" sz="2000" dirty="0">
              <a:gradFill>
                <a:gsLst>
                  <a:gs pos="0">
                    <a:schemeClr val="accent1"/>
                  </a:gs>
                  <a:gs pos="100000">
                    <a:schemeClr val="accent1"/>
                  </a:gs>
                </a:gsLst>
                <a:lin ang="0" scaled="1"/>
              </a:gradFill>
              <a:latin typeface="Arial Rounded MT Bold" panose="020F0704030504030204" pitchFamily="34" charset="0"/>
            </a:endParaRPr>
          </a:p>
        </p:txBody>
      </p:sp>
      <p:sp>
        <p:nvSpPr>
          <p:cNvPr id="3" name="텍스트 개체 틀 2"/>
          <p:cNvSpPr>
            <a:spLocks noGrp="1"/>
          </p:cNvSpPr>
          <p:nvPr>
            <p:ph type="body" sz="quarter" idx="10"/>
          </p:nvPr>
        </p:nvSpPr>
        <p:spPr>
          <a:xfrm>
            <a:off x="246435" y="872848"/>
            <a:ext cx="2315551" cy="3876945"/>
          </a:xfrm>
        </p:spPr>
        <p:txBody>
          <a:bodyPr/>
          <a:lstStyle/>
          <a:p>
            <a:pPr algn="l"/>
            <a:endParaRPr lang="fr-FR" dirty="0">
              <a:effectLst/>
              <a:latin typeface="Arial" panose="020B0604020202020204" pitchFamily="34" charset="0"/>
            </a:endParaRPr>
          </a:p>
          <a:p>
            <a:pPr algn="l"/>
            <a:r>
              <a:rPr lang="fr-FR" altLang="ko-KR" dirty="0">
                <a:solidFill>
                  <a:schemeClr val="accent1">
                    <a:lumMod val="50000"/>
                  </a:schemeClr>
                </a:solidFill>
                <a:latin typeface="Arial Rounded MT Bold" panose="020F0704030504030204" pitchFamily="34" charset="0"/>
                <a:cs typeface="Arial" panose="020B0604020202020204" pitchFamily="34" charset="0"/>
              </a:rPr>
              <a:t>Dans un objectif de simplification et de rationalisation de l’organisation et du fonctionnement des instances</a:t>
            </a:r>
            <a:br>
              <a:rPr lang="fr-FR" altLang="ko-KR" dirty="0">
                <a:solidFill>
                  <a:schemeClr val="accent1">
                    <a:lumMod val="50000"/>
                  </a:schemeClr>
                </a:solidFill>
                <a:latin typeface="Arial Rounded MT Bold" panose="020F0704030504030204" pitchFamily="34" charset="0"/>
                <a:cs typeface="Arial" panose="020B0604020202020204" pitchFamily="34" charset="0"/>
              </a:rPr>
            </a:br>
            <a:r>
              <a:rPr lang="fr-FR" altLang="ko-KR" dirty="0">
                <a:solidFill>
                  <a:schemeClr val="accent1">
                    <a:lumMod val="50000"/>
                  </a:schemeClr>
                </a:solidFill>
                <a:latin typeface="Arial Rounded MT Bold" panose="020F0704030504030204" pitchFamily="34" charset="0"/>
                <a:cs typeface="Arial" panose="020B0604020202020204" pitchFamily="34" charset="0"/>
              </a:rPr>
              <a:t>médicales, l’ordonnance n°2020-1447 du 25 novembre 2020 portant diverses mesures en matière de santé et de</a:t>
            </a:r>
            <a:br>
              <a:rPr lang="fr-FR" altLang="ko-KR" dirty="0">
                <a:solidFill>
                  <a:schemeClr val="accent1">
                    <a:lumMod val="50000"/>
                  </a:schemeClr>
                </a:solidFill>
                <a:latin typeface="Arial Rounded MT Bold" panose="020F0704030504030204" pitchFamily="34" charset="0"/>
                <a:cs typeface="Arial" panose="020B0604020202020204" pitchFamily="34" charset="0"/>
              </a:rPr>
            </a:br>
            <a:r>
              <a:rPr lang="fr-FR" altLang="ko-KR" dirty="0">
                <a:solidFill>
                  <a:schemeClr val="accent1">
                    <a:lumMod val="50000"/>
                  </a:schemeClr>
                </a:solidFill>
                <a:latin typeface="Arial Rounded MT Bold" panose="020F0704030504030204" pitchFamily="34" charset="0"/>
                <a:cs typeface="Arial" panose="020B0604020202020204" pitchFamily="34" charset="0"/>
              </a:rPr>
              <a:t>famille dans la fonction publique institue une instance médicale unique, le conseil médical, se substituant au comité</a:t>
            </a:r>
            <a:br>
              <a:rPr lang="fr-FR" altLang="ko-KR" dirty="0">
                <a:solidFill>
                  <a:schemeClr val="accent1">
                    <a:lumMod val="50000"/>
                  </a:schemeClr>
                </a:solidFill>
                <a:latin typeface="Arial Rounded MT Bold" panose="020F0704030504030204" pitchFamily="34" charset="0"/>
                <a:cs typeface="Arial" panose="020B0604020202020204" pitchFamily="34" charset="0"/>
              </a:rPr>
            </a:br>
            <a:r>
              <a:rPr lang="fr-FR" altLang="ko-KR" dirty="0">
                <a:solidFill>
                  <a:schemeClr val="accent1">
                    <a:lumMod val="50000"/>
                  </a:schemeClr>
                </a:solidFill>
                <a:latin typeface="Arial Rounded MT Bold" panose="020F0704030504030204" pitchFamily="34" charset="0"/>
                <a:cs typeface="Arial" panose="020B0604020202020204" pitchFamily="34" charset="0"/>
              </a:rPr>
              <a:t>médical et à la commission de réforme.</a:t>
            </a:r>
          </a:p>
          <a:p>
            <a:pPr algn="l"/>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algn="l"/>
            <a:r>
              <a:rPr lang="fr-FR" altLang="ko-KR" dirty="0">
                <a:solidFill>
                  <a:schemeClr val="accent1">
                    <a:lumMod val="50000"/>
                  </a:schemeClr>
                </a:solidFill>
                <a:latin typeface="Arial Rounded MT Bold" panose="020F0704030504030204" pitchFamily="34" charset="0"/>
                <a:cs typeface="Arial" panose="020B0604020202020204" pitchFamily="34" charset="0"/>
              </a:rPr>
              <a:t>Le décret n°2022-350 du 11 mars 2022 relatif aux conseils médicaux dans la fonction publique territoriale définit la</a:t>
            </a:r>
            <a:br>
              <a:rPr lang="fr-FR" altLang="ko-KR" dirty="0">
                <a:solidFill>
                  <a:schemeClr val="accent1">
                    <a:lumMod val="50000"/>
                  </a:schemeClr>
                </a:solidFill>
                <a:latin typeface="Arial Rounded MT Bold" panose="020F0704030504030204" pitchFamily="34" charset="0"/>
                <a:cs typeface="Arial" panose="020B0604020202020204" pitchFamily="34" charset="0"/>
              </a:rPr>
            </a:br>
            <a:r>
              <a:rPr lang="fr-FR" altLang="ko-KR" dirty="0">
                <a:solidFill>
                  <a:schemeClr val="accent1">
                    <a:lumMod val="50000"/>
                  </a:schemeClr>
                </a:solidFill>
                <a:latin typeface="Arial Rounded MT Bold" panose="020F0704030504030204" pitchFamily="34" charset="0"/>
                <a:cs typeface="Arial" panose="020B0604020202020204" pitchFamily="34" charset="0"/>
              </a:rPr>
              <a:t>composition de cette nouvelle instance, les modalités de désignation de ses membres ainsi que ses compétences (les cas de saisine ont été réduits) et ses règles de fonctionnement,</a:t>
            </a:r>
          </a:p>
          <a:p>
            <a:pPr algn="l"/>
            <a:endParaRPr lang="fr-FR" altLang="ko-KR" dirty="0">
              <a:solidFill>
                <a:schemeClr val="accent1">
                  <a:lumMod val="50000"/>
                </a:schemeClr>
              </a:solidFill>
              <a:latin typeface="Arial Rounded MT Bold" panose="020F0704030504030204" pitchFamily="34" charset="0"/>
              <a:cs typeface="Arial" panose="020B0604020202020204" pitchFamily="34" charset="0"/>
            </a:endParaRPr>
          </a:p>
          <a:p>
            <a:pPr algn="l"/>
            <a:r>
              <a:rPr lang="fr-FR" altLang="ko-KR" dirty="0">
                <a:solidFill>
                  <a:schemeClr val="accent1">
                    <a:lumMod val="50000"/>
                  </a:schemeClr>
                </a:solidFill>
                <a:latin typeface="Arial Rounded MT Bold" panose="020F0704030504030204" pitchFamily="34" charset="0"/>
                <a:cs typeface="Arial" panose="020B0604020202020204" pitchFamily="34" charset="0"/>
              </a:rPr>
              <a:t>Le conseil médical (décret 87-602 du 30 juillet 1987) se réunit selon deux formations :</a:t>
            </a:r>
            <a:br>
              <a:rPr lang="fr-FR" altLang="ko-KR" dirty="0">
                <a:solidFill>
                  <a:schemeClr val="accent1">
                    <a:lumMod val="50000"/>
                  </a:schemeClr>
                </a:solidFill>
                <a:latin typeface="Arial Rounded MT Bold" panose="020F0704030504030204" pitchFamily="34" charset="0"/>
                <a:cs typeface="Arial" panose="020B0604020202020204" pitchFamily="34" charset="0"/>
              </a:rPr>
            </a:br>
            <a:r>
              <a:rPr lang="fr-FR" altLang="ko-KR" dirty="0">
                <a:solidFill>
                  <a:schemeClr val="accent1">
                    <a:lumMod val="50000"/>
                  </a:schemeClr>
                </a:solidFill>
                <a:latin typeface="Arial Rounded MT Bold" panose="020F0704030504030204" pitchFamily="34" charset="0"/>
                <a:cs typeface="Arial" panose="020B0604020202020204" pitchFamily="34" charset="0"/>
              </a:rPr>
              <a:t>➯ une formation restreinte : compétente en matière de maladie non liée au service</a:t>
            </a:r>
            <a:br>
              <a:rPr lang="fr-FR" altLang="ko-KR" dirty="0">
                <a:solidFill>
                  <a:schemeClr val="accent1">
                    <a:lumMod val="50000"/>
                  </a:schemeClr>
                </a:solidFill>
                <a:latin typeface="Arial Rounded MT Bold" panose="020F0704030504030204" pitchFamily="34" charset="0"/>
                <a:cs typeface="Arial" panose="020B0604020202020204" pitchFamily="34" charset="0"/>
              </a:rPr>
            </a:br>
            <a:r>
              <a:rPr lang="fr-FR" altLang="ko-KR" dirty="0">
                <a:solidFill>
                  <a:schemeClr val="accent1">
                    <a:lumMod val="50000"/>
                  </a:schemeClr>
                </a:solidFill>
                <a:latin typeface="Arial Rounded MT Bold" panose="020F0704030504030204" pitchFamily="34" charset="0"/>
                <a:cs typeface="Arial" panose="020B0604020202020204" pitchFamily="34" charset="0"/>
              </a:rPr>
              <a:t>➯ une formation plénière : compétente en matière d’accident de service, de maladie professionnelle et d’invalidité</a:t>
            </a:r>
            <a:endParaRPr lang="en-US" altLang="ko-KR" dirty="0">
              <a:solidFill>
                <a:schemeClr val="accent1">
                  <a:lumMod val="50000"/>
                </a:schemeClr>
              </a:solidFill>
              <a:latin typeface="Arial Rounded MT Bold" panose="020F0704030504030204" pitchFamily="34" charset="0"/>
              <a:cs typeface="Arial" panose="020B0604020202020204" pitchFamily="34" charset="0"/>
            </a:endParaRPr>
          </a:p>
        </p:txBody>
      </p:sp>
      <p:grpSp>
        <p:nvGrpSpPr>
          <p:cNvPr id="121" name="그룹 120"/>
          <p:cNvGrpSpPr/>
          <p:nvPr/>
        </p:nvGrpSpPr>
        <p:grpSpPr>
          <a:xfrm>
            <a:off x="6822173" y="3551241"/>
            <a:ext cx="1584325" cy="996949"/>
            <a:chOff x="2700338" y="3557589"/>
            <a:chExt cx="1584325" cy="996949"/>
          </a:xfrm>
        </p:grpSpPr>
        <p:sp>
          <p:nvSpPr>
            <p:cNvPr id="122" name="모서리가 둥근 직사각형 121"/>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23" name="TextBox 122"/>
            <p:cNvSpPr txBox="1"/>
            <p:nvPr/>
          </p:nvSpPr>
          <p:spPr>
            <a:xfrm>
              <a:off x="2782862" y="3867906"/>
              <a:ext cx="1448839" cy="563564"/>
            </a:xfrm>
            <a:prstGeom prst="rect">
              <a:avLst/>
            </a:prstGeom>
            <a:noFill/>
            <a:scene3d>
              <a:camera prst="orthographicFront"/>
              <a:lightRig rig="threePt" dir="t"/>
            </a:scene3d>
            <a:sp3d>
              <a:bevelT/>
            </a:sp3d>
          </p:spPr>
          <p:txBody>
            <a:bodyPr wrap="square" lIns="0" tIns="0" rIns="0" bIns="0" rtlCol="0">
              <a:noAutofit/>
            </a:bodyPr>
            <a:lstStyle/>
            <a:p>
              <a:pPr marL="88900" indent="-88900">
                <a:lnSpc>
                  <a:spcPts val="900"/>
                </a:lnSpc>
                <a:spcAft>
                  <a:spcPts val="300"/>
                </a:spcAft>
                <a:buClr>
                  <a:schemeClr val="accent1"/>
                </a:buClr>
                <a:buFont typeface="Arial" pitchFamily="34" charset="0"/>
                <a:buChar char="•"/>
              </a:pPr>
              <a:r>
                <a:rPr lang="en-US" altLang="ko-KR" sz="800" dirty="0">
                  <a:solidFill>
                    <a:schemeClr val="accent1">
                      <a:lumMod val="50000"/>
                    </a:schemeClr>
                  </a:solidFill>
                  <a:latin typeface="Arial" panose="020B0604020202020204" pitchFamily="34" charset="0"/>
                </a:rPr>
                <a:t>médecins de la formation restreinte </a:t>
              </a:r>
            </a:p>
            <a:p>
              <a:pPr marL="88900" indent="-88900">
                <a:lnSpc>
                  <a:spcPts val="900"/>
                </a:lnSpc>
                <a:spcAft>
                  <a:spcPts val="300"/>
                </a:spcAft>
                <a:buClr>
                  <a:schemeClr val="accent1"/>
                </a:buClr>
                <a:buFont typeface="Arial" pitchFamily="34" charset="0"/>
                <a:buChar char="•"/>
              </a:pPr>
              <a:r>
                <a:rPr lang="en-US" altLang="ko-KR" sz="800" dirty="0">
                  <a:solidFill>
                    <a:schemeClr val="accent1">
                      <a:lumMod val="50000"/>
                    </a:schemeClr>
                  </a:solidFill>
                  <a:latin typeface="Arial" panose="020B0604020202020204" pitchFamily="34" charset="0"/>
                </a:rPr>
                <a:t>2 représentants des collectivités</a:t>
              </a:r>
            </a:p>
            <a:p>
              <a:pPr marL="88900" indent="-88900">
                <a:lnSpc>
                  <a:spcPts val="900"/>
                </a:lnSpc>
                <a:spcAft>
                  <a:spcPts val="300"/>
                </a:spcAft>
                <a:buClr>
                  <a:schemeClr val="accent1"/>
                </a:buClr>
                <a:buFont typeface="Arial" pitchFamily="34" charset="0"/>
                <a:buChar char="•"/>
              </a:pPr>
              <a:r>
                <a:rPr lang="en-US" altLang="ko-KR" sz="800" dirty="0">
                  <a:solidFill>
                    <a:schemeClr val="accent1">
                      <a:lumMod val="50000"/>
                    </a:schemeClr>
                  </a:solidFill>
                  <a:latin typeface="Arial" panose="020B0604020202020204" pitchFamily="34" charset="0"/>
                </a:rPr>
                <a:t>2 représentants du personnel</a:t>
              </a:r>
            </a:p>
          </p:txBody>
        </p:sp>
        <p:sp>
          <p:nvSpPr>
            <p:cNvPr id="124" name="양쪽 모서리가 둥근 사각형 214"/>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26" name="타원 125"/>
            <p:cNvSpPr/>
            <p:nvPr/>
          </p:nvSpPr>
          <p:spPr>
            <a:xfrm>
              <a:off x="3423805" y="3758562"/>
              <a:ext cx="137392" cy="137392"/>
            </a:xfrm>
            <a:prstGeom prst="ellipse">
              <a:avLst/>
            </a:prstGeom>
            <a:solidFill>
              <a:schemeClr val="accent1"/>
            </a:solidFill>
            <a:ln w="3175" cap="flat"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grpSp>
        <p:nvGrpSpPr>
          <p:cNvPr id="69" name="그룹 68"/>
          <p:cNvGrpSpPr/>
          <p:nvPr/>
        </p:nvGrpSpPr>
        <p:grpSpPr>
          <a:xfrm>
            <a:off x="4768646" y="2929902"/>
            <a:ext cx="1584325" cy="1605190"/>
            <a:chOff x="4769644" y="2949348"/>
            <a:chExt cx="1584325" cy="1605190"/>
          </a:xfrm>
        </p:grpSpPr>
        <p:grpSp>
          <p:nvGrpSpPr>
            <p:cNvPr id="89" name="그룹 88"/>
            <p:cNvGrpSpPr/>
            <p:nvPr/>
          </p:nvGrpSpPr>
          <p:grpSpPr>
            <a:xfrm>
              <a:off x="4769644" y="2949348"/>
              <a:ext cx="1584325" cy="1605190"/>
              <a:chOff x="2700338" y="2949348"/>
              <a:chExt cx="1584325" cy="1605190"/>
            </a:xfrm>
          </p:grpSpPr>
          <p:sp>
            <p:nvSpPr>
              <p:cNvPr id="90" name="모서리가 둥근 직사각형 89"/>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91" name="TextBox 90"/>
              <p:cNvSpPr txBox="1"/>
              <p:nvPr/>
            </p:nvSpPr>
            <p:spPr>
              <a:xfrm>
                <a:off x="2774599" y="3909052"/>
                <a:ext cx="1448839" cy="563564"/>
              </a:xfrm>
              <a:prstGeom prst="rect">
                <a:avLst/>
              </a:prstGeom>
              <a:noFill/>
              <a:scene3d>
                <a:camera prst="orthographicFront"/>
                <a:lightRig rig="threePt" dir="t"/>
              </a:scene3d>
              <a:sp3d>
                <a:bevelT/>
              </a:sp3d>
            </p:spPr>
            <p:txBody>
              <a:bodyPr wrap="square" lIns="0" tIns="0" rIns="0" bIns="0" rtlCol="0">
                <a:noAutofit/>
              </a:bodyPr>
              <a:lstStyle/>
              <a:p>
                <a:pPr marL="88900" indent="-88900">
                  <a:lnSpc>
                    <a:spcPts val="900"/>
                  </a:lnSpc>
                  <a:spcAft>
                    <a:spcPts val="300"/>
                  </a:spcAft>
                  <a:buClr>
                    <a:schemeClr val="accent1"/>
                  </a:buClr>
                  <a:buFont typeface="Arial" pitchFamily="34" charset="0"/>
                  <a:buChar char="•"/>
                </a:pPr>
                <a:r>
                  <a:rPr lang="en-US" altLang="ko-KR" sz="800" dirty="0">
                    <a:solidFill>
                      <a:schemeClr val="accent1">
                        <a:lumMod val="50000"/>
                      </a:schemeClr>
                    </a:solidFill>
                    <a:latin typeface="Arial" panose="020B0604020202020204" pitchFamily="34" charset="0"/>
                  </a:rPr>
                  <a:t>3 médecins titulaires</a:t>
                </a:r>
              </a:p>
              <a:p>
                <a:pPr marL="88900" indent="-88900">
                  <a:lnSpc>
                    <a:spcPts val="900"/>
                  </a:lnSpc>
                  <a:spcAft>
                    <a:spcPts val="300"/>
                  </a:spcAft>
                  <a:buClr>
                    <a:schemeClr val="accent1"/>
                  </a:buClr>
                  <a:buFont typeface="Arial" pitchFamily="34" charset="0"/>
                  <a:buChar char="•"/>
                </a:pPr>
                <a:r>
                  <a:rPr lang="en-US" altLang="ko-KR" sz="800" dirty="0">
                    <a:solidFill>
                      <a:schemeClr val="accent1">
                        <a:lumMod val="50000"/>
                      </a:schemeClr>
                    </a:solidFill>
                    <a:latin typeface="Arial" panose="020B0604020202020204" pitchFamily="34" charset="0"/>
                  </a:rPr>
                  <a:t>les médecins sont désignés par le Préfet parmi la liste des médecins agréés</a:t>
                </a:r>
              </a:p>
            </p:txBody>
          </p:sp>
          <p:sp>
            <p:nvSpPr>
              <p:cNvPr id="92" name="양쪽 모서리가 둥근 사각형 214"/>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93" name="타원 92"/>
              <p:cNvSpPr/>
              <p:nvPr/>
            </p:nvSpPr>
            <p:spPr>
              <a:xfrm>
                <a:off x="3086838" y="2949348"/>
                <a:ext cx="805348" cy="805346"/>
              </a:xfrm>
              <a:prstGeom prst="ellipse">
                <a:avLst/>
              </a:prstGeom>
              <a:gradFill flip="none" rotWithShape="1">
                <a:gsLst>
                  <a:gs pos="0">
                    <a:schemeClr val="accent6"/>
                  </a:gs>
                  <a:gs pos="100000">
                    <a:schemeClr val="accent6"/>
                  </a:gs>
                </a:gsLst>
                <a:path path="circle">
                  <a:fillToRect l="100000" t="100000"/>
                </a:path>
                <a:tileRect r="-100000" b="-100000"/>
              </a:gra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ko-KR" sz="900" b="1" dirty="0">
                  <a:gradFill>
                    <a:gsLst>
                      <a:gs pos="0">
                        <a:schemeClr val="tx2"/>
                      </a:gs>
                      <a:gs pos="100000">
                        <a:schemeClr val="tx2"/>
                      </a:gs>
                    </a:gsLst>
                    <a:lin ang="5400000" scaled="0"/>
                  </a:gradFill>
                  <a:latin typeface="+mj-lt"/>
                </a:endParaRPr>
              </a:p>
              <a:p>
                <a:pPr algn="ctr"/>
                <a:endParaRPr lang="en-US" altLang="ko-KR" sz="900" b="1" dirty="0">
                  <a:gradFill>
                    <a:gsLst>
                      <a:gs pos="0">
                        <a:schemeClr val="tx2"/>
                      </a:gs>
                      <a:gs pos="100000">
                        <a:schemeClr val="tx2"/>
                      </a:gs>
                    </a:gsLst>
                    <a:lin ang="5400000" scaled="0"/>
                  </a:gradFill>
                  <a:latin typeface="+mj-lt"/>
                </a:endParaRPr>
              </a:p>
              <a:p>
                <a:pPr algn="ctr"/>
                <a:r>
                  <a:rPr lang="en-US" altLang="ko-KR" sz="700" b="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Formation restreinte</a:t>
                </a:r>
                <a:endParaRPr lang="ko-KR" altLang="en-US" sz="700" b="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94" name="타원 93"/>
              <p:cNvSpPr/>
              <p:nvPr/>
            </p:nvSpPr>
            <p:spPr>
              <a:xfrm>
                <a:off x="3423805" y="3758562"/>
                <a:ext cx="137392" cy="137392"/>
              </a:xfrm>
              <a:prstGeom prst="ellipse">
                <a:avLst/>
              </a:prstGeom>
              <a:solidFill>
                <a:schemeClr val="accent1"/>
              </a:solidFill>
              <a:ln w="3175" cap="flat"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67" name="Freeform 7"/>
            <p:cNvSpPr>
              <a:spLocks noEditPoints="1"/>
            </p:cNvSpPr>
            <p:nvPr/>
          </p:nvSpPr>
          <p:spPr bwMode="auto">
            <a:xfrm>
              <a:off x="5356622" y="3041550"/>
              <a:ext cx="380238" cy="299551"/>
            </a:xfrm>
            <a:custGeom>
              <a:avLst/>
              <a:gdLst/>
              <a:ahLst/>
              <a:cxnLst>
                <a:cxn ang="0">
                  <a:pos x="243" y="110"/>
                </a:cxn>
                <a:cxn ang="0">
                  <a:pos x="204" y="87"/>
                </a:cxn>
                <a:cxn ang="0">
                  <a:pos x="197" y="75"/>
                </a:cxn>
                <a:cxn ang="0">
                  <a:pos x="208" y="52"/>
                </a:cxn>
                <a:cxn ang="0">
                  <a:pos x="203" y="25"/>
                </a:cxn>
                <a:cxn ang="0">
                  <a:pos x="181" y="13"/>
                </a:cxn>
                <a:cxn ang="0">
                  <a:pos x="176" y="14"/>
                </a:cxn>
                <a:cxn ang="0">
                  <a:pos x="165" y="44"/>
                </a:cxn>
                <a:cxn ang="0">
                  <a:pos x="162" y="68"/>
                </a:cxn>
                <a:cxn ang="0">
                  <a:pos x="164" y="82"/>
                </a:cxn>
                <a:cxn ang="0">
                  <a:pos x="161" y="90"/>
                </a:cxn>
                <a:cxn ang="0">
                  <a:pos x="179" y="98"/>
                </a:cxn>
                <a:cxn ang="0">
                  <a:pos x="217" y="160"/>
                </a:cxn>
                <a:cxn ang="0">
                  <a:pos x="247" y="147"/>
                </a:cxn>
                <a:cxn ang="0">
                  <a:pos x="68" y="98"/>
                </a:cxn>
                <a:cxn ang="0">
                  <a:pos x="86" y="90"/>
                </a:cxn>
                <a:cxn ang="0">
                  <a:pos x="88" y="87"/>
                </a:cxn>
                <a:cxn ang="0">
                  <a:pos x="81" y="75"/>
                </a:cxn>
                <a:cxn ang="0">
                  <a:pos x="80" y="50"/>
                </a:cxn>
                <a:cxn ang="0">
                  <a:pos x="84" y="21"/>
                </a:cxn>
                <a:cxn ang="0">
                  <a:pos x="65" y="13"/>
                </a:cxn>
                <a:cxn ang="0">
                  <a:pos x="60" y="14"/>
                </a:cxn>
                <a:cxn ang="0">
                  <a:pos x="41" y="49"/>
                </a:cxn>
                <a:cxn ang="0">
                  <a:pos x="44" y="63"/>
                </a:cxn>
                <a:cxn ang="0">
                  <a:pos x="48" y="82"/>
                </a:cxn>
                <a:cxn ang="0">
                  <a:pos x="26" y="96"/>
                </a:cxn>
                <a:cxn ang="0">
                  <a:pos x="0" y="145"/>
                </a:cxn>
                <a:cxn ang="0">
                  <a:pos x="0" y="147"/>
                </a:cxn>
                <a:cxn ang="0">
                  <a:pos x="35" y="121"/>
                </a:cxn>
                <a:cxn ang="0">
                  <a:pos x="202" y="125"/>
                </a:cxn>
                <a:cxn ang="0">
                  <a:pos x="153" y="95"/>
                </a:cxn>
                <a:cxn ang="0">
                  <a:pos x="143" y="81"/>
                </a:cxn>
                <a:cxn ang="0">
                  <a:pos x="157" y="51"/>
                </a:cxn>
                <a:cxn ang="0">
                  <a:pos x="150" y="16"/>
                </a:cxn>
                <a:cxn ang="0">
                  <a:pos x="123" y="2"/>
                </a:cxn>
                <a:cxn ang="0">
                  <a:pos x="116" y="3"/>
                </a:cxn>
                <a:cxn ang="0">
                  <a:pos x="92" y="48"/>
                </a:cxn>
                <a:cxn ang="0">
                  <a:pos x="96" y="65"/>
                </a:cxn>
                <a:cxn ang="0">
                  <a:pos x="101" y="89"/>
                </a:cxn>
                <a:cxn ang="0">
                  <a:pos x="73" y="107"/>
                </a:cxn>
                <a:cxn ang="0">
                  <a:pos x="40" y="169"/>
                </a:cxn>
                <a:cxn ang="0">
                  <a:pos x="40" y="172"/>
                </a:cxn>
                <a:cxn ang="0">
                  <a:pos x="207" y="172"/>
                </a:cxn>
                <a:cxn ang="0">
                  <a:pos x="207" y="169"/>
                </a:cxn>
              </a:cxnLst>
              <a:rect l="0" t="0" r="r" b="b"/>
              <a:pathLst>
                <a:path w="247" h="194">
                  <a:moveTo>
                    <a:pt x="247" y="145"/>
                  </a:moveTo>
                  <a:cubicBezTo>
                    <a:pt x="247" y="131"/>
                    <a:pt x="246" y="116"/>
                    <a:pt x="243" y="110"/>
                  </a:cubicBezTo>
                  <a:cubicBezTo>
                    <a:pt x="238" y="97"/>
                    <a:pt x="225" y="97"/>
                    <a:pt x="221" y="96"/>
                  </a:cubicBezTo>
                  <a:cubicBezTo>
                    <a:pt x="210" y="93"/>
                    <a:pt x="207" y="91"/>
                    <a:pt x="204" y="87"/>
                  </a:cubicBezTo>
                  <a:cubicBezTo>
                    <a:pt x="202" y="82"/>
                    <a:pt x="199" y="82"/>
                    <a:pt x="199" y="82"/>
                  </a:cubicBezTo>
                  <a:cubicBezTo>
                    <a:pt x="198" y="80"/>
                    <a:pt x="198" y="78"/>
                    <a:pt x="197" y="75"/>
                  </a:cubicBezTo>
                  <a:cubicBezTo>
                    <a:pt x="202" y="70"/>
                    <a:pt x="203" y="63"/>
                    <a:pt x="203" y="63"/>
                  </a:cubicBezTo>
                  <a:cubicBezTo>
                    <a:pt x="206" y="61"/>
                    <a:pt x="208" y="55"/>
                    <a:pt x="208" y="52"/>
                  </a:cubicBezTo>
                  <a:cubicBezTo>
                    <a:pt x="207" y="49"/>
                    <a:pt x="206" y="49"/>
                    <a:pt x="206" y="49"/>
                  </a:cubicBezTo>
                  <a:cubicBezTo>
                    <a:pt x="206" y="49"/>
                    <a:pt x="208" y="34"/>
                    <a:pt x="203" y="25"/>
                  </a:cubicBezTo>
                  <a:cubicBezTo>
                    <a:pt x="197" y="15"/>
                    <a:pt x="187" y="14"/>
                    <a:pt x="187" y="14"/>
                  </a:cubicBezTo>
                  <a:cubicBezTo>
                    <a:pt x="181" y="13"/>
                    <a:pt x="181" y="13"/>
                    <a:pt x="181" y="13"/>
                  </a:cubicBezTo>
                  <a:cubicBezTo>
                    <a:pt x="181" y="13"/>
                    <a:pt x="176" y="13"/>
                    <a:pt x="174" y="12"/>
                  </a:cubicBezTo>
                  <a:cubicBezTo>
                    <a:pt x="174" y="12"/>
                    <a:pt x="174" y="14"/>
                    <a:pt x="176" y="14"/>
                  </a:cubicBezTo>
                  <a:cubicBezTo>
                    <a:pt x="176" y="14"/>
                    <a:pt x="169" y="15"/>
                    <a:pt x="163" y="21"/>
                  </a:cubicBezTo>
                  <a:cubicBezTo>
                    <a:pt x="165" y="30"/>
                    <a:pt x="165" y="39"/>
                    <a:pt x="165" y="44"/>
                  </a:cubicBezTo>
                  <a:cubicBezTo>
                    <a:pt x="166" y="46"/>
                    <a:pt x="167" y="48"/>
                    <a:pt x="167" y="50"/>
                  </a:cubicBezTo>
                  <a:cubicBezTo>
                    <a:pt x="167" y="54"/>
                    <a:pt x="166" y="62"/>
                    <a:pt x="162" y="68"/>
                  </a:cubicBezTo>
                  <a:cubicBezTo>
                    <a:pt x="163" y="70"/>
                    <a:pt x="164" y="73"/>
                    <a:pt x="166" y="75"/>
                  </a:cubicBezTo>
                  <a:cubicBezTo>
                    <a:pt x="165" y="78"/>
                    <a:pt x="165" y="80"/>
                    <a:pt x="164" y="82"/>
                  </a:cubicBezTo>
                  <a:cubicBezTo>
                    <a:pt x="164" y="82"/>
                    <a:pt x="161" y="82"/>
                    <a:pt x="159" y="87"/>
                  </a:cubicBezTo>
                  <a:cubicBezTo>
                    <a:pt x="159" y="88"/>
                    <a:pt x="160" y="89"/>
                    <a:pt x="161" y="90"/>
                  </a:cubicBezTo>
                  <a:cubicBezTo>
                    <a:pt x="163" y="93"/>
                    <a:pt x="164" y="94"/>
                    <a:pt x="177" y="98"/>
                  </a:cubicBezTo>
                  <a:cubicBezTo>
                    <a:pt x="177" y="98"/>
                    <a:pt x="178" y="98"/>
                    <a:pt x="179" y="98"/>
                  </a:cubicBezTo>
                  <a:cubicBezTo>
                    <a:pt x="186" y="100"/>
                    <a:pt x="204" y="103"/>
                    <a:pt x="212" y="121"/>
                  </a:cubicBezTo>
                  <a:cubicBezTo>
                    <a:pt x="213" y="124"/>
                    <a:pt x="216" y="132"/>
                    <a:pt x="217" y="160"/>
                  </a:cubicBezTo>
                  <a:cubicBezTo>
                    <a:pt x="230" y="157"/>
                    <a:pt x="240" y="152"/>
                    <a:pt x="247" y="147"/>
                  </a:cubicBezTo>
                  <a:cubicBezTo>
                    <a:pt x="247" y="147"/>
                    <a:pt x="247" y="147"/>
                    <a:pt x="247" y="147"/>
                  </a:cubicBezTo>
                  <a:cubicBezTo>
                    <a:pt x="247" y="146"/>
                    <a:pt x="247" y="145"/>
                    <a:pt x="247" y="145"/>
                  </a:cubicBezTo>
                  <a:close/>
                  <a:moveTo>
                    <a:pt x="68" y="98"/>
                  </a:moveTo>
                  <a:cubicBezTo>
                    <a:pt x="69" y="98"/>
                    <a:pt x="69" y="98"/>
                    <a:pt x="70" y="98"/>
                  </a:cubicBezTo>
                  <a:cubicBezTo>
                    <a:pt x="83" y="94"/>
                    <a:pt x="84" y="93"/>
                    <a:pt x="86" y="90"/>
                  </a:cubicBezTo>
                  <a:cubicBezTo>
                    <a:pt x="86" y="89"/>
                    <a:pt x="87" y="88"/>
                    <a:pt x="88" y="87"/>
                  </a:cubicBezTo>
                  <a:cubicBezTo>
                    <a:pt x="88" y="87"/>
                    <a:pt x="88" y="87"/>
                    <a:pt x="88" y="87"/>
                  </a:cubicBezTo>
                  <a:cubicBezTo>
                    <a:pt x="86" y="82"/>
                    <a:pt x="83" y="82"/>
                    <a:pt x="83" y="82"/>
                  </a:cubicBezTo>
                  <a:cubicBezTo>
                    <a:pt x="82" y="80"/>
                    <a:pt x="82" y="78"/>
                    <a:pt x="81" y="75"/>
                  </a:cubicBezTo>
                  <a:cubicBezTo>
                    <a:pt x="83" y="73"/>
                    <a:pt x="84" y="70"/>
                    <a:pt x="85" y="68"/>
                  </a:cubicBezTo>
                  <a:cubicBezTo>
                    <a:pt x="81" y="62"/>
                    <a:pt x="80" y="54"/>
                    <a:pt x="80" y="50"/>
                  </a:cubicBezTo>
                  <a:cubicBezTo>
                    <a:pt x="80" y="48"/>
                    <a:pt x="81" y="46"/>
                    <a:pt x="82" y="44"/>
                  </a:cubicBezTo>
                  <a:cubicBezTo>
                    <a:pt x="81" y="39"/>
                    <a:pt x="81" y="30"/>
                    <a:pt x="84" y="21"/>
                  </a:cubicBezTo>
                  <a:cubicBezTo>
                    <a:pt x="78" y="15"/>
                    <a:pt x="71" y="14"/>
                    <a:pt x="71" y="14"/>
                  </a:cubicBezTo>
                  <a:cubicBezTo>
                    <a:pt x="65" y="13"/>
                    <a:pt x="65" y="13"/>
                    <a:pt x="65" y="13"/>
                  </a:cubicBezTo>
                  <a:cubicBezTo>
                    <a:pt x="65" y="13"/>
                    <a:pt x="60" y="13"/>
                    <a:pt x="58" y="12"/>
                  </a:cubicBezTo>
                  <a:cubicBezTo>
                    <a:pt x="58" y="12"/>
                    <a:pt x="58" y="14"/>
                    <a:pt x="60" y="14"/>
                  </a:cubicBezTo>
                  <a:cubicBezTo>
                    <a:pt x="60" y="14"/>
                    <a:pt x="50" y="15"/>
                    <a:pt x="44" y="25"/>
                  </a:cubicBezTo>
                  <a:cubicBezTo>
                    <a:pt x="39" y="34"/>
                    <a:pt x="41" y="49"/>
                    <a:pt x="41" y="49"/>
                  </a:cubicBezTo>
                  <a:cubicBezTo>
                    <a:pt x="41" y="49"/>
                    <a:pt x="39" y="49"/>
                    <a:pt x="39" y="52"/>
                  </a:cubicBezTo>
                  <a:cubicBezTo>
                    <a:pt x="39" y="55"/>
                    <a:pt x="40" y="61"/>
                    <a:pt x="44" y="63"/>
                  </a:cubicBezTo>
                  <a:cubicBezTo>
                    <a:pt x="44" y="63"/>
                    <a:pt x="45" y="70"/>
                    <a:pt x="50" y="75"/>
                  </a:cubicBezTo>
                  <a:cubicBezTo>
                    <a:pt x="49" y="78"/>
                    <a:pt x="49" y="80"/>
                    <a:pt x="48" y="82"/>
                  </a:cubicBezTo>
                  <a:cubicBezTo>
                    <a:pt x="48" y="82"/>
                    <a:pt x="45" y="82"/>
                    <a:pt x="43" y="87"/>
                  </a:cubicBezTo>
                  <a:cubicBezTo>
                    <a:pt x="40" y="91"/>
                    <a:pt x="36" y="93"/>
                    <a:pt x="26" y="96"/>
                  </a:cubicBezTo>
                  <a:cubicBezTo>
                    <a:pt x="22" y="97"/>
                    <a:pt x="9" y="97"/>
                    <a:pt x="3" y="110"/>
                  </a:cubicBezTo>
                  <a:cubicBezTo>
                    <a:pt x="1" y="116"/>
                    <a:pt x="0" y="131"/>
                    <a:pt x="0" y="145"/>
                  </a:cubicBezTo>
                  <a:cubicBezTo>
                    <a:pt x="0" y="145"/>
                    <a:pt x="0" y="146"/>
                    <a:pt x="0" y="147"/>
                  </a:cubicBezTo>
                  <a:cubicBezTo>
                    <a:pt x="0" y="147"/>
                    <a:pt x="0" y="147"/>
                    <a:pt x="0" y="147"/>
                  </a:cubicBezTo>
                  <a:cubicBezTo>
                    <a:pt x="7" y="152"/>
                    <a:pt x="17" y="157"/>
                    <a:pt x="30" y="160"/>
                  </a:cubicBezTo>
                  <a:cubicBezTo>
                    <a:pt x="31" y="132"/>
                    <a:pt x="34" y="124"/>
                    <a:pt x="35" y="121"/>
                  </a:cubicBezTo>
                  <a:cubicBezTo>
                    <a:pt x="43" y="103"/>
                    <a:pt x="60" y="100"/>
                    <a:pt x="68" y="98"/>
                  </a:cubicBezTo>
                  <a:close/>
                  <a:moveTo>
                    <a:pt x="202" y="125"/>
                  </a:moveTo>
                  <a:cubicBezTo>
                    <a:pt x="196" y="109"/>
                    <a:pt x="179" y="109"/>
                    <a:pt x="174" y="107"/>
                  </a:cubicBezTo>
                  <a:cubicBezTo>
                    <a:pt x="160" y="103"/>
                    <a:pt x="156" y="101"/>
                    <a:pt x="153" y="95"/>
                  </a:cubicBezTo>
                  <a:cubicBezTo>
                    <a:pt x="149" y="90"/>
                    <a:pt x="145" y="89"/>
                    <a:pt x="145" y="89"/>
                  </a:cubicBezTo>
                  <a:cubicBezTo>
                    <a:pt x="145" y="87"/>
                    <a:pt x="144" y="84"/>
                    <a:pt x="143" y="81"/>
                  </a:cubicBezTo>
                  <a:cubicBezTo>
                    <a:pt x="149" y="74"/>
                    <a:pt x="150" y="65"/>
                    <a:pt x="150" y="65"/>
                  </a:cubicBezTo>
                  <a:cubicBezTo>
                    <a:pt x="155" y="63"/>
                    <a:pt x="157" y="55"/>
                    <a:pt x="157" y="51"/>
                  </a:cubicBezTo>
                  <a:cubicBezTo>
                    <a:pt x="156" y="48"/>
                    <a:pt x="154" y="48"/>
                    <a:pt x="154" y="48"/>
                  </a:cubicBezTo>
                  <a:cubicBezTo>
                    <a:pt x="154" y="48"/>
                    <a:pt x="158" y="28"/>
                    <a:pt x="150" y="16"/>
                  </a:cubicBezTo>
                  <a:cubicBezTo>
                    <a:pt x="143" y="5"/>
                    <a:pt x="131" y="3"/>
                    <a:pt x="131" y="3"/>
                  </a:cubicBezTo>
                  <a:cubicBezTo>
                    <a:pt x="123" y="2"/>
                    <a:pt x="123" y="2"/>
                    <a:pt x="123" y="2"/>
                  </a:cubicBezTo>
                  <a:cubicBezTo>
                    <a:pt x="123" y="2"/>
                    <a:pt x="116" y="2"/>
                    <a:pt x="114" y="0"/>
                  </a:cubicBezTo>
                  <a:cubicBezTo>
                    <a:pt x="114" y="0"/>
                    <a:pt x="115" y="3"/>
                    <a:pt x="116" y="3"/>
                  </a:cubicBezTo>
                  <a:cubicBezTo>
                    <a:pt x="116" y="3"/>
                    <a:pt x="104" y="5"/>
                    <a:pt x="96" y="16"/>
                  </a:cubicBezTo>
                  <a:cubicBezTo>
                    <a:pt x="89" y="28"/>
                    <a:pt x="92" y="48"/>
                    <a:pt x="92" y="48"/>
                  </a:cubicBezTo>
                  <a:cubicBezTo>
                    <a:pt x="92" y="48"/>
                    <a:pt x="90" y="48"/>
                    <a:pt x="90" y="51"/>
                  </a:cubicBezTo>
                  <a:cubicBezTo>
                    <a:pt x="90" y="55"/>
                    <a:pt x="91" y="63"/>
                    <a:pt x="96" y="65"/>
                  </a:cubicBezTo>
                  <a:cubicBezTo>
                    <a:pt x="96" y="65"/>
                    <a:pt x="98" y="74"/>
                    <a:pt x="103" y="81"/>
                  </a:cubicBezTo>
                  <a:cubicBezTo>
                    <a:pt x="103" y="84"/>
                    <a:pt x="102" y="87"/>
                    <a:pt x="101" y="89"/>
                  </a:cubicBezTo>
                  <a:cubicBezTo>
                    <a:pt x="101" y="89"/>
                    <a:pt x="98" y="90"/>
                    <a:pt x="94" y="95"/>
                  </a:cubicBezTo>
                  <a:cubicBezTo>
                    <a:pt x="91" y="101"/>
                    <a:pt x="87" y="103"/>
                    <a:pt x="73" y="107"/>
                  </a:cubicBezTo>
                  <a:cubicBezTo>
                    <a:pt x="68" y="109"/>
                    <a:pt x="51" y="109"/>
                    <a:pt x="44" y="125"/>
                  </a:cubicBezTo>
                  <a:cubicBezTo>
                    <a:pt x="41" y="133"/>
                    <a:pt x="40" y="152"/>
                    <a:pt x="40" y="169"/>
                  </a:cubicBezTo>
                  <a:cubicBezTo>
                    <a:pt x="40" y="170"/>
                    <a:pt x="40" y="171"/>
                    <a:pt x="40" y="172"/>
                  </a:cubicBezTo>
                  <a:cubicBezTo>
                    <a:pt x="40" y="172"/>
                    <a:pt x="40" y="172"/>
                    <a:pt x="40" y="172"/>
                  </a:cubicBezTo>
                  <a:cubicBezTo>
                    <a:pt x="55" y="183"/>
                    <a:pt x="82" y="194"/>
                    <a:pt x="123" y="194"/>
                  </a:cubicBezTo>
                  <a:cubicBezTo>
                    <a:pt x="165" y="194"/>
                    <a:pt x="191" y="183"/>
                    <a:pt x="207" y="172"/>
                  </a:cubicBezTo>
                  <a:cubicBezTo>
                    <a:pt x="207" y="172"/>
                    <a:pt x="207" y="172"/>
                    <a:pt x="207" y="172"/>
                  </a:cubicBezTo>
                  <a:cubicBezTo>
                    <a:pt x="207" y="171"/>
                    <a:pt x="207" y="170"/>
                    <a:pt x="207" y="169"/>
                  </a:cubicBezTo>
                  <a:cubicBezTo>
                    <a:pt x="207" y="152"/>
                    <a:pt x="206" y="133"/>
                    <a:pt x="202" y="125"/>
                  </a:cubicBezTo>
                  <a:close/>
                </a:path>
              </a:pathLst>
            </a:custGeom>
            <a:solidFill>
              <a:schemeClr val="accent1"/>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grpSp>
        <p:nvGrpSpPr>
          <p:cNvPr id="78" name="그룹 77"/>
          <p:cNvGrpSpPr/>
          <p:nvPr/>
        </p:nvGrpSpPr>
        <p:grpSpPr>
          <a:xfrm>
            <a:off x="2698343" y="2951140"/>
            <a:ext cx="1584325" cy="1597050"/>
            <a:chOff x="2700338" y="2957488"/>
            <a:chExt cx="1584325" cy="1597050"/>
          </a:xfrm>
        </p:grpSpPr>
        <p:grpSp>
          <p:nvGrpSpPr>
            <p:cNvPr id="5" name="그룹 4"/>
            <p:cNvGrpSpPr/>
            <p:nvPr/>
          </p:nvGrpSpPr>
          <p:grpSpPr>
            <a:xfrm>
              <a:off x="2700338" y="2957488"/>
              <a:ext cx="1584325" cy="1597050"/>
              <a:chOff x="2700338" y="2957488"/>
              <a:chExt cx="1584325" cy="1597050"/>
            </a:xfrm>
          </p:grpSpPr>
          <p:sp>
            <p:nvSpPr>
              <p:cNvPr id="174" name="모서리가 둥근 직사각형 173"/>
              <p:cNvSpPr/>
              <p:nvPr/>
            </p:nvSpPr>
            <p:spPr>
              <a:xfrm>
                <a:off x="2700338" y="3557589"/>
                <a:ext cx="1584325" cy="996949"/>
              </a:xfrm>
              <a:prstGeom prst="roundRect">
                <a:avLst>
                  <a:gd name="adj" fmla="val 10417"/>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75" name="TextBox 174"/>
              <p:cNvSpPr txBox="1"/>
              <p:nvPr/>
            </p:nvSpPr>
            <p:spPr>
              <a:xfrm>
                <a:off x="2768080" y="3961447"/>
                <a:ext cx="1448839" cy="563564"/>
              </a:xfrm>
              <a:prstGeom prst="rect">
                <a:avLst/>
              </a:prstGeom>
              <a:noFill/>
              <a:scene3d>
                <a:camera prst="orthographicFront"/>
                <a:lightRig rig="threePt" dir="t"/>
              </a:scene3d>
              <a:sp3d>
                <a:bevelT/>
              </a:sp3d>
            </p:spPr>
            <p:txBody>
              <a:bodyPr wrap="square" lIns="0" tIns="0" rIns="0" bIns="0" rtlCol="0">
                <a:noAutofit/>
              </a:bodyPr>
              <a:lstStyle/>
              <a:p>
                <a:pPr marL="88900" lvl="0" indent="-88900">
                  <a:lnSpc>
                    <a:spcPts val="900"/>
                  </a:lnSpc>
                  <a:spcAft>
                    <a:spcPts val="300"/>
                  </a:spcAft>
                  <a:buClr>
                    <a:schemeClr val="accent1"/>
                  </a:buClr>
                  <a:buFont typeface="Arial" pitchFamily="34" charset="0"/>
                  <a:buChar char="•"/>
                </a:pPr>
                <a:r>
                  <a:rPr lang="en-US" altLang="ko-KR" sz="800" dirty="0">
                    <a:solidFill>
                      <a:schemeClr val="accent1">
                        <a:lumMod val="50000"/>
                      </a:schemeClr>
                    </a:solidFill>
                    <a:latin typeface="Arial" panose="020B0604020202020204" pitchFamily="34" charset="0"/>
                  </a:rPr>
                  <a:t>assure le secrétariat des instances médicales  sous la responsabilité du médecin président</a:t>
                </a:r>
              </a:p>
            </p:txBody>
          </p:sp>
          <p:sp>
            <p:nvSpPr>
              <p:cNvPr id="215" name="양쪽 모서리가 둥근 사각형 214"/>
              <p:cNvSpPr>
                <a:spLocks/>
              </p:cNvSpPr>
              <p:nvPr/>
            </p:nvSpPr>
            <p:spPr>
              <a:xfrm>
                <a:off x="2700338" y="3557589"/>
                <a:ext cx="1584325" cy="154383"/>
              </a:xfrm>
              <a:custGeom>
                <a:avLst/>
                <a:gdLst/>
                <a:ahLst/>
                <a:cxnLst/>
                <a:rect l="l" t="t" r="r" b="b"/>
                <a:pathLst>
                  <a:path w="1584325" h="154383">
                    <a:moveTo>
                      <a:pt x="108000" y="0"/>
                    </a:moveTo>
                    <a:lnTo>
                      <a:pt x="1476325" y="0"/>
                    </a:lnTo>
                    <a:cubicBezTo>
                      <a:pt x="1535972" y="0"/>
                      <a:pt x="1584325" y="48353"/>
                      <a:pt x="1584325" y="108000"/>
                    </a:cubicBezTo>
                    <a:lnTo>
                      <a:pt x="1584325" y="154383"/>
                    </a:lnTo>
                    <a:lnTo>
                      <a:pt x="0" y="154383"/>
                    </a:lnTo>
                    <a:lnTo>
                      <a:pt x="0" y="108000"/>
                    </a:lnTo>
                    <a:cubicBezTo>
                      <a:pt x="0" y="48353"/>
                      <a:pt x="48353" y="0"/>
                      <a:pt x="108000" y="0"/>
                    </a:cubicBezTo>
                    <a:close/>
                  </a:path>
                </a:pathLst>
              </a:custGeom>
              <a:pattFill prst="ltDnDiag">
                <a:fgClr>
                  <a:schemeClr val="bg2"/>
                </a:fgClr>
                <a:bgClr>
                  <a:schemeClr val="accent1"/>
                </a:bgClr>
              </a:patt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p>
            </p:txBody>
          </p:sp>
          <p:sp>
            <p:nvSpPr>
              <p:cNvPr id="167" name="타원 166"/>
              <p:cNvSpPr/>
              <p:nvPr/>
            </p:nvSpPr>
            <p:spPr>
              <a:xfrm>
                <a:off x="3089826" y="2957488"/>
                <a:ext cx="805348" cy="805346"/>
              </a:xfrm>
              <a:prstGeom prst="ellipse">
                <a:avLst/>
              </a:prstGeom>
              <a:gradFill flip="none" rotWithShape="1">
                <a:gsLst>
                  <a:gs pos="0">
                    <a:schemeClr val="accent6"/>
                  </a:gs>
                  <a:gs pos="100000">
                    <a:schemeClr val="accent6"/>
                  </a:gs>
                </a:gsLst>
                <a:path path="circle">
                  <a:fillToRect l="100000" t="100000"/>
                </a:path>
                <a:tileRect r="-100000" b="-100000"/>
              </a:gra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ko-KR" sz="900" b="1" dirty="0">
                  <a:gradFill>
                    <a:gsLst>
                      <a:gs pos="0">
                        <a:schemeClr val="tx2"/>
                      </a:gs>
                      <a:gs pos="100000">
                        <a:schemeClr val="tx2"/>
                      </a:gs>
                    </a:gsLst>
                    <a:lin ang="5400000" scaled="0"/>
                  </a:gradFill>
                  <a:latin typeface="+mj-lt"/>
                </a:endParaRPr>
              </a:p>
              <a:p>
                <a:pPr algn="ctr"/>
                <a:endParaRPr lang="en-US" altLang="ko-KR" sz="900" b="1" dirty="0">
                  <a:gradFill>
                    <a:gsLst>
                      <a:gs pos="0">
                        <a:schemeClr val="tx2"/>
                      </a:gs>
                      <a:gs pos="100000">
                        <a:schemeClr val="tx2"/>
                      </a:gs>
                    </a:gsLst>
                    <a:lin ang="5400000" scaled="0"/>
                  </a:gradFill>
                  <a:latin typeface="+mj-lt"/>
                </a:endParaRPr>
              </a:p>
              <a:p>
                <a:pPr algn="ctr"/>
                <a:r>
                  <a:rPr lang="en-US" altLang="ko-KR" sz="700" b="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Centre de Gestion</a:t>
                </a:r>
                <a:endParaRPr lang="ko-KR" altLang="en-US" sz="700" b="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170" name="타원 169"/>
              <p:cNvSpPr/>
              <p:nvPr/>
            </p:nvSpPr>
            <p:spPr>
              <a:xfrm>
                <a:off x="3423805" y="3758562"/>
                <a:ext cx="137392" cy="137392"/>
              </a:xfrm>
              <a:prstGeom prst="ellipse">
                <a:avLst/>
              </a:prstGeom>
              <a:solidFill>
                <a:schemeClr val="accent1"/>
              </a:solidFill>
              <a:ln w="3175" cap="flat"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77" name="Freeform 8"/>
            <p:cNvSpPr>
              <a:spLocks noEditPoints="1"/>
            </p:cNvSpPr>
            <p:nvPr/>
          </p:nvSpPr>
          <p:spPr bwMode="auto">
            <a:xfrm>
              <a:off x="3331484" y="3043199"/>
              <a:ext cx="295438" cy="293289"/>
            </a:xfrm>
            <a:custGeom>
              <a:avLst/>
              <a:gdLst/>
              <a:ahLst/>
              <a:cxnLst>
                <a:cxn ang="0">
                  <a:pos x="88" y="123"/>
                </a:cxn>
                <a:cxn ang="0">
                  <a:pos x="91" y="123"/>
                </a:cxn>
                <a:cxn ang="0">
                  <a:pos x="104" y="115"/>
                </a:cxn>
                <a:cxn ang="0">
                  <a:pos x="76" y="115"/>
                </a:cxn>
                <a:cxn ang="0">
                  <a:pos x="88" y="123"/>
                </a:cxn>
                <a:cxn ang="0">
                  <a:pos x="63" y="106"/>
                </a:cxn>
                <a:cxn ang="0">
                  <a:pos x="117" y="106"/>
                </a:cxn>
                <a:cxn ang="0">
                  <a:pos x="129" y="98"/>
                </a:cxn>
                <a:cxn ang="0">
                  <a:pos x="51" y="98"/>
                </a:cxn>
                <a:cxn ang="0">
                  <a:pos x="63" y="106"/>
                </a:cxn>
                <a:cxn ang="0">
                  <a:pos x="175" y="56"/>
                </a:cxn>
                <a:cxn ang="0">
                  <a:pos x="96" y="2"/>
                </a:cxn>
                <a:cxn ang="0">
                  <a:pos x="83" y="2"/>
                </a:cxn>
                <a:cxn ang="0">
                  <a:pos x="5" y="56"/>
                </a:cxn>
                <a:cxn ang="0">
                  <a:pos x="0" y="65"/>
                </a:cxn>
                <a:cxn ang="0">
                  <a:pos x="0" y="167"/>
                </a:cxn>
                <a:cxn ang="0">
                  <a:pos x="11" y="178"/>
                </a:cxn>
                <a:cxn ang="0">
                  <a:pos x="168" y="178"/>
                </a:cxn>
                <a:cxn ang="0">
                  <a:pos x="180" y="167"/>
                </a:cxn>
                <a:cxn ang="0">
                  <a:pos x="180" y="65"/>
                </a:cxn>
                <a:cxn ang="0">
                  <a:pos x="175" y="56"/>
                </a:cxn>
                <a:cxn ang="0">
                  <a:pos x="168" y="81"/>
                </a:cxn>
                <a:cxn ang="0">
                  <a:pos x="90" y="134"/>
                </a:cxn>
                <a:cxn ang="0">
                  <a:pos x="11" y="81"/>
                </a:cxn>
                <a:cxn ang="0">
                  <a:pos x="11" y="70"/>
                </a:cxn>
                <a:cxn ang="0">
                  <a:pos x="17" y="65"/>
                </a:cxn>
                <a:cxn ang="0">
                  <a:pos x="163" y="65"/>
                </a:cxn>
                <a:cxn ang="0">
                  <a:pos x="168" y="70"/>
                </a:cxn>
                <a:cxn ang="0">
                  <a:pos x="168" y="81"/>
                </a:cxn>
                <a:cxn ang="0">
                  <a:pos x="36" y="88"/>
                </a:cxn>
                <a:cxn ang="0">
                  <a:pos x="38" y="89"/>
                </a:cxn>
                <a:cxn ang="0">
                  <a:pos x="142" y="89"/>
                </a:cxn>
                <a:cxn ang="0">
                  <a:pos x="143" y="88"/>
                </a:cxn>
                <a:cxn ang="0">
                  <a:pos x="143" y="81"/>
                </a:cxn>
                <a:cxn ang="0">
                  <a:pos x="36" y="81"/>
                </a:cxn>
                <a:cxn ang="0">
                  <a:pos x="36" y="88"/>
                </a:cxn>
              </a:cxnLst>
              <a:rect l="0" t="0" r="r" b="b"/>
              <a:pathLst>
                <a:path w="180" h="178">
                  <a:moveTo>
                    <a:pt x="88" y="123"/>
                  </a:moveTo>
                  <a:cubicBezTo>
                    <a:pt x="91" y="123"/>
                    <a:pt x="91" y="123"/>
                    <a:pt x="91" y="123"/>
                  </a:cubicBezTo>
                  <a:cubicBezTo>
                    <a:pt x="104" y="115"/>
                    <a:pt x="104" y="115"/>
                    <a:pt x="104" y="115"/>
                  </a:cubicBezTo>
                  <a:cubicBezTo>
                    <a:pt x="76" y="115"/>
                    <a:pt x="76" y="115"/>
                    <a:pt x="76" y="115"/>
                  </a:cubicBezTo>
                  <a:lnTo>
                    <a:pt x="88" y="123"/>
                  </a:lnTo>
                  <a:close/>
                  <a:moveTo>
                    <a:pt x="63" y="106"/>
                  </a:moveTo>
                  <a:cubicBezTo>
                    <a:pt x="117" y="106"/>
                    <a:pt x="117" y="106"/>
                    <a:pt x="117" y="106"/>
                  </a:cubicBezTo>
                  <a:cubicBezTo>
                    <a:pt x="129" y="98"/>
                    <a:pt x="129" y="98"/>
                    <a:pt x="129" y="98"/>
                  </a:cubicBezTo>
                  <a:cubicBezTo>
                    <a:pt x="51" y="98"/>
                    <a:pt x="51" y="98"/>
                    <a:pt x="51" y="98"/>
                  </a:cubicBezTo>
                  <a:lnTo>
                    <a:pt x="63" y="106"/>
                  </a:lnTo>
                  <a:close/>
                  <a:moveTo>
                    <a:pt x="175" y="56"/>
                  </a:moveTo>
                  <a:cubicBezTo>
                    <a:pt x="96" y="2"/>
                    <a:pt x="96" y="2"/>
                    <a:pt x="96" y="2"/>
                  </a:cubicBezTo>
                  <a:cubicBezTo>
                    <a:pt x="92" y="0"/>
                    <a:pt x="87" y="0"/>
                    <a:pt x="83" y="2"/>
                  </a:cubicBezTo>
                  <a:cubicBezTo>
                    <a:pt x="5" y="56"/>
                    <a:pt x="5" y="56"/>
                    <a:pt x="5" y="56"/>
                  </a:cubicBezTo>
                  <a:cubicBezTo>
                    <a:pt x="2" y="58"/>
                    <a:pt x="0" y="61"/>
                    <a:pt x="0" y="65"/>
                  </a:cubicBezTo>
                  <a:cubicBezTo>
                    <a:pt x="0" y="167"/>
                    <a:pt x="0" y="167"/>
                    <a:pt x="0" y="167"/>
                  </a:cubicBezTo>
                  <a:cubicBezTo>
                    <a:pt x="0" y="173"/>
                    <a:pt x="5" y="178"/>
                    <a:pt x="11" y="178"/>
                  </a:cubicBezTo>
                  <a:cubicBezTo>
                    <a:pt x="168" y="178"/>
                    <a:pt x="168" y="178"/>
                    <a:pt x="168" y="178"/>
                  </a:cubicBezTo>
                  <a:cubicBezTo>
                    <a:pt x="175" y="178"/>
                    <a:pt x="180" y="173"/>
                    <a:pt x="180" y="167"/>
                  </a:cubicBezTo>
                  <a:cubicBezTo>
                    <a:pt x="180" y="65"/>
                    <a:pt x="180" y="65"/>
                    <a:pt x="180" y="65"/>
                  </a:cubicBezTo>
                  <a:cubicBezTo>
                    <a:pt x="180" y="61"/>
                    <a:pt x="178" y="58"/>
                    <a:pt x="175" y="56"/>
                  </a:cubicBezTo>
                  <a:close/>
                  <a:moveTo>
                    <a:pt x="168" y="81"/>
                  </a:moveTo>
                  <a:cubicBezTo>
                    <a:pt x="90" y="134"/>
                    <a:pt x="90" y="134"/>
                    <a:pt x="90" y="134"/>
                  </a:cubicBezTo>
                  <a:cubicBezTo>
                    <a:pt x="11" y="81"/>
                    <a:pt x="11" y="81"/>
                    <a:pt x="11" y="81"/>
                  </a:cubicBezTo>
                  <a:cubicBezTo>
                    <a:pt x="11" y="70"/>
                    <a:pt x="11" y="70"/>
                    <a:pt x="11" y="70"/>
                  </a:cubicBezTo>
                  <a:cubicBezTo>
                    <a:pt x="11" y="67"/>
                    <a:pt x="14" y="65"/>
                    <a:pt x="17" y="65"/>
                  </a:cubicBezTo>
                  <a:cubicBezTo>
                    <a:pt x="163" y="65"/>
                    <a:pt x="163" y="65"/>
                    <a:pt x="163" y="65"/>
                  </a:cubicBezTo>
                  <a:cubicBezTo>
                    <a:pt x="166" y="65"/>
                    <a:pt x="168" y="67"/>
                    <a:pt x="168" y="70"/>
                  </a:cubicBezTo>
                  <a:lnTo>
                    <a:pt x="168" y="81"/>
                  </a:lnTo>
                  <a:close/>
                  <a:moveTo>
                    <a:pt x="36" y="88"/>
                  </a:moveTo>
                  <a:cubicBezTo>
                    <a:pt x="38" y="89"/>
                    <a:pt x="38" y="89"/>
                    <a:pt x="38" y="89"/>
                  </a:cubicBezTo>
                  <a:cubicBezTo>
                    <a:pt x="142" y="89"/>
                    <a:pt x="142" y="89"/>
                    <a:pt x="142" y="89"/>
                  </a:cubicBezTo>
                  <a:cubicBezTo>
                    <a:pt x="143" y="88"/>
                    <a:pt x="143" y="88"/>
                    <a:pt x="143" y="88"/>
                  </a:cubicBezTo>
                  <a:cubicBezTo>
                    <a:pt x="143" y="81"/>
                    <a:pt x="143" y="81"/>
                    <a:pt x="143" y="81"/>
                  </a:cubicBezTo>
                  <a:cubicBezTo>
                    <a:pt x="36" y="81"/>
                    <a:pt x="36" y="81"/>
                    <a:pt x="36" y="81"/>
                  </a:cubicBezTo>
                  <a:lnTo>
                    <a:pt x="36" y="88"/>
                  </a:lnTo>
                  <a:close/>
                </a:path>
              </a:pathLst>
            </a:custGeom>
            <a:solidFill>
              <a:schemeClr val="accent1"/>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sp>
        <p:nvSpPr>
          <p:cNvPr id="71" name="타원 92">
            <a:extLst>
              <a:ext uri="{FF2B5EF4-FFF2-40B4-BE49-F238E27FC236}">
                <a16:creationId xmlns:a16="http://schemas.microsoft.com/office/drawing/2014/main" id="{DE6C85F7-14B5-68DF-68E9-8E0092A29FDF}"/>
              </a:ext>
            </a:extLst>
          </p:cNvPr>
          <p:cNvSpPr/>
          <p:nvPr/>
        </p:nvSpPr>
        <p:spPr>
          <a:xfrm>
            <a:off x="7212138" y="2951140"/>
            <a:ext cx="805348" cy="805346"/>
          </a:xfrm>
          <a:prstGeom prst="ellipse">
            <a:avLst/>
          </a:prstGeom>
          <a:gradFill flip="none" rotWithShape="1">
            <a:gsLst>
              <a:gs pos="0">
                <a:schemeClr val="accent6"/>
              </a:gs>
              <a:gs pos="100000">
                <a:schemeClr val="accent6"/>
              </a:gs>
            </a:gsLst>
            <a:path path="circle">
              <a:fillToRect l="100000" t="100000"/>
            </a:path>
            <a:tileRect r="-100000" b="-100000"/>
          </a:gradFill>
          <a:ln w="12700" cap="flat" cmpd="sng" algn="ctr">
            <a:gradFill>
              <a:gsLst>
                <a:gs pos="0">
                  <a:schemeClr val="accent1"/>
                </a:gs>
                <a:gs pos="100000">
                  <a:schemeClr val="accent1"/>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ko-KR" sz="900" b="1" dirty="0">
              <a:gradFill>
                <a:gsLst>
                  <a:gs pos="0">
                    <a:schemeClr val="tx2"/>
                  </a:gs>
                  <a:gs pos="100000">
                    <a:schemeClr val="tx2"/>
                  </a:gs>
                </a:gsLst>
                <a:lin ang="5400000" scaled="0"/>
              </a:gradFill>
              <a:latin typeface="+mj-lt"/>
            </a:endParaRPr>
          </a:p>
          <a:p>
            <a:pPr algn="ctr"/>
            <a:endParaRPr lang="en-US" altLang="ko-KR" sz="900" b="1" dirty="0">
              <a:gradFill>
                <a:gsLst>
                  <a:gs pos="0">
                    <a:schemeClr val="tx2"/>
                  </a:gs>
                  <a:gs pos="100000">
                    <a:schemeClr val="tx2"/>
                  </a:gs>
                </a:gsLst>
                <a:lin ang="5400000" scaled="0"/>
              </a:gradFill>
              <a:latin typeface="+mj-lt"/>
            </a:endParaRPr>
          </a:p>
          <a:p>
            <a:pPr algn="ctr"/>
            <a:r>
              <a:rPr lang="en-US" altLang="ko-KR" sz="700" b="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rPr>
              <a:t>Formation plénière</a:t>
            </a:r>
            <a:endParaRPr lang="ko-KR" altLang="en-US" sz="700" b="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73" name="Freeform 7">
            <a:extLst>
              <a:ext uri="{FF2B5EF4-FFF2-40B4-BE49-F238E27FC236}">
                <a16:creationId xmlns:a16="http://schemas.microsoft.com/office/drawing/2014/main" id="{973C4505-C5F9-8EE3-5F33-2388F255AE39}"/>
              </a:ext>
            </a:extLst>
          </p:cNvPr>
          <p:cNvSpPr>
            <a:spLocks noEditPoints="1"/>
          </p:cNvSpPr>
          <p:nvPr/>
        </p:nvSpPr>
        <p:spPr bwMode="auto">
          <a:xfrm>
            <a:off x="7438998" y="3049091"/>
            <a:ext cx="380238" cy="299551"/>
          </a:xfrm>
          <a:custGeom>
            <a:avLst/>
            <a:gdLst/>
            <a:ahLst/>
            <a:cxnLst>
              <a:cxn ang="0">
                <a:pos x="243" y="110"/>
              </a:cxn>
              <a:cxn ang="0">
                <a:pos x="204" y="87"/>
              </a:cxn>
              <a:cxn ang="0">
                <a:pos x="197" y="75"/>
              </a:cxn>
              <a:cxn ang="0">
                <a:pos x="208" y="52"/>
              </a:cxn>
              <a:cxn ang="0">
                <a:pos x="203" y="25"/>
              </a:cxn>
              <a:cxn ang="0">
                <a:pos x="181" y="13"/>
              </a:cxn>
              <a:cxn ang="0">
                <a:pos x="176" y="14"/>
              </a:cxn>
              <a:cxn ang="0">
                <a:pos x="165" y="44"/>
              </a:cxn>
              <a:cxn ang="0">
                <a:pos x="162" y="68"/>
              </a:cxn>
              <a:cxn ang="0">
                <a:pos x="164" y="82"/>
              </a:cxn>
              <a:cxn ang="0">
                <a:pos x="161" y="90"/>
              </a:cxn>
              <a:cxn ang="0">
                <a:pos x="179" y="98"/>
              </a:cxn>
              <a:cxn ang="0">
                <a:pos x="217" y="160"/>
              </a:cxn>
              <a:cxn ang="0">
                <a:pos x="247" y="147"/>
              </a:cxn>
              <a:cxn ang="0">
                <a:pos x="68" y="98"/>
              </a:cxn>
              <a:cxn ang="0">
                <a:pos x="86" y="90"/>
              </a:cxn>
              <a:cxn ang="0">
                <a:pos x="88" y="87"/>
              </a:cxn>
              <a:cxn ang="0">
                <a:pos x="81" y="75"/>
              </a:cxn>
              <a:cxn ang="0">
                <a:pos x="80" y="50"/>
              </a:cxn>
              <a:cxn ang="0">
                <a:pos x="84" y="21"/>
              </a:cxn>
              <a:cxn ang="0">
                <a:pos x="65" y="13"/>
              </a:cxn>
              <a:cxn ang="0">
                <a:pos x="60" y="14"/>
              </a:cxn>
              <a:cxn ang="0">
                <a:pos x="41" y="49"/>
              </a:cxn>
              <a:cxn ang="0">
                <a:pos x="44" y="63"/>
              </a:cxn>
              <a:cxn ang="0">
                <a:pos x="48" y="82"/>
              </a:cxn>
              <a:cxn ang="0">
                <a:pos x="26" y="96"/>
              </a:cxn>
              <a:cxn ang="0">
                <a:pos x="0" y="145"/>
              </a:cxn>
              <a:cxn ang="0">
                <a:pos x="0" y="147"/>
              </a:cxn>
              <a:cxn ang="0">
                <a:pos x="35" y="121"/>
              </a:cxn>
              <a:cxn ang="0">
                <a:pos x="202" y="125"/>
              </a:cxn>
              <a:cxn ang="0">
                <a:pos x="153" y="95"/>
              </a:cxn>
              <a:cxn ang="0">
                <a:pos x="143" y="81"/>
              </a:cxn>
              <a:cxn ang="0">
                <a:pos x="157" y="51"/>
              </a:cxn>
              <a:cxn ang="0">
                <a:pos x="150" y="16"/>
              </a:cxn>
              <a:cxn ang="0">
                <a:pos x="123" y="2"/>
              </a:cxn>
              <a:cxn ang="0">
                <a:pos x="116" y="3"/>
              </a:cxn>
              <a:cxn ang="0">
                <a:pos x="92" y="48"/>
              </a:cxn>
              <a:cxn ang="0">
                <a:pos x="96" y="65"/>
              </a:cxn>
              <a:cxn ang="0">
                <a:pos x="101" y="89"/>
              </a:cxn>
              <a:cxn ang="0">
                <a:pos x="73" y="107"/>
              </a:cxn>
              <a:cxn ang="0">
                <a:pos x="40" y="169"/>
              </a:cxn>
              <a:cxn ang="0">
                <a:pos x="40" y="172"/>
              </a:cxn>
              <a:cxn ang="0">
                <a:pos x="207" y="172"/>
              </a:cxn>
              <a:cxn ang="0">
                <a:pos x="207" y="169"/>
              </a:cxn>
            </a:cxnLst>
            <a:rect l="0" t="0" r="r" b="b"/>
            <a:pathLst>
              <a:path w="247" h="194">
                <a:moveTo>
                  <a:pt x="247" y="145"/>
                </a:moveTo>
                <a:cubicBezTo>
                  <a:pt x="247" y="131"/>
                  <a:pt x="246" y="116"/>
                  <a:pt x="243" y="110"/>
                </a:cubicBezTo>
                <a:cubicBezTo>
                  <a:pt x="238" y="97"/>
                  <a:pt x="225" y="97"/>
                  <a:pt x="221" y="96"/>
                </a:cubicBezTo>
                <a:cubicBezTo>
                  <a:pt x="210" y="93"/>
                  <a:pt x="207" y="91"/>
                  <a:pt x="204" y="87"/>
                </a:cubicBezTo>
                <a:cubicBezTo>
                  <a:pt x="202" y="82"/>
                  <a:pt x="199" y="82"/>
                  <a:pt x="199" y="82"/>
                </a:cubicBezTo>
                <a:cubicBezTo>
                  <a:pt x="198" y="80"/>
                  <a:pt x="198" y="78"/>
                  <a:pt x="197" y="75"/>
                </a:cubicBezTo>
                <a:cubicBezTo>
                  <a:pt x="202" y="70"/>
                  <a:pt x="203" y="63"/>
                  <a:pt x="203" y="63"/>
                </a:cubicBezTo>
                <a:cubicBezTo>
                  <a:pt x="206" y="61"/>
                  <a:pt x="208" y="55"/>
                  <a:pt x="208" y="52"/>
                </a:cubicBezTo>
                <a:cubicBezTo>
                  <a:pt x="207" y="49"/>
                  <a:pt x="206" y="49"/>
                  <a:pt x="206" y="49"/>
                </a:cubicBezTo>
                <a:cubicBezTo>
                  <a:pt x="206" y="49"/>
                  <a:pt x="208" y="34"/>
                  <a:pt x="203" y="25"/>
                </a:cubicBezTo>
                <a:cubicBezTo>
                  <a:pt x="197" y="15"/>
                  <a:pt x="187" y="14"/>
                  <a:pt x="187" y="14"/>
                </a:cubicBezTo>
                <a:cubicBezTo>
                  <a:pt x="181" y="13"/>
                  <a:pt x="181" y="13"/>
                  <a:pt x="181" y="13"/>
                </a:cubicBezTo>
                <a:cubicBezTo>
                  <a:pt x="181" y="13"/>
                  <a:pt x="176" y="13"/>
                  <a:pt x="174" y="12"/>
                </a:cubicBezTo>
                <a:cubicBezTo>
                  <a:pt x="174" y="12"/>
                  <a:pt x="174" y="14"/>
                  <a:pt x="176" y="14"/>
                </a:cubicBezTo>
                <a:cubicBezTo>
                  <a:pt x="176" y="14"/>
                  <a:pt x="169" y="15"/>
                  <a:pt x="163" y="21"/>
                </a:cubicBezTo>
                <a:cubicBezTo>
                  <a:pt x="165" y="30"/>
                  <a:pt x="165" y="39"/>
                  <a:pt x="165" y="44"/>
                </a:cubicBezTo>
                <a:cubicBezTo>
                  <a:pt x="166" y="46"/>
                  <a:pt x="167" y="48"/>
                  <a:pt x="167" y="50"/>
                </a:cubicBezTo>
                <a:cubicBezTo>
                  <a:pt x="167" y="54"/>
                  <a:pt x="166" y="62"/>
                  <a:pt x="162" y="68"/>
                </a:cubicBezTo>
                <a:cubicBezTo>
                  <a:pt x="163" y="70"/>
                  <a:pt x="164" y="73"/>
                  <a:pt x="166" y="75"/>
                </a:cubicBezTo>
                <a:cubicBezTo>
                  <a:pt x="165" y="78"/>
                  <a:pt x="165" y="80"/>
                  <a:pt x="164" y="82"/>
                </a:cubicBezTo>
                <a:cubicBezTo>
                  <a:pt x="164" y="82"/>
                  <a:pt x="161" y="82"/>
                  <a:pt x="159" y="87"/>
                </a:cubicBezTo>
                <a:cubicBezTo>
                  <a:pt x="159" y="88"/>
                  <a:pt x="160" y="89"/>
                  <a:pt x="161" y="90"/>
                </a:cubicBezTo>
                <a:cubicBezTo>
                  <a:pt x="163" y="93"/>
                  <a:pt x="164" y="94"/>
                  <a:pt x="177" y="98"/>
                </a:cubicBezTo>
                <a:cubicBezTo>
                  <a:pt x="177" y="98"/>
                  <a:pt x="178" y="98"/>
                  <a:pt x="179" y="98"/>
                </a:cubicBezTo>
                <a:cubicBezTo>
                  <a:pt x="186" y="100"/>
                  <a:pt x="204" y="103"/>
                  <a:pt x="212" y="121"/>
                </a:cubicBezTo>
                <a:cubicBezTo>
                  <a:pt x="213" y="124"/>
                  <a:pt x="216" y="132"/>
                  <a:pt x="217" y="160"/>
                </a:cubicBezTo>
                <a:cubicBezTo>
                  <a:pt x="230" y="157"/>
                  <a:pt x="240" y="152"/>
                  <a:pt x="247" y="147"/>
                </a:cubicBezTo>
                <a:cubicBezTo>
                  <a:pt x="247" y="147"/>
                  <a:pt x="247" y="147"/>
                  <a:pt x="247" y="147"/>
                </a:cubicBezTo>
                <a:cubicBezTo>
                  <a:pt x="247" y="146"/>
                  <a:pt x="247" y="145"/>
                  <a:pt x="247" y="145"/>
                </a:cubicBezTo>
                <a:close/>
                <a:moveTo>
                  <a:pt x="68" y="98"/>
                </a:moveTo>
                <a:cubicBezTo>
                  <a:pt x="69" y="98"/>
                  <a:pt x="69" y="98"/>
                  <a:pt x="70" y="98"/>
                </a:cubicBezTo>
                <a:cubicBezTo>
                  <a:pt x="83" y="94"/>
                  <a:pt x="84" y="93"/>
                  <a:pt x="86" y="90"/>
                </a:cubicBezTo>
                <a:cubicBezTo>
                  <a:pt x="86" y="89"/>
                  <a:pt x="87" y="88"/>
                  <a:pt x="88" y="87"/>
                </a:cubicBezTo>
                <a:cubicBezTo>
                  <a:pt x="88" y="87"/>
                  <a:pt x="88" y="87"/>
                  <a:pt x="88" y="87"/>
                </a:cubicBezTo>
                <a:cubicBezTo>
                  <a:pt x="86" y="82"/>
                  <a:pt x="83" y="82"/>
                  <a:pt x="83" y="82"/>
                </a:cubicBezTo>
                <a:cubicBezTo>
                  <a:pt x="82" y="80"/>
                  <a:pt x="82" y="78"/>
                  <a:pt x="81" y="75"/>
                </a:cubicBezTo>
                <a:cubicBezTo>
                  <a:pt x="83" y="73"/>
                  <a:pt x="84" y="70"/>
                  <a:pt x="85" y="68"/>
                </a:cubicBezTo>
                <a:cubicBezTo>
                  <a:pt x="81" y="62"/>
                  <a:pt x="80" y="54"/>
                  <a:pt x="80" y="50"/>
                </a:cubicBezTo>
                <a:cubicBezTo>
                  <a:pt x="80" y="48"/>
                  <a:pt x="81" y="46"/>
                  <a:pt x="82" y="44"/>
                </a:cubicBezTo>
                <a:cubicBezTo>
                  <a:pt x="81" y="39"/>
                  <a:pt x="81" y="30"/>
                  <a:pt x="84" y="21"/>
                </a:cubicBezTo>
                <a:cubicBezTo>
                  <a:pt x="78" y="15"/>
                  <a:pt x="71" y="14"/>
                  <a:pt x="71" y="14"/>
                </a:cubicBezTo>
                <a:cubicBezTo>
                  <a:pt x="65" y="13"/>
                  <a:pt x="65" y="13"/>
                  <a:pt x="65" y="13"/>
                </a:cubicBezTo>
                <a:cubicBezTo>
                  <a:pt x="65" y="13"/>
                  <a:pt x="60" y="13"/>
                  <a:pt x="58" y="12"/>
                </a:cubicBezTo>
                <a:cubicBezTo>
                  <a:pt x="58" y="12"/>
                  <a:pt x="58" y="14"/>
                  <a:pt x="60" y="14"/>
                </a:cubicBezTo>
                <a:cubicBezTo>
                  <a:pt x="60" y="14"/>
                  <a:pt x="50" y="15"/>
                  <a:pt x="44" y="25"/>
                </a:cubicBezTo>
                <a:cubicBezTo>
                  <a:pt x="39" y="34"/>
                  <a:pt x="41" y="49"/>
                  <a:pt x="41" y="49"/>
                </a:cubicBezTo>
                <a:cubicBezTo>
                  <a:pt x="41" y="49"/>
                  <a:pt x="39" y="49"/>
                  <a:pt x="39" y="52"/>
                </a:cubicBezTo>
                <a:cubicBezTo>
                  <a:pt x="39" y="55"/>
                  <a:pt x="40" y="61"/>
                  <a:pt x="44" y="63"/>
                </a:cubicBezTo>
                <a:cubicBezTo>
                  <a:pt x="44" y="63"/>
                  <a:pt x="45" y="70"/>
                  <a:pt x="50" y="75"/>
                </a:cubicBezTo>
                <a:cubicBezTo>
                  <a:pt x="49" y="78"/>
                  <a:pt x="49" y="80"/>
                  <a:pt x="48" y="82"/>
                </a:cubicBezTo>
                <a:cubicBezTo>
                  <a:pt x="48" y="82"/>
                  <a:pt x="45" y="82"/>
                  <a:pt x="43" y="87"/>
                </a:cubicBezTo>
                <a:cubicBezTo>
                  <a:pt x="40" y="91"/>
                  <a:pt x="36" y="93"/>
                  <a:pt x="26" y="96"/>
                </a:cubicBezTo>
                <a:cubicBezTo>
                  <a:pt x="22" y="97"/>
                  <a:pt x="9" y="97"/>
                  <a:pt x="3" y="110"/>
                </a:cubicBezTo>
                <a:cubicBezTo>
                  <a:pt x="1" y="116"/>
                  <a:pt x="0" y="131"/>
                  <a:pt x="0" y="145"/>
                </a:cubicBezTo>
                <a:cubicBezTo>
                  <a:pt x="0" y="145"/>
                  <a:pt x="0" y="146"/>
                  <a:pt x="0" y="147"/>
                </a:cubicBezTo>
                <a:cubicBezTo>
                  <a:pt x="0" y="147"/>
                  <a:pt x="0" y="147"/>
                  <a:pt x="0" y="147"/>
                </a:cubicBezTo>
                <a:cubicBezTo>
                  <a:pt x="7" y="152"/>
                  <a:pt x="17" y="157"/>
                  <a:pt x="30" y="160"/>
                </a:cubicBezTo>
                <a:cubicBezTo>
                  <a:pt x="31" y="132"/>
                  <a:pt x="34" y="124"/>
                  <a:pt x="35" y="121"/>
                </a:cubicBezTo>
                <a:cubicBezTo>
                  <a:pt x="43" y="103"/>
                  <a:pt x="60" y="100"/>
                  <a:pt x="68" y="98"/>
                </a:cubicBezTo>
                <a:close/>
                <a:moveTo>
                  <a:pt x="202" y="125"/>
                </a:moveTo>
                <a:cubicBezTo>
                  <a:pt x="196" y="109"/>
                  <a:pt x="179" y="109"/>
                  <a:pt x="174" y="107"/>
                </a:cubicBezTo>
                <a:cubicBezTo>
                  <a:pt x="160" y="103"/>
                  <a:pt x="156" y="101"/>
                  <a:pt x="153" y="95"/>
                </a:cubicBezTo>
                <a:cubicBezTo>
                  <a:pt x="149" y="90"/>
                  <a:pt x="145" y="89"/>
                  <a:pt x="145" y="89"/>
                </a:cubicBezTo>
                <a:cubicBezTo>
                  <a:pt x="145" y="87"/>
                  <a:pt x="144" y="84"/>
                  <a:pt x="143" y="81"/>
                </a:cubicBezTo>
                <a:cubicBezTo>
                  <a:pt x="149" y="74"/>
                  <a:pt x="150" y="65"/>
                  <a:pt x="150" y="65"/>
                </a:cubicBezTo>
                <a:cubicBezTo>
                  <a:pt x="155" y="63"/>
                  <a:pt x="157" y="55"/>
                  <a:pt x="157" y="51"/>
                </a:cubicBezTo>
                <a:cubicBezTo>
                  <a:pt x="156" y="48"/>
                  <a:pt x="154" y="48"/>
                  <a:pt x="154" y="48"/>
                </a:cubicBezTo>
                <a:cubicBezTo>
                  <a:pt x="154" y="48"/>
                  <a:pt x="158" y="28"/>
                  <a:pt x="150" y="16"/>
                </a:cubicBezTo>
                <a:cubicBezTo>
                  <a:pt x="143" y="5"/>
                  <a:pt x="131" y="3"/>
                  <a:pt x="131" y="3"/>
                </a:cubicBezTo>
                <a:cubicBezTo>
                  <a:pt x="123" y="2"/>
                  <a:pt x="123" y="2"/>
                  <a:pt x="123" y="2"/>
                </a:cubicBezTo>
                <a:cubicBezTo>
                  <a:pt x="123" y="2"/>
                  <a:pt x="116" y="2"/>
                  <a:pt x="114" y="0"/>
                </a:cubicBezTo>
                <a:cubicBezTo>
                  <a:pt x="114" y="0"/>
                  <a:pt x="115" y="3"/>
                  <a:pt x="116" y="3"/>
                </a:cubicBezTo>
                <a:cubicBezTo>
                  <a:pt x="116" y="3"/>
                  <a:pt x="104" y="5"/>
                  <a:pt x="96" y="16"/>
                </a:cubicBezTo>
                <a:cubicBezTo>
                  <a:pt x="89" y="28"/>
                  <a:pt x="92" y="48"/>
                  <a:pt x="92" y="48"/>
                </a:cubicBezTo>
                <a:cubicBezTo>
                  <a:pt x="92" y="48"/>
                  <a:pt x="90" y="48"/>
                  <a:pt x="90" y="51"/>
                </a:cubicBezTo>
                <a:cubicBezTo>
                  <a:pt x="90" y="55"/>
                  <a:pt x="91" y="63"/>
                  <a:pt x="96" y="65"/>
                </a:cubicBezTo>
                <a:cubicBezTo>
                  <a:pt x="96" y="65"/>
                  <a:pt x="98" y="74"/>
                  <a:pt x="103" y="81"/>
                </a:cubicBezTo>
                <a:cubicBezTo>
                  <a:pt x="103" y="84"/>
                  <a:pt x="102" y="87"/>
                  <a:pt x="101" y="89"/>
                </a:cubicBezTo>
                <a:cubicBezTo>
                  <a:pt x="101" y="89"/>
                  <a:pt x="98" y="90"/>
                  <a:pt x="94" y="95"/>
                </a:cubicBezTo>
                <a:cubicBezTo>
                  <a:pt x="91" y="101"/>
                  <a:pt x="87" y="103"/>
                  <a:pt x="73" y="107"/>
                </a:cubicBezTo>
                <a:cubicBezTo>
                  <a:pt x="68" y="109"/>
                  <a:pt x="51" y="109"/>
                  <a:pt x="44" y="125"/>
                </a:cubicBezTo>
                <a:cubicBezTo>
                  <a:pt x="41" y="133"/>
                  <a:pt x="40" y="152"/>
                  <a:pt x="40" y="169"/>
                </a:cubicBezTo>
                <a:cubicBezTo>
                  <a:pt x="40" y="170"/>
                  <a:pt x="40" y="171"/>
                  <a:pt x="40" y="172"/>
                </a:cubicBezTo>
                <a:cubicBezTo>
                  <a:pt x="40" y="172"/>
                  <a:pt x="40" y="172"/>
                  <a:pt x="40" y="172"/>
                </a:cubicBezTo>
                <a:cubicBezTo>
                  <a:pt x="55" y="183"/>
                  <a:pt x="82" y="194"/>
                  <a:pt x="123" y="194"/>
                </a:cubicBezTo>
                <a:cubicBezTo>
                  <a:pt x="165" y="194"/>
                  <a:pt x="191" y="183"/>
                  <a:pt x="207" y="172"/>
                </a:cubicBezTo>
                <a:cubicBezTo>
                  <a:pt x="207" y="172"/>
                  <a:pt x="207" y="172"/>
                  <a:pt x="207" y="172"/>
                </a:cubicBezTo>
                <a:cubicBezTo>
                  <a:pt x="207" y="171"/>
                  <a:pt x="207" y="170"/>
                  <a:pt x="207" y="169"/>
                </a:cubicBezTo>
                <a:cubicBezTo>
                  <a:pt x="207" y="152"/>
                  <a:pt x="206" y="133"/>
                  <a:pt x="202" y="125"/>
                </a:cubicBezTo>
                <a:close/>
              </a:path>
            </a:pathLst>
          </a:custGeom>
          <a:solidFill>
            <a:schemeClr val="accent1"/>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sp>
        <p:nvSpPr>
          <p:cNvPr id="65" name="Rectangle 64">
            <a:extLst>
              <a:ext uri="{FF2B5EF4-FFF2-40B4-BE49-F238E27FC236}">
                <a16:creationId xmlns:a16="http://schemas.microsoft.com/office/drawing/2014/main" id="{09E8DCDD-4768-97C8-91C4-1A5871433736}"/>
              </a:ext>
            </a:extLst>
          </p:cNvPr>
          <p:cNvSpPr/>
          <p:nvPr/>
        </p:nvSpPr>
        <p:spPr>
          <a:xfrm>
            <a:off x="627017" y="4749793"/>
            <a:ext cx="1143000" cy="32330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66" name="Rectangle 65">
            <a:extLst>
              <a:ext uri="{FF2B5EF4-FFF2-40B4-BE49-F238E27FC236}">
                <a16:creationId xmlns:a16="http://schemas.microsoft.com/office/drawing/2014/main" id="{A0E44717-D9C0-EB12-4400-8D4B2C2A03FD}"/>
              </a:ext>
            </a:extLst>
          </p:cNvPr>
          <p:cNvSpPr/>
          <p:nvPr/>
        </p:nvSpPr>
        <p:spPr>
          <a:xfrm>
            <a:off x="7562417" y="227028"/>
            <a:ext cx="1143000" cy="400391"/>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79" name="Rectangle 78">
            <a:extLst>
              <a:ext uri="{FF2B5EF4-FFF2-40B4-BE49-F238E27FC236}">
                <a16:creationId xmlns:a16="http://schemas.microsoft.com/office/drawing/2014/main" id="{AFA70107-E151-7FB3-1234-9947A8352262}"/>
              </a:ext>
            </a:extLst>
          </p:cNvPr>
          <p:cNvSpPr/>
          <p:nvPr/>
        </p:nvSpPr>
        <p:spPr>
          <a:xfrm>
            <a:off x="7059230" y="4828149"/>
            <a:ext cx="1448839" cy="27810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Tree>
    <p:extLst>
      <p:ext uri="{BB962C8B-B14F-4D97-AF65-F5344CB8AC3E}">
        <p14:creationId xmlns:p14="http://schemas.microsoft.com/office/powerpoint/2010/main" val="5598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slide(fromRight)">
                                      <p:cBhvr>
                                        <p:cTn id="13" dur="500"/>
                                        <p:tgtEl>
                                          <p:spTgt spid="58"/>
                                        </p:tgtEl>
                                      </p:cBhvr>
                                    </p:animEffect>
                                  </p:childTnLst>
                                </p:cTn>
                              </p:par>
                              <p:par>
                                <p:cTn id="14" presetID="1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Left)">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anim calcmode="lin" valueType="num">
                                      <p:cBhvr>
                                        <p:cTn id="22" dur="500" fill="hold"/>
                                        <p:tgtEl>
                                          <p:spTgt spid="60"/>
                                        </p:tgtEl>
                                        <p:attrNameLst>
                                          <p:attrName>ppt_x</p:attrName>
                                        </p:attrNameLst>
                                      </p:cBhvr>
                                      <p:tavLst>
                                        <p:tav tm="0">
                                          <p:val>
                                            <p:strVal val="#ppt_x"/>
                                          </p:val>
                                        </p:tav>
                                        <p:tav tm="100000">
                                          <p:val>
                                            <p:strVal val="#ppt_x"/>
                                          </p:val>
                                        </p:tav>
                                      </p:tavLst>
                                    </p:anim>
                                    <p:anim calcmode="lin" valueType="num">
                                      <p:cBhvr>
                                        <p:cTn id="2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p:cTn id="28" dur="500" fill="hold"/>
                                        <p:tgtEl>
                                          <p:spTgt spid="78"/>
                                        </p:tgtEl>
                                        <p:attrNameLst>
                                          <p:attrName>ppt_w</p:attrName>
                                        </p:attrNameLst>
                                      </p:cBhvr>
                                      <p:tavLst>
                                        <p:tav tm="0">
                                          <p:val>
                                            <p:fltVal val="0"/>
                                          </p:val>
                                        </p:tav>
                                        <p:tav tm="100000">
                                          <p:val>
                                            <p:strVal val="#ppt_w"/>
                                          </p:val>
                                        </p:tav>
                                      </p:tavLst>
                                    </p:anim>
                                    <p:anim calcmode="lin" valueType="num">
                                      <p:cBhvr>
                                        <p:cTn id="29" dur="500" fill="hold"/>
                                        <p:tgtEl>
                                          <p:spTgt spid="7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720725" y="332237"/>
            <a:ext cx="6814608" cy="467469"/>
          </a:xfrm>
        </p:spPr>
        <p:txBody>
          <a:bodyPr/>
          <a:lstStyle/>
          <a:p>
            <a:r>
              <a:rPr lang="en-US" sz="2000" dirty="0">
                <a:gradFill>
                  <a:gsLst>
                    <a:gs pos="0">
                      <a:schemeClr val="accent1"/>
                    </a:gs>
                    <a:gs pos="100000">
                      <a:schemeClr val="accent1"/>
                    </a:gs>
                  </a:gsLst>
                  <a:lin ang="0" scaled="1"/>
                </a:gradFill>
                <a:latin typeface="Arial Rounded MT Bold" panose="020F0704030504030204" pitchFamily="34" charset="0"/>
              </a:rPr>
              <a:t>Le conseil </a:t>
            </a:r>
            <a:r>
              <a:rPr lang="en-US" sz="2000" dirty="0" err="1">
                <a:gradFill>
                  <a:gsLst>
                    <a:gs pos="0">
                      <a:schemeClr val="accent1"/>
                    </a:gs>
                    <a:gs pos="100000">
                      <a:schemeClr val="accent1"/>
                    </a:gs>
                  </a:gsLst>
                  <a:lin ang="0" scaled="1"/>
                </a:gradFill>
                <a:latin typeface="Arial Rounded MT Bold" panose="020F0704030504030204" pitchFamily="34" charset="0"/>
              </a:rPr>
              <a:t>médical</a:t>
            </a:r>
            <a:r>
              <a:rPr lang="en-US" sz="2000" dirty="0">
                <a:gradFill>
                  <a:gsLst>
                    <a:gs pos="0">
                      <a:schemeClr val="accent1"/>
                    </a:gs>
                    <a:gs pos="100000">
                      <a:schemeClr val="accent1"/>
                    </a:gs>
                  </a:gsLst>
                  <a:lin ang="0" scaled="1"/>
                </a:gradFill>
                <a:latin typeface="Arial Rounded MT Bold" panose="020F0704030504030204" pitchFamily="34" charset="0"/>
              </a:rPr>
              <a:t>-Formation </a:t>
            </a:r>
            <a:r>
              <a:rPr lang="en-US" sz="2000" dirty="0" err="1">
                <a:gradFill>
                  <a:gsLst>
                    <a:gs pos="0">
                      <a:schemeClr val="accent1"/>
                    </a:gs>
                    <a:gs pos="100000">
                      <a:schemeClr val="accent1"/>
                    </a:gs>
                  </a:gsLst>
                  <a:lin ang="0" scaled="1"/>
                </a:gradFill>
                <a:latin typeface="Arial Rounded MT Bold" panose="020F0704030504030204" pitchFamily="34" charset="0"/>
              </a:rPr>
              <a:t>restreinte</a:t>
            </a:r>
            <a:r>
              <a:rPr lang="en-US" sz="2000" dirty="0">
                <a:gradFill>
                  <a:gsLst>
                    <a:gs pos="0">
                      <a:schemeClr val="accent1"/>
                    </a:gs>
                    <a:gs pos="100000">
                      <a:schemeClr val="accent1"/>
                    </a:gs>
                  </a:gsLst>
                  <a:lin ang="0" scaled="1"/>
                </a:gradFill>
                <a:latin typeface="Arial Rounded MT Bold" panose="020F0704030504030204" pitchFamily="34" charset="0"/>
              </a:rPr>
              <a:t>-CMFR</a:t>
            </a:r>
          </a:p>
        </p:txBody>
      </p:sp>
      <p:grpSp>
        <p:nvGrpSpPr>
          <p:cNvPr id="105" name="그룹 104"/>
          <p:cNvGrpSpPr/>
          <p:nvPr/>
        </p:nvGrpSpPr>
        <p:grpSpPr>
          <a:xfrm>
            <a:off x="1719462" y="1021908"/>
            <a:ext cx="6659128" cy="3289739"/>
            <a:chOff x="3460099" y="1020915"/>
            <a:chExt cx="4956826" cy="3289739"/>
          </a:xfrm>
        </p:grpSpPr>
        <p:grpSp>
          <p:nvGrpSpPr>
            <p:cNvPr id="104" name="그룹 103"/>
            <p:cNvGrpSpPr/>
            <p:nvPr/>
          </p:nvGrpSpPr>
          <p:grpSpPr>
            <a:xfrm>
              <a:off x="3460099" y="1020915"/>
              <a:ext cx="4956826" cy="3289739"/>
              <a:chOff x="3460099" y="1020915"/>
              <a:chExt cx="4956826" cy="3289739"/>
            </a:xfrm>
          </p:grpSpPr>
          <p:grpSp>
            <p:nvGrpSpPr>
              <p:cNvPr id="15" name="그룹 14"/>
              <p:cNvGrpSpPr/>
              <p:nvPr/>
            </p:nvGrpSpPr>
            <p:grpSpPr>
              <a:xfrm>
                <a:off x="3460099" y="1158834"/>
                <a:ext cx="750433" cy="3151820"/>
                <a:chOff x="3429439" y="1069943"/>
                <a:chExt cx="720000" cy="3024000"/>
              </a:xfrm>
              <a:pattFill prst="ltUpDiag">
                <a:fgClr>
                  <a:schemeClr val="bg1">
                    <a:lumMod val="50000"/>
                  </a:schemeClr>
                </a:fgClr>
                <a:bgClr>
                  <a:schemeClr val="bg1"/>
                </a:bgClr>
              </a:pattFill>
            </p:grpSpPr>
            <p:grpSp>
              <p:nvGrpSpPr>
                <p:cNvPr id="12" name="그룹 11"/>
                <p:cNvGrpSpPr/>
                <p:nvPr/>
              </p:nvGrpSpPr>
              <p:grpSpPr>
                <a:xfrm>
                  <a:off x="3429439" y="1069943"/>
                  <a:ext cx="360000" cy="720000"/>
                  <a:chOff x="2755789" y="984671"/>
                  <a:chExt cx="360000" cy="720000"/>
                </a:xfrm>
                <a:grpFill/>
              </p:grpSpPr>
              <p:sp>
                <p:nvSpPr>
                  <p:cNvPr id="9"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5"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36" name="그룹 135"/>
                <p:cNvGrpSpPr/>
                <p:nvPr/>
              </p:nvGrpSpPr>
              <p:grpSpPr>
                <a:xfrm flipH="1">
                  <a:off x="3789439" y="1645943"/>
                  <a:ext cx="360000" cy="720000"/>
                  <a:chOff x="2755789" y="984671"/>
                  <a:chExt cx="360000" cy="720000"/>
                </a:xfrm>
                <a:grpFill/>
              </p:grpSpPr>
              <p:sp>
                <p:nvSpPr>
                  <p:cNvPr id="137"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8"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1" name="그룹 140"/>
                <p:cNvGrpSpPr/>
                <p:nvPr/>
              </p:nvGrpSpPr>
              <p:grpSpPr>
                <a:xfrm>
                  <a:off x="3429439" y="2221943"/>
                  <a:ext cx="360000" cy="720000"/>
                  <a:chOff x="2755789" y="984671"/>
                  <a:chExt cx="360000" cy="720000"/>
                </a:xfrm>
                <a:grpFill/>
              </p:grpSpPr>
              <p:sp>
                <p:nvSpPr>
                  <p:cNvPr id="142"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4" name="그룹 143"/>
                <p:cNvGrpSpPr/>
                <p:nvPr/>
              </p:nvGrpSpPr>
              <p:grpSpPr>
                <a:xfrm flipH="1">
                  <a:off x="3789439" y="2797943"/>
                  <a:ext cx="360000" cy="720000"/>
                  <a:chOff x="2755789" y="984671"/>
                  <a:chExt cx="360000" cy="720000"/>
                </a:xfrm>
                <a:grpFill/>
              </p:grpSpPr>
              <p:sp>
                <p:nvSpPr>
                  <p:cNvPr id="145"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6"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7" name="그룹 146"/>
                <p:cNvGrpSpPr/>
                <p:nvPr/>
              </p:nvGrpSpPr>
              <p:grpSpPr>
                <a:xfrm>
                  <a:off x="3429439" y="3373943"/>
                  <a:ext cx="360000" cy="720000"/>
                  <a:chOff x="2755789" y="984671"/>
                  <a:chExt cx="360000" cy="720000"/>
                </a:xfrm>
                <a:grpFill/>
              </p:grpSpPr>
              <p:sp>
                <p:nvSpPr>
                  <p:cNvPr id="148"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9"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2" name="그룹 1"/>
              <p:cNvGrpSpPr/>
              <p:nvPr/>
            </p:nvGrpSpPr>
            <p:grpSpPr>
              <a:xfrm>
                <a:off x="3835316" y="1158834"/>
                <a:ext cx="4162801" cy="3151820"/>
                <a:chOff x="3835316" y="1158834"/>
                <a:chExt cx="4162801" cy="3151820"/>
              </a:xfrm>
            </p:grpSpPr>
            <p:sp>
              <p:nvSpPr>
                <p:cNvPr id="10" name="직사각형 9"/>
                <p:cNvSpPr/>
                <p:nvPr/>
              </p:nvSpPr>
              <p:spPr>
                <a:xfrm>
                  <a:off x="3835316" y="1158834"/>
                  <a:ext cx="4162801" cy="150087"/>
                </a:xfrm>
                <a:prstGeom prst="rect">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1" name="직사각형 150"/>
                <p:cNvSpPr/>
                <p:nvPr/>
              </p:nvSpPr>
              <p:spPr>
                <a:xfrm>
                  <a:off x="3835316" y="4160567"/>
                  <a:ext cx="3244166" cy="150087"/>
                </a:xfrm>
                <a:prstGeom prst="rect">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2" name="이등변 삼각형 111"/>
              <p:cNvSpPr/>
              <p:nvPr/>
            </p:nvSpPr>
            <p:spPr>
              <a:xfrm rot="5400000" flipH="1">
                <a:off x="7994561" y="1024474"/>
                <a:ext cx="425924" cy="418805"/>
              </a:xfrm>
              <a:prstGeom prst="triangle">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3" name="그룹 32"/>
              <p:cNvGrpSpPr/>
              <p:nvPr/>
            </p:nvGrpSpPr>
            <p:grpSpPr>
              <a:xfrm>
                <a:off x="6704267" y="1755688"/>
                <a:ext cx="750433" cy="2554961"/>
                <a:chOff x="6542042" y="1642595"/>
                <a:chExt cx="720000" cy="2451348"/>
              </a:xfrm>
            </p:grpSpPr>
            <p:grpSp>
              <p:nvGrpSpPr>
                <p:cNvPr id="8" name="그룹 7"/>
                <p:cNvGrpSpPr/>
                <p:nvPr/>
              </p:nvGrpSpPr>
              <p:grpSpPr>
                <a:xfrm>
                  <a:off x="6542042" y="1642595"/>
                  <a:ext cx="432001" cy="720000"/>
                  <a:chOff x="6542042" y="1642595"/>
                  <a:chExt cx="432001" cy="720000"/>
                </a:xfrm>
              </p:grpSpPr>
              <p:sp>
                <p:nvSpPr>
                  <p:cNvPr id="17" name="타원 16"/>
                  <p:cNvSpPr/>
                  <p:nvPr/>
                </p:nvSpPr>
                <p:spPr>
                  <a:xfrm>
                    <a:off x="6830043" y="1642595"/>
                    <a:ext cx="144000" cy="144000"/>
                  </a:xfrm>
                  <a:prstGeom prst="ellipse">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7" name="그룹 6"/>
                  <p:cNvGrpSpPr/>
                  <p:nvPr/>
                </p:nvGrpSpPr>
                <p:grpSpPr>
                  <a:xfrm>
                    <a:off x="6542042" y="1642595"/>
                    <a:ext cx="360000" cy="720000"/>
                    <a:chOff x="6542042" y="2234995"/>
                    <a:chExt cx="360000" cy="720000"/>
                  </a:xfrm>
                </p:grpSpPr>
                <p:sp>
                  <p:nvSpPr>
                    <p:cNvPr id="117" name="직사각형 8"/>
                    <p:cNvSpPr/>
                    <p:nvPr/>
                  </p:nvSpPr>
                  <p:spPr>
                    <a:xfrm>
                      <a:off x="6542042" y="2234995"/>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8" name="직사각형 8"/>
                    <p:cNvSpPr/>
                    <p:nvPr/>
                  </p:nvSpPr>
                  <p:spPr>
                    <a:xfrm flipV="1">
                      <a:off x="6542042" y="2594995"/>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156" name="그룹 155"/>
                <p:cNvGrpSpPr/>
                <p:nvPr/>
              </p:nvGrpSpPr>
              <p:grpSpPr>
                <a:xfrm flipH="1">
                  <a:off x="6902042" y="2221943"/>
                  <a:ext cx="360000" cy="720000"/>
                  <a:chOff x="2755789" y="984671"/>
                  <a:chExt cx="360000" cy="720000"/>
                </a:xfrm>
                <a:pattFill prst="ltUpDiag">
                  <a:fgClr>
                    <a:schemeClr val="bg1">
                      <a:lumMod val="50000"/>
                    </a:schemeClr>
                  </a:fgClr>
                  <a:bgClr>
                    <a:schemeClr val="bg1"/>
                  </a:bgClr>
                </a:pattFill>
              </p:grpSpPr>
              <p:sp>
                <p:nvSpPr>
                  <p:cNvPr id="163"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4"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61" name="직사각형 8"/>
                <p:cNvSpPr/>
                <p:nvPr/>
              </p:nvSpPr>
              <p:spPr>
                <a:xfrm>
                  <a:off x="6542042" y="2797943"/>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2" name="직사각형 8"/>
                <p:cNvSpPr/>
                <p:nvPr/>
              </p:nvSpPr>
              <p:spPr>
                <a:xfrm flipV="1">
                  <a:off x="6542042" y="3157943"/>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58" name="그룹 157"/>
                <p:cNvGrpSpPr/>
                <p:nvPr/>
              </p:nvGrpSpPr>
              <p:grpSpPr>
                <a:xfrm flipH="1">
                  <a:off x="6902042" y="3373943"/>
                  <a:ext cx="360000" cy="720000"/>
                  <a:chOff x="2755789" y="984671"/>
                  <a:chExt cx="360000" cy="720000"/>
                </a:xfrm>
                <a:pattFill prst="ltUpDiag">
                  <a:fgClr>
                    <a:schemeClr val="bg1">
                      <a:lumMod val="50000"/>
                    </a:schemeClr>
                  </a:fgClr>
                  <a:bgClr>
                    <a:schemeClr val="bg1"/>
                  </a:bgClr>
                </a:pattFill>
              </p:grpSpPr>
              <p:sp>
                <p:nvSpPr>
                  <p:cNvPr id="159"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0"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sp>
          <p:nvSpPr>
            <p:cNvPr id="113" name="직각 삼각형 112"/>
            <p:cNvSpPr>
              <a:spLocks/>
            </p:cNvSpPr>
            <p:nvPr/>
          </p:nvSpPr>
          <p:spPr>
            <a:xfrm flipH="1" flipV="1">
              <a:off x="7848032" y="1158834"/>
              <a:ext cx="150087" cy="150087"/>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32" name="그룹 31"/>
          <p:cNvGrpSpPr/>
          <p:nvPr/>
        </p:nvGrpSpPr>
        <p:grpSpPr>
          <a:xfrm>
            <a:off x="6305626" y="1820977"/>
            <a:ext cx="2269316" cy="576829"/>
            <a:chOff x="6722042" y="1823130"/>
            <a:chExt cx="1261846" cy="362814"/>
          </a:xfrm>
        </p:grpSpPr>
        <p:grpSp>
          <p:nvGrpSpPr>
            <p:cNvPr id="31" name="그룹 30"/>
            <p:cNvGrpSpPr/>
            <p:nvPr/>
          </p:nvGrpSpPr>
          <p:grpSpPr>
            <a:xfrm>
              <a:off x="6876925" y="1823130"/>
              <a:ext cx="1106963" cy="362813"/>
              <a:chOff x="6876925" y="1823130"/>
              <a:chExt cx="1106963" cy="362813"/>
            </a:xfrm>
          </p:grpSpPr>
          <p:sp>
            <p:nvSpPr>
              <p:cNvPr id="111" name="타원 110"/>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4" name="직사각형 113"/>
              <p:cNvSpPr/>
              <p:nvPr/>
            </p:nvSpPr>
            <p:spPr>
              <a:xfrm>
                <a:off x="6876925" y="1823130"/>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6" name="TextBox 115"/>
              <p:cNvSpPr txBox="1"/>
              <p:nvPr/>
            </p:nvSpPr>
            <p:spPr>
              <a:xfrm>
                <a:off x="7033499" y="1859884"/>
                <a:ext cx="918617" cy="304953"/>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Examen de contrôle par un médecin agréé au moins 1 fois par an au-delà de 6 mois de CMO continu</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sp>
          <p:nvSpPr>
            <p:cNvPr id="110" name="타원 109"/>
            <p:cNvSpPr/>
            <p:nvPr/>
          </p:nvSpPr>
          <p:spPr>
            <a:xfrm>
              <a:off x="6722042" y="1825944"/>
              <a:ext cx="311457"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5" name="타원 114"/>
            <p:cNvSpPr/>
            <p:nvPr/>
          </p:nvSpPr>
          <p:spPr>
            <a:xfrm>
              <a:off x="6789290" y="1900560"/>
              <a:ext cx="226483" cy="202442"/>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Arial" panose="020B0604020202020204" pitchFamily="34" charset="0"/>
                  <a:cs typeface="Arial" panose="020B0604020202020204" pitchFamily="34" charset="0"/>
                </a:rPr>
                <a:t>01</a:t>
              </a:r>
              <a:endParaRPr lang="ko-KR" altLang="en-US" sz="1200" b="1" dirty="0">
                <a:gradFill>
                  <a:gsLst>
                    <a:gs pos="0">
                      <a:schemeClr val="tx2"/>
                    </a:gs>
                    <a:gs pos="100000">
                      <a:schemeClr val="tx2"/>
                    </a:gs>
                  </a:gsLst>
                  <a:lin ang="5400000" scaled="0"/>
                </a:gradFill>
                <a:latin typeface="Arial" panose="020B0604020202020204" pitchFamily="34" charset="0"/>
                <a:cs typeface="Arial" panose="020B0604020202020204" pitchFamily="34" charset="0"/>
              </a:endParaRPr>
            </a:p>
          </p:txBody>
        </p:sp>
      </p:grpSp>
      <p:grpSp>
        <p:nvGrpSpPr>
          <p:cNvPr id="36" name="그룹 35"/>
          <p:cNvGrpSpPr/>
          <p:nvPr/>
        </p:nvGrpSpPr>
        <p:grpSpPr>
          <a:xfrm>
            <a:off x="5265187" y="2473682"/>
            <a:ext cx="1546718" cy="511050"/>
            <a:chOff x="5816974" y="2401943"/>
            <a:chExt cx="1261846" cy="360000"/>
          </a:xfrm>
        </p:grpSpPr>
        <p:grpSp>
          <p:nvGrpSpPr>
            <p:cNvPr id="13" name="그룹 12"/>
            <p:cNvGrpSpPr/>
            <p:nvPr/>
          </p:nvGrpSpPr>
          <p:grpSpPr>
            <a:xfrm>
              <a:off x="5816974" y="2401943"/>
              <a:ext cx="1261846" cy="360000"/>
              <a:chOff x="5816974" y="2401943"/>
              <a:chExt cx="1261846" cy="360000"/>
            </a:xfrm>
            <a:solidFill>
              <a:schemeClr val="bg1">
                <a:lumMod val="65000"/>
              </a:schemeClr>
            </a:solidFill>
          </p:grpSpPr>
          <p:sp>
            <p:nvSpPr>
              <p:cNvPr id="130" name="타원 129"/>
              <p:cNvSpPr/>
              <p:nvPr/>
            </p:nvSpPr>
            <p:spPr>
              <a:xfrm>
                <a:off x="5816974"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1" name="타원 130"/>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2" name="직사각형 131"/>
              <p:cNvSpPr/>
              <p:nvPr/>
            </p:nvSpPr>
            <p:spPr>
              <a:xfrm>
                <a:off x="5996974"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134" name="TextBox 133"/>
            <p:cNvSpPr txBox="1"/>
            <p:nvPr/>
          </p:nvSpPr>
          <p:spPr>
            <a:xfrm>
              <a:off x="5875142" y="2467207"/>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du CMFR en cas de contestation des conclusions du médecin agréé</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195" name="그룹 194"/>
          <p:cNvGrpSpPr/>
          <p:nvPr/>
        </p:nvGrpSpPr>
        <p:grpSpPr>
          <a:xfrm>
            <a:off x="6216858" y="3099569"/>
            <a:ext cx="1880416" cy="468185"/>
            <a:chOff x="6624801" y="1825943"/>
            <a:chExt cx="1359087" cy="360000"/>
          </a:xfrm>
        </p:grpSpPr>
        <p:grpSp>
          <p:nvGrpSpPr>
            <p:cNvPr id="199" name="그룹 198"/>
            <p:cNvGrpSpPr/>
            <p:nvPr/>
          </p:nvGrpSpPr>
          <p:grpSpPr>
            <a:xfrm>
              <a:off x="6902042" y="1825943"/>
              <a:ext cx="1081846" cy="360000"/>
              <a:chOff x="6902042" y="1825943"/>
              <a:chExt cx="1081846" cy="360000"/>
            </a:xfrm>
          </p:grpSpPr>
          <p:sp>
            <p:nvSpPr>
              <p:cNvPr id="218" name="타원 217"/>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9" name="직사각형 218"/>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0" name="TextBox 219"/>
              <p:cNvSpPr txBox="1"/>
              <p:nvPr/>
            </p:nvSpPr>
            <p:spPr>
              <a:xfrm>
                <a:off x="7089160" y="1878155"/>
                <a:ext cx="799393" cy="255576"/>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Réintégration après 12 mois continus de CMO</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02" name="직선 연결선 201"/>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16" name="타원 215"/>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7" name="타원 216"/>
            <p:cNvSpPr/>
            <p:nvPr/>
          </p:nvSpPr>
          <p:spPr>
            <a:xfrm>
              <a:off x="6767553" y="1871454"/>
              <a:ext cx="26897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02</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21" name="그룹 220"/>
          <p:cNvGrpSpPr/>
          <p:nvPr/>
        </p:nvGrpSpPr>
        <p:grpSpPr>
          <a:xfrm>
            <a:off x="1842416" y="3716708"/>
            <a:ext cx="1729315" cy="451770"/>
            <a:chOff x="6624801" y="1825943"/>
            <a:chExt cx="1359087" cy="360000"/>
          </a:xfrm>
        </p:grpSpPr>
        <p:grpSp>
          <p:nvGrpSpPr>
            <p:cNvPr id="222" name="그룹 221"/>
            <p:cNvGrpSpPr/>
            <p:nvPr/>
          </p:nvGrpSpPr>
          <p:grpSpPr>
            <a:xfrm>
              <a:off x="6902042" y="1825943"/>
              <a:ext cx="1081846" cy="360000"/>
              <a:chOff x="6902042" y="1825943"/>
              <a:chExt cx="1081846" cy="360000"/>
            </a:xfrm>
          </p:grpSpPr>
          <p:sp>
            <p:nvSpPr>
              <p:cNvPr id="226" name="타원 225"/>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7" name="직사각형 226"/>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8" name="TextBox 227"/>
              <p:cNvSpPr txBox="1"/>
              <p:nvPr/>
            </p:nvSpPr>
            <p:spPr>
              <a:xfrm>
                <a:off x="7089159" y="1878155"/>
                <a:ext cx="771331" cy="255576"/>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1ère demande de</a:t>
                </a:r>
              </a:p>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CLM/CGM/CLD         (3 à 6 mois)</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23" name="직선 연결선 222"/>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24" name="타원 223"/>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5" name="타원 224"/>
            <p:cNvSpPr/>
            <p:nvPr/>
          </p:nvSpPr>
          <p:spPr>
            <a:xfrm>
              <a:off x="6767553" y="1871454"/>
              <a:ext cx="26897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03</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29" name="그룹 228"/>
          <p:cNvGrpSpPr/>
          <p:nvPr/>
        </p:nvGrpSpPr>
        <p:grpSpPr>
          <a:xfrm>
            <a:off x="1819668" y="1298616"/>
            <a:ext cx="1869681" cy="425925"/>
            <a:chOff x="6624801" y="1825943"/>
            <a:chExt cx="1359087" cy="360000"/>
          </a:xfrm>
        </p:grpSpPr>
        <p:grpSp>
          <p:nvGrpSpPr>
            <p:cNvPr id="230" name="그룹 229"/>
            <p:cNvGrpSpPr/>
            <p:nvPr/>
          </p:nvGrpSpPr>
          <p:grpSpPr>
            <a:xfrm>
              <a:off x="6902042" y="1825943"/>
              <a:ext cx="1081846" cy="360000"/>
              <a:chOff x="6902042" y="1825943"/>
              <a:chExt cx="1081846" cy="360000"/>
            </a:xfrm>
          </p:grpSpPr>
          <p:sp>
            <p:nvSpPr>
              <p:cNvPr id="234" name="타원 233"/>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35" name="직사각형 234"/>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36" name="TextBox 235"/>
              <p:cNvSpPr txBox="1"/>
              <p:nvPr/>
            </p:nvSpPr>
            <p:spPr>
              <a:xfrm>
                <a:off x="7033551" y="1904905"/>
                <a:ext cx="913780" cy="255576"/>
              </a:xfrm>
              <a:prstGeom prst="rect">
                <a:avLst/>
              </a:prstGeom>
              <a:noFill/>
            </p:spPr>
            <p:txBody>
              <a:bodyPr wrap="square" lIns="0" tIns="0" rIns="0" bIns="0" rtlCol="0" anchor="ctr">
                <a:noAutofit/>
              </a:bodyPr>
              <a:lstStyle/>
              <a:p>
                <a:pPr lvl="0"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Réintégration à l’issue des droits</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31" name="직선 연결선 230"/>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32" name="타원 231"/>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33" name="타원 232"/>
            <p:cNvSpPr/>
            <p:nvPr/>
          </p:nvSpPr>
          <p:spPr>
            <a:xfrm>
              <a:off x="6767553" y="1871456"/>
              <a:ext cx="229441"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05</a:t>
              </a:r>
              <a:endParaRPr lang="ko-KR" altLang="en-US" dirty="0">
                <a:gradFill>
                  <a:gsLst>
                    <a:gs pos="0">
                      <a:schemeClr val="tx2"/>
                    </a:gs>
                    <a:gs pos="100000">
                      <a:schemeClr val="tx2"/>
                    </a:gs>
                  </a:gsLst>
                  <a:lin ang="5400000" scaled="0"/>
                </a:gradFill>
              </a:endParaRPr>
            </a:p>
          </p:txBody>
        </p:sp>
      </p:grpSp>
      <p:grpSp>
        <p:nvGrpSpPr>
          <p:cNvPr id="237" name="그룹 236"/>
          <p:cNvGrpSpPr/>
          <p:nvPr/>
        </p:nvGrpSpPr>
        <p:grpSpPr>
          <a:xfrm>
            <a:off x="1892120" y="2527248"/>
            <a:ext cx="1416532" cy="375217"/>
            <a:chOff x="6624801" y="1825943"/>
            <a:chExt cx="1359087" cy="360000"/>
          </a:xfrm>
        </p:grpSpPr>
        <p:grpSp>
          <p:nvGrpSpPr>
            <p:cNvPr id="238" name="그룹 237"/>
            <p:cNvGrpSpPr/>
            <p:nvPr/>
          </p:nvGrpSpPr>
          <p:grpSpPr>
            <a:xfrm>
              <a:off x="6902042" y="1825943"/>
              <a:ext cx="1081846" cy="360000"/>
              <a:chOff x="6902042" y="1825943"/>
              <a:chExt cx="1081846" cy="360000"/>
            </a:xfrm>
          </p:grpSpPr>
          <p:sp>
            <p:nvSpPr>
              <p:cNvPr id="242" name="타원 241"/>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3" name="직사각형 242"/>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4" name="TextBox 243"/>
              <p:cNvSpPr txBox="1"/>
              <p:nvPr/>
            </p:nvSpPr>
            <p:spPr>
              <a:xfrm>
                <a:off x="6991616" y="1866003"/>
                <a:ext cx="913780" cy="255576"/>
              </a:xfrm>
              <a:prstGeom prst="rect">
                <a:avLst/>
              </a:prstGeom>
              <a:noFill/>
            </p:spPr>
            <p:txBody>
              <a:bodyPr wrap="square" lIns="0" tIns="0" rIns="0" bIns="0" rtlCol="0" anchor="ctr">
                <a:noAutofit/>
              </a:bodyPr>
              <a:lstStyle/>
              <a:p>
                <a:pPr lvl="0"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Renouvellement CLM/CLD/CGM</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39" name="직선 연결선 238"/>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40" name="타원 239"/>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1" name="타원 240"/>
            <p:cNvSpPr/>
            <p:nvPr/>
          </p:nvSpPr>
          <p:spPr>
            <a:xfrm>
              <a:off x="6767553" y="1871454"/>
              <a:ext cx="26897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04</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61" name="그룹 260"/>
          <p:cNvGrpSpPr/>
          <p:nvPr/>
        </p:nvGrpSpPr>
        <p:grpSpPr>
          <a:xfrm>
            <a:off x="5525730" y="3713790"/>
            <a:ext cx="1315182" cy="434710"/>
            <a:chOff x="5816974" y="2401943"/>
            <a:chExt cx="1261846" cy="371393"/>
          </a:xfrm>
        </p:grpSpPr>
        <p:grpSp>
          <p:nvGrpSpPr>
            <p:cNvPr id="262" name="그룹 261"/>
            <p:cNvGrpSpPr/>
            <p:nvPr/>
          </p:nvGrpSpPr>
          <p:grpSpPr>
            <a:xfrm>
              <a:off x="5816974" y="2401943"/>
              <a:ext cx="1261846" cy="360000"/>
              <a:chOff x="5816974" y="2401943"/>
              <a:chExt cx="1261846" cy="360000"/>
            </a:xfrm>
            <a:solidFill>
              <a:schemeClr val="bg1">
                <a:lumMod val="65000"/>
              </a:schemeClr>
            </a:solidFill>
          </p:grpSpPr>
          <p:sp>
            <p:nvSpPr>
              <p:cNvPr id="264" name="타원 263"/>
              <p:cNvSpPr/>
              <p:nvPr/>
            </p:nvSpPr>
            <p:spPr>
              <a:xfrm>
                <a:off x="5816974"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65" name="타원 264"/>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66" name="직사각형 265"/>
              <p:cNvSpPr/>
              <p:nvPr/>
            </p:nvSpPr>
            <p:spPr>
              <a:xfrm>
                <a:off x="5996974"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63" name="TextBox 262"/>
            <p:cNvSpPr txBox="1"/>
            <p:nvPr/>
          </p:nvSpPr>
          <p:spPr>
            <a:xfrm>
              <a:off x="5883493" y="2517760"/>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obligatoire du CMFR</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267" name="그룹 266"/>
          <p:cNvGrpSpPr/>
          <p:nvPr/>
        </p:nvGrpSpPr>
        <p:grpSpPr>
          <a:xfrm>
            <a:off x="983671" y="1870552"/>
            <a:ext cx="1516078" cy="477885"/>
            <a:chOff x="5816974" y="2401943"/>
            <a:chExt cx="1261846" cy="360000"/>
          </a:xfrm>
        </p:grpSpPr>
        <p:grpSp>
          <p:nvGrpSpPr>
            <p:cNvPr id="268" name="그룹 267"/>
            <p:cNvGrpSpPr/>
            <p:nvPr/>
          </p:nvGrpSpPr>
          <p:grpSpPr>
            <a:xfrm>
              <a:off x="5816974" y="2401943"/>
              <a:ext cx="1261846" cy="360000"/>
              <a:chOff x="5816974" y="2401943"/>
              <a:chExt cx="1261846" cy="360000"/>
            </a:xfrm>
            <a:solidFill>
              <a:schemeClr val="bg1">
                <a:lumMod val="65000"/>
              </a:schemeClr>
            </a:solidFill>
          </p:grpSpPr>
          <p:sp>
            <p:nvSpPr>
              <p:cNvPr id="270" name="타원 269"/>
              <p:cNvSpPr/>
              <p:nvPr/>
            </p:nvSpPr>
            <p:spPr>
              <a:xfrm>
                <a:off x="5816974"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1" name="타원 270"/>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2" name="직사각형 271"/>
              <p:cNvSpPr/>
              <p:nvPr/>
            </p:nvSpPr>
            <p:spPr>
              <a:xfrm>
                <a:off x="5967930"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69" name="TextBox 268"/>
            <p:cNvSpPr txBox="1"/>
            <p:nvPr/>
          </p:nvSpPr>
          <p:spPr>
            <a:xfrm>
              <a:off x="5875142" y="2467207"/>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obligatoire du CMFR à épuisement des droits à rémunération à PT</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273" name="그룹 272"/>
          <p:cNvGrpSpPr/>
          <p:nvPr/>
        </p:nvGrpSpPr>
        <p:grpSpPr>
          <a:xfrm>
            <a:off x="1152093" y="3092024"/>
            <a:ext cx="1315184" cy="461435"/>
            <a:chOff x="5816972" y="2401940"/>
            <a:chExt cx="1261848" cy="360003"/>
          </a:xfrm>
        </p:grpSpPr>
        <p:grpSp>
          <p:nvGrpSpPr>
            <p:cNvPr id="274" name="그룹 273"/>
            <p:cNvGrpSpPr/>
            <p:nvPr/>
          </p:nvGrpSpPr>
          <p:grpSpPr>
            <a:xfrm>
              <a:off x="5816972" y="2401940"/>
              <a:ext cx="1261848" cy="360003"/>
              <a:chOff x="5816972" y="2401940"/>
              <a:chExt cx="1261848" cy="360003"/>
            </a:xfrm>
            <a:solidFill>
              <a:schemeClr val="bg1">
                <a:lumMod val="65000"/>
              </a:schemeClr>
            </a:solidFill>
          </p:grpSpPr>
          <p:sp>
            <p:nvSpPr>
              <p:cNvPr id="276" name="타원 275"/>
              <p:cNvSpPr/>
              <p:nvPr/>
            </p:nvSpPr>
            <p:spPr>
              <a:xfrm>
                <a:off x="5816972" y="2401941"/>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7" name="타원 276"/>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8" name="직사각형 277"/>
              <p:cNvSpPr/>
              <p:nvPr/>
            </p:nvSpPr>
            <p:spPr>
              <a:xfrm>
                <a:off x="6023002" y="2401940"/>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75" name="TextBox 274"/>
            <p:cNvSpPr txBox="1"/>
            <p:nvPr/>
          </p:nvSpPr>
          <p:spPr>
            <a:xfrm>
              <a:off x="5889017" y="2481915"/>
              <a:ext cx="1146005" cy="255576"/>
            </a:xfrm>
            <a:prstGeom prst="rect">
              <a:avLst/>
            </a:prstGeom>
            <a:noFill/>
          </p:spPr>
          <p:txBody>
            <a:bodyPr wrap="square" lIns="0" tIns="0" rIns="0" bIns="0" rtlCol="0">
              <a:noAutofit/>
            </a:bodyPr>
            <a:lstStyle/>
            <a:p>
              <a:pPr lvl="0"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obligatoire du CMFR</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sp>
        <p:nvSpPr>
          <p:cNvPr id="109" name="TextBox 108"/>
          <p:cNvSpPr txBox="1"/>
          <p:nvPr/>
        </p:nvSpPr>
        <p:spPr>
          <a:xfrm>
            <a:off x="6195543" y="751225"/>
            <a:ext cx="1769825" cy="362278"/>
          </a:xfrm>
          <a:prstGeom prst="rect">
            <a:avLst/>
          </a:prstGeom>
          <a:noFill/>
        </p:spPr>
        <p:txBody>
          <a:bodyPr wrap="square" lIns="72000" tIns="0" rIns="72000" bIns="0" rtlCol="0">
            <a:noAutofit/>
          </a:bodyPr>
          <a:lstStyle/>
          <a:p>
            <a:pPr lvl="0" algn="ctr"/>
            <a:r>
              <a:rPr lang="en-US" altLang="ko-KR" sz="2000" b="1" dirty="0">
                <a:gradFill>
                  <a:gsLst>
                    <a:gs pos="0">
                      <a:schemeClr val="accent1"/>
                    </a:gs>
                    <a:gs pos="100000">
                      <a:schemeClr val="accent1"/>
                    </a:gs>
                  </a:gsLst>
                  <a:lin ang="5400000" scaled="0"/>
                </a:gradFill>
                <a:latin typeface="Roboto Condensed Regular"/>
              </a:rPr>
              <a:t>CMFR</a:t>
            </a:r>
            <a:endParaRPr lang="ko-KR" altLang="en-US" sz="2000" b="1" dirty="0">
              <a:gradFill>
                <a:gsLst>
                  <a:gs pos="0">
                    <a:schemeClr val="accent1"/>
                  </a:gs>
                  <a:gs pos="100000">
                    <a:schemeClr val="accent1"/>
                  </a:gs>
                </a:gsLst>
                <a:lin ang="5400000" scaled="0"/>
              </a:gradFill>
              <a:latin typeface="Roboto Condensed Regular"/>
            </a:endParaRPr>
          </a:p>
        </p:txBody>
      </p:sp>
      <p:sp>
        <p:nvSpPr>
          <p:cNvPr id="106" name="Rectangle 105">
            <a:extLst>
              <a:ext uri="{FF2B5EF4-FFF2-40B4-BE49-F238E27FC236}">
                <a16:creationId xmlns:a16="http://schemas.microsoft.com/office/drawing/2014/main" id="{C94E0A0A-BCA2-094E-D0F9-18360C2D5AC0}"/>
              </a:ext>
            </a:extLst>
          </p:cNvPr>
          <p:cNvSpPr/>
          <p:nvPr/>
        </p:nvSpPr>
        <p:spPr>
          <a:xfrm>
            <a:off x="627017" y="4745515"/>
            <a:ext cx="1143000" cy="327585"/>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107" name="Rectangle 106">
            <a:extLst>
              <a:ext uri="{FF2B5EF4-FFF2-40B4-BE49-F238E27FC236}">
                <a16:creationId xmlns:a16="http://schemas.microsoft.com/office/drawing/2014/main" id="{1A80AA5D-F986-9D28-2C35-F73E765C9F1D}"/>
              </a:ext>
            </a:extLst>
          </p:cNvPr>
          <p:cNvSpPr/>
          <p:nvPr/>
        </p:nvSpPr>
        <p:spPr>
          <a:xfrm>
            <a:off x="7715139" y="337843"/>
            <a:ext cx="1143000" cy="23729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119" name="Rectangle 118">
            <a:extLst>
              <a:ext uri="{FF2B5EF4-FFF2-40B4-BE49-F238E27FC236}">
                <a16:creationId xmlns:a16="http://schemas.microsoft.com/office/drawing/2014/main" id="{74F76685-5EEC-DA5D-800F-CB83BAF3FACD}"/>
              </a:ext>
            </a:extLst>
          </p:cNvPr>
          <p:cNvSpPr/>
          <p:nvPr/>
        </p:nvSpPr>
        <p:spPr>
          <a:xfrm>
            <a:off x="7085914" y="4843460"/>
            <a:ext cx="1407538" cy="229640"/>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Tree>
    <p:extLst>
      <p:ext uri="{BB962C8B-B14F-4D97-AF65-F5344CB8AC3E}">
        <p14:creationId xmlns:p14="http://schemas.microsoft.com/office/powerpoint/2010/main" val="1345697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Bottom)">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720725" y="339725"/>
            <a:ext cx="8137414" cy="467469"/>
          </a:xfrm>
        </p:spPr>
        <p:txBody>
          <a:bodyPr/>
          <a:lstStyle/>
          <a:p>
            <a:r>
              <a:rPr lang="en-US" sz="2000" dirty="0">
                <a:gradFill>
                  <a:gsLst>
                    <a:gs pos="0">
                      <a:schemeClr val="accent1"/>
                    </a:gs>
                    <a:gs pos="100000">
                      <a:schemeClr val="accent1"/>
                    </a:gs>
                  </a:gsLst>
                  <a:lin ang="0" scaled="1"/>
                </a:gradFill>
                <a:latin typeface="Arial Rounded MT Bold" panose="020F0704030504030204" pitchFamily="34" charset="0"/>
              </a:rPr>
              <a:t>Le conseil </a:t>
            </a:r>
            <a:r>
              <a:rPr lang="en-US" sz="2000" dirty="0" err="1">
                <a:gradFill>
                  <a:gsLst>
                    <a:gs pos="0">
                      <a:schemeClr val="accent1"/>
                    </a:gs>
                    <a:gs pos="100000">
                      <a:schemeClr val="accent1"/>
                    </a:gs>
                  </a:gsLst>
                  <a:lin ang="0" scaled="1"/>
                </a:gradFill>
                <a:latin typeface="Arial Rounded MT Bold" panose="020F0704030504030204" pitchFamily="34" charset="0"/>
              </a:rPr>
              <a:t>médical</a:t>
            </a:r>
            <a:r>
              <a:rPr lang="en-US" sz="2000" dirty="0">
                <a:gradFill>
                  <a:gsLst>
                    <a:gs pos="0">
                      <a:schemeClr val="accent1"/>
                    </a:gs>
                    <a:gs pos="100000">
                      <a:schemeClr val="accent1"/>
                    </a:gs>
                  </a:gsLst>
                  <a:lin ang="0" scaled="1"/>
                </a:gradFill>
                <a:latin typeface="Arial Rounded MT Bold" panose="020F0704030504030204" pitchFamily="34" charset="0"/>
              </a:rPr>
              <a:t>-Formation </a:t>
            </a:r>
            <a:r>
              <a:rPr lang="en-US" sz="2000" dirty="0" err="1">
                <a:gradFill>
                  <a:gsLst>
                    <a:gs pos="0">
                      <a:schemeClr val="accent1"/>
                    </a:gs>
                    <a:gs pos="100000">
                      <a:schemeClr val="accent1"/>
                    </a:gs>
                  </a:gsLst>
                  <a:lin ang="0" scaled="1"/>
                </a:gradFill>
                <a:latin typeface="Arial Rounded MT Bold" panose="020F0704030504030204" pitchFamily="34" charset="0"/>
              </a:rPr>
              <a:t>restreinte</a:t>
            </a:r>
            <a:r>
              <a:rPr lang="en-US" sz="2000" dirty="0">
                <a:gradFill>
                  <a:gsLst>
                    <a:gs pos="0">
                      <a:schemeClr val="accent1"/>
                    </a:gs>
                    <a:gs pos="100000">
                      <a:schemeClr val="accent1"/>
                    </a:gs>
                  </a:gsLst>
                  <a:lin ang="0" scaled="1"/>
                </a:gradFill>
                <a:latin typeface="Arial Rounded MT Bold" panose="020F0704030504030204" pitchFamily="34" charset="0"/>
              </a:rPr>
              <a:t>-CMFR</a:t>
            </a:r>
          </a:p>
        </p:txBody>
      </p:sp>
      <p:grpSp>
        <p:nvGrpSpPr>
          <p:cNvPr id="105" name="그룹 104"/>
          <p:cNvGrpSpPr/>
          <p:nvPr/>
        </p:nvGrpSpPr>
        <p:grpSpPr>
          <a:xfrm>
            <a:off x="1719462" y="1021908"/>
            <a:ext cx="6659128" cy="3289739"/>
            <a:chOff x="3460099" y="1020915"/>
            <a:chExt cx="4956826" cy="3289739"/>
          </a:xfrm>
        </p:grpSpPr>
        <p:grpSp>
          <p:nvGrpSpPr>
            <p:cNvPr id="104" name="그룹 103"/>
            <p:cNvGrpSpPr/>
            <p:nvPr/>
          </p:nvGrpSpPr>
          <p:grpSpPr>
            <a:xfrm>
              <a:off x="3460099" y="1020915"/>
              <a:ext cx="4956826" cy="3289739"/>
              <a:chOff x="3460099" y="1020915"/>
              <a:chExt cx="4956826" cy="3289739"/>
            </a:xfrm>
          </p:grpSpPr>
          <p:grpSp>
            <p:nvGrpSpPr>
              <p:cNvPr id="15" name="그룹 14"/>
              <p:cNvGrpSpPr/>
              <p:nvPr/>
            </p:nvGrpSpPr>
            <p:grpSpPr>
              <a:xfrm>
                <a:off x="3460099" y="1158834"/>
                <a:ext cx="750433" cy="3151820"/>
                <a:chOff x="3429439" y="1069943"/>
                <a:chExt cx="720000" cy="3024000"/>
              </a:xfrm>
              <a:pattFill prst="ltUpDiag">
                <a:fgClr>
                  <a:schemeClr val="bg1">
                    <a:lumMod val="50000"/>
                  </a:schemeClr>
                </a:fgClr>
                <a:bgClr>
                  <a:schemeClr val="bg1"/>
                </a:bgClr>
              </a:pattFill>
            </p:grpSpPr>
            <p:grpSp>
              <p:nvGrpSpPr>
                <p:cNvPr id="12" name="그룹 11"/>
                <p:cNvGrpSpPr/>
                <p:nvPr/>
              </p:nvGrpSpPr>
              <p:grpSpPr>
                <a:xfrm>
                  <a:off x="3429439" y="1069943"/>
                  <a:ext cx="360000" cy="720000"/>
                  <a:chOff x="2755789" y="984671"/>
                  <a:chExt cx="360000" cy="720000"/>
                </a:xfrm>
                <a:grpFill/>
              </p:grpSpPr>
              <p:sp>
                <p:nvSpPr>
                  <p:cNvPr id="9"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5"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36" name="그룹 135"/>
                <p:cNvGrpSpPr/>
                <p:nvPr/>
              </p:nvGrpSpPr>
              <p:grpSpPr>
                <a:xfrm flipH="1">
                  <a:off x="3789439" y="1645943"/>
                  <a:ext cx="360000" cy="720000"/>
                  <a:chOff x="2755789" y="984671"/>
                  <a:chExt cx="360000" cy="720000"/>
                </a:xfrm>
                <a:grpFill/>
              </p:grpSpPr>
              <p:sp>
                <p:nvSpPr>
                  <p:cNvPr id="137"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8"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1" name="그룹 140"/>
                <p:cNvGrpSpPr/>
                <p:nvPr/>
              </p:nvGrpSpPr>
              <p:grpSpPr>
                <a:xfrm>
                  <a:off x="3429439" y="2221943"/>
                  <a:ext cx="360000" cy="720000"/>
                  <a:chOff x="2755789" y="984671"/>
                  <a:chExt cx="360000" cy="720000"/>
                </a:xfrm>
                <a:grpFill/>
              </p:grpSpPr>
              <p:sp>
                <p:nvSpPr>
                  <p:cNvPr id="142"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4" name="그룹 143"/>
                <p:cNvGrpSpPr/>
                <p:nvPr/>
              </p:nvGrpSpPr>
              <p:grpSpPr>
                <a:xfrm flipH="1">
                  <a:off x="3789439" y="2797943"/>
                  <a:ext cx="360000" cy="720000"/>
                  <a:chOff x="2755789" y="984671"/>
                  <a:chExt cx="360000" cy="720000"/>
                </a:xfrm>
                <a:grpFill/>
              </p:grpSpPr>
              <p:sp>
                <p:nvSpPr>
                  <p:cNvPr id="145"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6"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7" name="그룹 146"/>
                <p:cNvGrpSpPr/>
                <p:nvPr/>
              </p:nvGrpSpPr>
              <p:grpSpPr>
                <a:xfrm>
                  <a:off x="3429439" y="3373943"/>
                  <a:ext cx="360000" cy="720000"/>
                  <a:chOff x="2755789" y="984671"/>
                  <a:chExt cx="360000" cy="720000"/>
                </a:xfrm>
                <a:grpFill/>
              </p:grpSpPr>
              <p:sp>
                <p:nvSpPr>
                  <p:cNvPr id="148"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9"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2" name="그룹 1"/>
              <p:cNvGrpSpPr/>
              <p:nvPr/>
            </p:nvGrpSpPr>
            <p:grpSpPr>
              <a:xfrm>
                <a:off x="3835316" y="1158834"/>
                <a:ext cx="4162801" cy="3151820"/>
                <a:chOff x="3835316" y="1158834"/>
                <a:chExt cx="4162801" cy="3151820"/>
              </a:xfrm>
            </p:grpSpPr>
            <p:sp>
              <p:nvSpPr>
                <p:cNvPr id="10" name="직사각형 9"/>
                <p:cNvSpPr/>
                <p:nvPr/>
              </p:nvSpPr>
              <p:spPr>
                <a:xfrm>
                  <a:off x="3835316" y="1158834"/>
                  <a:ext cx="4162801" cy="150087"/>
                </a:xfrm>
                <a:prstGeom prst="rect">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1" name="직사각형 150"/>
                <p:cNvSpPr/>
                <p:nvPr/>
              </p:nvSpPr>
              <p:spPr>
                <a:xfrm>
                  <a:off x="3835316" y="4160567"/>
                  <a:ext cx="3244166" cy="150087"/>
                </a:xfrm>
                <a:prstGeom prst="rect">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2" name="이등변 삼각형 111"/>
              <p:cNvSpPr/>
              <p:nvPr/>
            </p:nvSpPr>
            <p:spPr>
              <a:xfrm rot="5400000" flipH="1">
                <a:off x="7994561" y="1024474"/>
                <a:ext cx="425924" cy="418805"/>
              </a:xfrm>
              <a:prstGeom prst="triangle">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3" name="그룹 32"/>
              <p:cNvGrpSpPr/>
              <p:nvPr/>
            </p:nvGrpSpPr>
            <p:grpSpPr>
              <a:xfrm>
                <a:off x="6704267" y="1755688"/>
                <a:ext cx="750433" cy="2554961"/>
                <a:chOff x="6542042" y="1642595"/>
                <a:chExt cx="720000" cy="2451348"/>
              </a:xfrm>
            </p:grpSpPr>
            <p:grpSp>
              <p:nvGrpSpPr>
                <p:cNvPr id="8" name="그룹 7"/>
                <p:cNvGrpSpPr/>
                <p:nvPr/>
              </p:nvGrpSpPr>
              <p:grpSpPr>
                <a:xfrm>
                  <a:off x="6542042" y="1642595"/>
                  <a:ext cx="432001" cy="720000"/>
                  <a:chOff x="6542042" y="1642595"/>
                  <a:chExt cx="432001" cy="720000"/>
                </a:xfrm>
              </p:grpSpPr>
              <p:sp>
                <p:nvSpPr>
                  <p:cNvPr id="17" name="타원 16"/>
                  <p:cNvSpPr/>
                  <p:nvPr/>
                </p:nvSpPr>
                <p:spPr>
                  <a:xfrm>
                    <a:off x="6830043" y="1642595"/>
                    <a:ext cx="144000" cy="144000"/>
                  </a:xfrm>
                  <a:prstGeom prst="ellipse">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7" name="그룹 6"/>
                  <p:cNvGrpSpPr/>
                  <p:nvPr/>
                </p:nvGrpSpPr>
                <p:grpSpPr>
                  <a:xfrm>
                    <a:off x="6542042" y="1642595"/>
                    <a:ext cx="360000" cy="720000"/>
                    <a:chOff x="6542042" y="2234995"/>
                    <a:chExt cx="360000" cy="720000"/>
                  </a:xfrm>
                </p:grpSpPr>
                <p:sp>
                  <p:nvSpPr>
                    <p:cNvPr id="117" name="직사각형 8"/>
                    <p:cNvSpPr/>
                    <p:nvPr/>
                  </p:nvSpPr>
                  <p:spPr>
                    <a:xfrm>
                      <a:off x="6542042" y="2234995"/>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8" name="직사각형 8"/>
                    <p:cNvSpPr/>
                    <p:nvPr/>
                  </p:nvSpPr>
                  <p:spPr>
                    <a:xfrm flipV="1">
                      <a:off x="6542042" y="2594995"/>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156" name="그룹 155"/>
                <p:cNvGrpSpPr/>
                <p:nvPr/>
              </p:nvGrpSpPr>
              <p:grpSpPr>
                <a:xfrm flipH="1">
                  <a:off x="6902042" y="2221943"/>
                  <a:ext cx="360000" cy="720000"/>
                  <a:chOff x="2755789" y="984671"/>
                  <a:chExt cx="360000" cy="720000"/>
                </a:xfrm>
                <a:pattFill prst="ltUpDiag">
                  <a:fgClr>
                    <a:schemeClr val="bg1">
                      <a:lumMod val="50000"/>
                    </a:schemeClr>
                  </a:fgClr>
                  <a:bgClr>
                    <a:schemeClr val="bg1"/>
                  </a:bgClr>
                </a:pattFill>
              </p:grpSpPr>
              <p:sp>
                <p:nvSpPr>
                  <p:cNvPr id="163"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4"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61" name="직사각형 8"/>
                <p:cNvSpPr/>
                <p:nvPr/>
              </p:nvSpPr>
              <p:spPr>
                <a:xfrm>
                  <a:off x="6542042" y="2797943"/>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2" name="직사각형 8"/>
                <p:cNvSpPr/>
                <p:nvPr/>
              </p:nvSpPr>
              <p:spPr>
                <a:xfrm flipV="1">
                  <a:off x="6542042" y="3157943"/>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58" name="그룹 157"/>
                <p:cNvGrpSpPr/>
                <p:nvPr/>
              </p:nvGrpSpPr>
              <p:grpSpPr>
                <a:xfrm flipH="1">
                  <a:off x="6902042" y="3373943"/>
                  <a:ext cx="360000" cy="720000"/>
                  <a:chOff x="2755789" y="984671"/>
                  <a:chExt cx="360000" cy="720000"/>
                </a:xfrm>
                <a:pattFill prst="ltUpDiag">
                  <a:fgClr>
                    <a:schemeClr val="bg1">
                      <a:lumMod val="50000"/>
                    </a:schemeClr>
                  </a:fgClr>
                  <a:bgClr>
                    <a:schemeClr val="bg1"/>
                  </a:bgClr>
                </a:pattFill>
              </p:grpSpPr>
              <p:sp>
                <p:nvSpPr>
                  <p:cNvPr id="159"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0"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sp>
          <p:nvSpPr>
            <p:cNvPr id="113" name="직각 삼각형 112"/>
            <p:cNvSpPr>
              <a:spLocks/>
            </p:cNvSpPr>
            <p:nvPr/>
          </p:nvSpPr>
          <p:spPr>
            <a:xfrm flipH="1" flipV="1">
              <a:off x="7848032" y="1158834"/>
              <a:ext cx="150087" cy="150087"/>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32" name="그룹 31"/>
          <p:cNvGrpSpPr/>
          <p:nvPr/>
        </p:nvGrpSpPr>
        <p:grpSpPr>
          <a:xfrm>
            <a:off x="6216858" y="1798947"/>
            <a:ext cx="2276594" cy="572120"/>
            <a:chOff x="6624801" y="1825943"/>
            <a:chExt cx="1359087" cy="360000"/>
          </a:xfrm>
        </p:grpSpPr>
        <p:grpSp>
          <p:nvGrpSpPr>
            <p:cNvPr id="31" name="그룹 30"/>
            <p:cNvGrpSpPr/>
            <p:nvPr/>
          </p:nvGrpSpPr>
          <p:grpSpPr>
            <a:xfrm>
              <a:off x="6902042" y="1825943"/>
              <a:ext cx="1081846" cy="360000"/>
              <a:chOff x="6902042" y="1825943"/>
              <a:chExt cx="1081846" cy="360000"/>
            </a:xfrm>
          </p:grpSpPr>
          <p:sp>
            <p:nvSpPr>
              <p:cNvPr id="111" name="타원 110"/>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4" name="직사각형 113"/>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6" name="TextBox 115"/>
              <p:cNvSpPr txBox="1"/>
              <p:nvPr/>
            </p:nvSpPr>
            <p:spPr>
              <a:xfrm>
                <a:off x="7078503" y="1883696"/>
                <a:ext cx="850980" cy="255576"/>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Examen de contrôle au-delà de 6 mois de CITIS au moins 1 fois par an par un médecin agréé</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108" name="직선 연결선 107"/>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110" name="타원 109"/>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5" name="타원 114"/>
            <p:cNvSpPr/>
            <p:nvPr/>
          </p:nvSpPr>
          <p:spPr>
            <a:xfrm>
              <a:off x="6767553" y="1871454"/>
              <a:ext cx="26897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Arial" panose="020B0604020202020204" pitchFamily="34" charset="0"/>
                  <a:cs typeface="Arial" panose="020B0604020202020204" pitchFamily="34" charset="0"/>
                </a:rPr>
                <a:t>06</a:t>
              </a:r>
              <a:endParaRPr lang="ko-KR" altLang="en-US" sz="1200" b="1" dirty="0">
                <a:gradFill>
                  <a:gsLst>
                    <a:gs pos="0">
                      <a:schemeClr val="tx2"/>
                    </a:gs>
                    <a:gs pos="100000">
                      <a:schemeClr val="tx2"/>
                    </a:gs>
                  </a:gsLst>
                  <a:lin ang="5400000" scaled="0"/>
                </a:gradFill>
                <a:latin typeface="Arial" panose="020B0604020202020204" pitchFamily="34" charset="0"/>
                <a:cs typeface="Arial" panose="020B0604020202020204" pitchFamily="34" charset="0"/>
              </a:endParaRPr>
            </a:p>
          </p:txBody>
        </p:sp>
      </p:grpSp>
      <p:grpSp>
        <p:nvGrpSpPr>
          <p:cNvPr id="36" name="그룹 35"/>
          <p:cNvGrpSpPr/>
          <p:nvPr/>
        </p:nvGrpSpPr>
        <p:grpSpPr>
          <a:xfrm>
            <a:off x="5257800" y="2500844"/>
            <a:ext cx="1576601" cy="511050"/>
            <a:chOff x="5816974" y="2401943"/>
            <a:chExt cx="1261846" cy="360000"/>
          </a:xfrm>
        </p:grpSpPr>
        <p:grpSp>
          <p:nvGrpSpPr>
            <p:cNvPr id="13" name="그룹 12"/>
            <p:cNvGrpSpPr/>
            <p:nvPr/>
          </p:nvGrpSpPr>
          <p:grpSpPr>
            <a:xfrm>
              <a:off x="5816974" y="2401943"/>
              <a:ext cx="1261846" cy="360000"/>
              <a:chOff x="5816974" y="2401943"/>
              <a:chExt cx="1261846" cy="360000"/>
            </a:xfrm>
            <a:solidFill>
              <a:schemeClr val="bg1">
                <a:lumMod val="65000"/>
              </a:schemeClr>
            </a:solidFill>
          </p:grpSpPr>
          <p:sp>
            <p:nvSpPr>
              <p:cNvPr id="130" name="타원 129"/>
              <p:cNvSpPr/>
              <p:nvPr/>
            </p:nvSpPr>
            <p:spPr>
              <a:xfrm>
                <a:off x="5816974"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1" name="타원 130"/>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2" name="직사각형 131"/>
              <p:cNvSpPr/>
              <p:nvPr/>
            </p:nvSpPr>
            <p:spPr>
              <a:xfrm>
                <a:off x="5996974"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134" name="TextBox 133"/>
            <p:cNvSpPr txBox="1"/>
            <p:nvPr/>
          </p:nvSpPr>
          <p:spPr>
            <a:xfrm>
              <a:off x="5875142" y="2467207"/>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du CMFR en cas de contestation des conclusions du médecin agréé</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195" name="그룹 194"/>
          <p:cNvGrpSpPr/>
          <p:nvPr/>
        </p:nvGrpSpPr>
        <p:grpSpPr>
          <a:xfrm>
            <a:off x="6216858" y="3099569"/>
            <a:ext cx="1880416" cy="468185"/>
            <a:chOff x="6624801" y="1825943"/>
            <a:chExt cx="1359087" cy="360000"/>
          </a:xfrm>
        </p:grpSpPr>
        <p:grpSp>
          <p:nvGrpSpPr>
            <p:cNvPr id="199" name="그룹 198"/>
            <p:cNvGrpSpPr/>
            <p:nvPr/>
          </p:nvGrpSpPr>
          <p:grpSpPr>
            <a:xfrm>
              <a:off x="6902042" y="1825943"/>
              <a:ext cx="1081846" cy="360000"/>
              <a:chOff x="6902042" y="1825943"/>
              <a:chExt cx="1081846" cy="360000"/>
            </a:xfrm>
          </p:grpSpPr>
          <p:sp>
            <p:nvSpPr>
              <p:cNvPr id="218" name="타원 217"/>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9" name="직사각형 218"/>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0" name="TextBox 219"/>
              <p:cNvSpPr txBox="1"/>
              <p:nvPr/>
            </p:nvSpPr>
            <p:spPr>
              <a:xfrm>
                <a:off x="7089160" y="1878155"/>
                <a:ext cx="799393" cy="255576"/>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Disponibilité pour raison de santé</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02" name="직선 연결선 201"/>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16" name="타원 215"/>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7" name="타원 216"/>
            <p:cNvSpPr/>
            <p:nvPr/>
          </p:nvSpPr>
          <p:spPr>
            <a:xfrm>
              <a:off x="6767553" y="1871454"/>
              <a:ext cx="26897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07</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21" name="그룹 220"/>
          <p:cNvGrpSpPr/>
          <p:nvPr/>
        </p:nvGrpSpPr>
        <p:grpSpPr>
          <a:xfrm>
            <a:off x="1842416" y="3716708"/>
            <a:ext cx="1729315" cy="451770"/>
            <a:chOff x="6624801" y="1825943"/>
            <a:chExt cx="1359087" cy="360000"/>
          </a:xfrm>
        </p:grpSpPr>
        <p:grpSp>
          <p:nvGrpSpPr>
            <p:cNvPr id="222" name="그룹 221"/>
            <p:cNvGrpSpPr/>
            <p:nvPr/>
          </p:nvGrpSpPr>
          <p:grpSpPr>
            <a:xfrm>
              <a:off x="6902042" y="1825943"/>
              <a:ext cx="1081846" cy="360000"/>
              <a:chOff x="6902042" y="1825943"/>
              <a:chExt cx="1081846" cy="360000"/>
            </a:xfrm>
          </p:grpSpPr>
          <p:sp>
            <p:nvSpPr>
              <p:cNvPr id="226" name="타원 225"/>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7" name="직사각형 226"/>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8" name="TextBox 227"/>
              <p:cNvSpPr txBox="1"/>
              <p:nvPr/>
            </p:nvSpPr>
            <p:spPr>
              <a:xfrm>
                <a:off x="7089159" y="1878155"/>
                <a:ext cx="771331" cy="255576"/>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Reclassemen</a:t>
                </a:r>
                <a:r>
                  <a:rPr lang="pt-BR" altLang="ko-KR" sz="800" dirty="0">
                    <a:gradFill>
                      <a:gsLst>
                        <a:gs pos="0">
                          <a:schemeClr val="accent3"/>
                        </a:gs>
                        <a:gs pos="100000">
                          <a:schemeClr val="accent3"/>
                        </a:gs>
                      </a:gsLst>
                      <a:lin ang="5400000" scaled="0"/>
                    </a:gradFill>
                    <a:latin typeface="Arial" panose="020B0604020202020204" pitchFamily="34" charset="0"/>
                    <a:ea typeface="Roboto Light" pitchFamily="2" charset="0"/>
                    <a:cs typeface="Arial" panose="020B0604020202020204" pitchFamily="34" charset="0"/>
                  </a:rPr>
                  <a:t>t</a:t>
                </a:r>
                <a:endParaRPr lang="en-US" altLang="ko-KR" sz="800" dirty="0">
                  <a:gradFill>
                    <a:gsLst>
                      <a:gs pos="0">
                        <a:schemeClr val="accent3"/>
                      </a:gs>
                      <a:gs pos="100000">
                        <a:schemeClr val="accent3"/>
                      </a:gs>
                    </a:gsLst>
                    <a:lin ang="5400000" scaled="0"/>
                  </a:gradFill>
                  <a:latin typeface="Arial" panose="020B0604020202020204" pitchFamily="34" charset="0"/>
                  <a:ea typeface="Roboto Light" pitchFamily="2" charset="0"/>
                  <a:cs typeface="Arial" panose="020B0604020202020204" pitchFamily="34" charset="0"/>
                </a:endParaRPr>
              </a:p>
            </p:txBody>
          </p:sp>
        </p:grpSp>
        <p:cxnSp>
          <p:nvCxnSpPr>
            <p:cNvPr id="223" name="직선 연결선 222"/>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24" name="타원 223"/>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5" name="타원 224"/>
            <p:cNvSpPr/>
            <p:nvPr/>
          </p:nvSpPr>
          <p:spPr>
            <a:xfrm>
              <a:off x="6767553" y="1871454"/>
              <a:ext cx="26897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08</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37" name="그룹 236"/>
          <p:cNvGrpSpPr/>
          <p:nvPr/>
        </p:nvGrpSpPr>
        <p:grpSpPr>
          <a:xfrm>
            <a:off x="1892120" y="2500844"/>
            <a:ext cx="1416532" cy="454615"/>
            <a:chOff x="6624801" y="1825943"/>
            <a:chExt cx="1359087" cy="360000"/>
          </a:xfrm>
        </p:grpSpPr>
        <p:grpSp>
          <p:nvGrpSpPr>
            <p:cNvPr id="238" name="그룹 237"/>
            <p:cNvGrpSpPr/>
            <p:nvPr/>
          </p:nvGrpSpPr>
          <p:grpSpPr>
            <a:xfrm>
              <a:off x="6902042" y="1825943"/>
              <a:ext cx="1081846" cy="360000"/>
              <a:chOff x="6902042" y="1825943"/>
              <a:chExt cx="1081846" cy="360000"/>
            </a:xfrm>
          </p:grpSpPr>
          <p:sp>
            <p:nvSpPr>
              <p:cNvPr id="242" name="타원 241"/>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3" name="직사각형 242"/>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4" name="TextBox 243"/>
              <p:cNvSpPr txBox="1"/>
              <p:nvPr/>
            </p:nvSpPr>
            <p:spPr>
              <a:xfrm>
                <a:off x="6991616" y="1866003"/>
                <a:ext cx="913780" cy="255576"/>
              </a:xfrm>
              <a:prstGeom prst="rect">
                <a:avLst/>
              </a:prstGeom>
              <a:noFill/>
            </p:spPr>
            <p:txBody>
              <a:bodyPr wrap="square" lIns="0" tIns="0" rIns="0" bIns="0" rtlCol="0" anchor="ctr">
                <a:noAutofit/>
              </a:bodyPr>
              <a:lstStyle/>
              <a:p>
                <a:pPr lvl="0"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1ère demande </a:t>
                </a:r>
              </a:p>
              <a:p>
                <a:pPr lvl="0"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de TPT et renouvellement</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39" name="직선 연결선 238"/>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40" name="타원 239"/>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1" name="타원 240"/>
            <p:cNvSpPr/>
            <p:nvPr/>
          </p:nvSpPr>
          <p:spPr>
            <a:xfrm>
              <a:off x="6767553" y="1871454"/>
              <a:ext cx="310949"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09</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61" name="그룹 260"/>
          <p:cNvGrpSpPr/>
          <p:nvPr/>
        </p:nvGrpSpPr>
        <p:grpSpPr>
          <a:xfrm>
            <a:off x="5330477" y="3666984"/>
            <a:ext cx="1510435" cy="468184"/>
            <a:chOff x="5816974" y="2401943"/>
            <a:chExt cx="1261846" cy="360000"/>
          </a:xfrm>
        </p:grpSpPr>
        <p:grpSp>
          <p:nvGrpSpPr>
            <p:cNvPr id="262" name="그룹 261"/>
            <p:cNvGrpSpPr/>
            <p:nvPr/>
          </p:nvGrpSpPr>
          <p:grpSpPr>
            <a:xfrm>
              <a:off x="5816974" y="2401943"/>
              <a:ext cx="1261846" cy="360000"/>
              <a:chOff x="5816974" y="2401943"/>
              <a:chExt cx="1261846" cy="360000"/>
            </a:xfrm>
            <a:solidFill>
              <a:schemeClr val="bg1">
                <a:lumMod val="65000"/>
              </a:schemeClr>
            </a:solidFill>
          </p:grpSpPr>
          <p:sp>
            <p:nvSpPr>
              <p:cNvPr id="264" name="타원 263"/>
              <p:cNvSpPr/>
              <p:nvPr/>
            </p:nvSpPr>
            <p:spPr>
              <a:xfrm>
                <a:off x="5816974"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65" name="타원 264"/>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66" name="직사각형 265"/>
              <p:cNvSpPr/>
              <p:nvPr/>
            </p:nvSpPr>
            <p:spPr>
              <a:xfrm>
                <a:off x="5996974"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63" name="TextBox 262"/>
            <p:cNvSpPr txBox="1"/>
            <p:nvPr/>
          </p:nvSpPr>
          <p:spPr>
            <a:xfrm>
              <a:off x="5876942" y="2466931"/>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Saisine obligatoire du CMFR pour l’attribution et à chaque renouvellement</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grpSp>
        <p:nvGrpSpPr>
          <p:cNvPr id="267" name="그룹 266"/>
          <p:cNvGrpSpPr/>
          <p:nvPr/>
        </p:nvGrpSpPr>
        <p:grpSpPr>
          <a:xfrm>
            <a:off x="831111" y="1868499"/>
            <a:ext cx="1619036" cy="564564"/>
            <a:chOff x="5771470" y="2406761"/>
            <a:chExt cx="1307350" cy="360000"/>
          </a:xfrm>
        </p:grpSpPr>
        <p:grpSp>
          <p:nvGrpSpPr>
            <p:cNvPr id="268" name="그룹 267"/>
            <p:cNvGrpSpPr/>
            <p:nvPr/>
          </p:nvGrpSpPr>
          <p:grpSpPr>
            <a:xfrm>
              <a:off x="5771470" y="2406761"/>
              <a:ext cx="1307350" cy="360000"/>
              <a:chOff x="5771470" y="2406761"/>
              <a:chExt cx="1307350" cy="360000"/>
            </a:xfrm>
            <a:solidFill>
              <a:schemeClr val="bg1">
                <a:lumMod val="65000"/>
              </a:schemeClr>
            </a:solidFill>
          </p:grpSpPr>
          <p:sp>
            <p:nvSpPr>
              <p:cNvPr id="270" name="타원 269"/>
              <p:cNvSpPr/>
              <p:nvPr/>
            </p:nvSpPr>
            <p:spPr>
              <a:xfrm>
                <a:off x="5771470" y="2411579"/>
                <a:ext cx="360000" cy="355182"/>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1" name="타원 270"/>
              <p:cNvSpPr/>
              <p:nvPr/>
            </p:nvSpPr>
            <p:spPr>
              <a:xfrm>
                <a:off x="6718820" y="2406761"/>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2" name="직사각형 271"/>
              <p:cNvSpPr/>
              <p:nvPr/>
            </p:nvSpPr>
            <p:spPr>
              <a:xfrm>
                <a:off x="5968612" y="2406761"/>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69" name="TextBox 268"/>
            <p:cNvSpPr txBox="1"/>
            <p:nvPr/>
          </p:nvSpPr>
          <p:spPr>
            <a:xfrm>
              <a:off x="5847820" y="2470247"/>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du CMFR en cas de contestation des conclusions du médecin agréé</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273" name="그룹 272"/>
          <p:cNvGrpSpPr/>
          <p:nvPr/>
        </p:nvGrpSpPr>
        <p:grpSpPr>
          <a:xfrm>
            <a:off x="1152093" y="3092027"/>
            <a:ext cx="1315184" cy="461434"/>
            <a:chOff x="5816972" y="2401941"/>
            <a:chExt cx="1261848" cy="360002"/>
          </a:xfrm>
        </p:grpSpPr>
        <p:grpSp>
          <p:nvGrpSpPr>
            <p:cNvPr id="274" name="그룹 273"/>
            <p:cNvGrpSpPr/>
            <p:nvPr/>
          </p:nvGrpSpPr>
          <p:grpSpPr>
            <a:xfrm>
              <a:off x="5816972" y="2401941"/>
              <a:ext cx="1261848" cy="360002"/>
              <a:chOff x="5816972" y="2401941"/>
              <a:chExt cx="1261848" cy="360002"/>
            </a:xfrm>
            <a:solidFill>
              <a:schemeClr val="bg1">
                <a:lumMod val="65000"/>
              </a:schemeClr>
            </a:solidFill>
          </p:grpSpPr>
          <p:sp>
            <p:nvSpPr>
              <p:cNvPr id="276" name="타원 275"/>
              <p:cNvSpPr/>
              <p:nvPr/>
            </p:nvSpPr>
            <p:spPr>
              <a:xfrm>
                <a:off x="5816972" y="2401941"/>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7" name="타원 276"/>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8" name="직사각형 277"/>
              <p:cNvSpPr/>
              <p:nvPr/>
            </p:nvSpPr>
            <p:spPr>
              <a:xfrm>
                <a:off x="5996974"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75" name="TextBox 274"/>
            <p:cNvSpPr txBox="1"/>
            <p:nvPr/>
          </p:nvSpPr>
          <p:spPr>
            <a:xfrm>
              <a:off x="5868649" y="2497576"/>
              <a:ext cx="1146005" cy="255576"/>
            </a:xfrm>
            <a:prstGeom prst="rect">
              <a:avLst/>
            </a:prstGeom>
            <a:noFill/>
          </p:spPr>
          <p:txBody>
            <a:bodyPr wrap="square" lIns="0" tIns="0" rIns="0" bIns="0" rtlCol="0">
              <a:noAutofit/>
            </a:bodyPr>
            <a:lstStyle/>
            <a:p>
              <a:pPr lvl="0"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Saisine obligatoire du CMFR</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sp>
        <p:nvSpPr>
          <p:cNvPr id="106" name="Rectangle 105">
            <a:extLst>
              <a:ext uri="{FF2B5EF4-FFF2-40B4-BE49-F238E27FC236}">
                <a16:creationId xmlns:a16="http://schemas.microsoft.com/office/drawing/2014/main" id="{C94E0A0A-BCA2-094E-D0F9-18360C2D5AC0}"/>
              </a:ext>
            </a:extLst>
          </p:cNvPr>
          <p:cNvSpPr/>
          <p:nvPr/>
        </p:nvSpPr>
        <p:spPr>
          <a:xfrm>
            <a:off x="627017" y="4745515"/>
            <a:ext cx="1143000" cy="327585"/>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107" name="Rectangle 106">
            <a:extLst>
              <a:ext uri="{FF2B5EF4-FFF2-40B4-BE49-F238E27FC236}">
                <a16:creationId xmlns:a16="http://schemas.microsoft.com/office/drawing/2014/main" id="{1A80AA5D-F986-9D28-2C35-F73E765C9F1D}"/>
              </a:ext>
            </a:extLst>
          </p:cNvPr>
          <p:cNvSpPr/>
          <p:nvPr/>
        </p:nvSpPr>
        <p:spPr>
          <a:xfrm>
            <a:off x="7715139" y="337843"/>
            <a:ext cx="1143000" cy="23729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119" name="Rectangle 118">
            <a:extLst>
              <a:ext uri="{FF2B5EF4-FFF2-40B4-BE49-F238E27FC236}">
                <a16:creationId xmlns:a16="http://schemas.microsoft.com/office/drawing/2014/main" id="{74F76685-5EEC-DA5D-800F-CB83BAF3FACD}"/>
              </a:ext>
            </a:extLst>
          </p:cNvPr>
          <p:cNvSpPr/>
          <p:nvPr/>
        </p:nvSpPr>
        <p:spPr>
          <a:xfrm>
            <a:off x="7085914" y="4843460"/>
            <a:ext cx="1407538" cy="229640"/>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Tree>
    <p:extLst>
      <p:ext uri="{BB962C8B-B14F-4D97-AF65-F5344CB8AC3E}">
        <p14:creationId xmlns:p14="http://schemas.microsoft.com/office/powerpoint/2010/main" val="2603930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700" fill="hold"/>
                                        <p:tgtEl>
                                          <p:spTgt spid="105"/>
                                        </p:tgtEl>
                                        <p:attrNameLst>
                                          <p:attrName>ppt_w</p:attrName>
                                        </p:attrNameLst>
                                      </p:cBhvr>
                                      <p:tavLst>
                                        <p:tav tm="0">
                                          <p:val>
                                            <p:fltVal val="0"/>
                                          </p:val>
                                        </p:tav>
                                        <p:tav tm="100000">
                                          <p:val>
                                            <p:strVal val="#ppt_w"/>
                                          </p:val>
                                        </p:tav>
                                      </p:tavLst>
                                    </p:anim>
                                    <p:anim calcmode="lin" valueType="num">
                                      <p:cBhvr>
                                        <p:cTn id="8" dur="700" fill="hold"/>
                                        <p:tgtEl>
                                          <p:spTgt spid="1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48" name="그룹 47"/>
          <p:cNvGrpSpPr/>
          <p:nvPr/>
        </p:nvGrpSpPr>
        <p:grpSpPr>
          <a:xfrm>
            <a:off x="6811434" y="1890713"/>
            <a:ext cx="1378214" cy="1658937"/>
            <a:chOff x="6811434" y="1890713"/>
            <a:chExt cx="1378214" cy="1658937"/>
          </a:xfrm>
        </p:grpSpPr>
        <p:grpSp>
          <p:nvGrpSpPr>
            <p:cNvPr id="39" name="그룹 38"/>
            <p:cNvGrpSpPr/>
            <p:nvPr/>
          </p:nvGrpSpPr>
          <p:grpSpPr>
            <a:xfrm>
              <a:off x="6811434" y="1890713"/>
              <a:ext cx="1378214" cy="1658937"/>
              <a:chOff x="6811434" y="1890713"/>
              <a:chExt cx="1378214" cy="1658937"/>
            </a:xfrm>
          </p:grpSpPr>
          <p:grpSp>
            <p:nvGrpSpPr>
              <p:cNvPr id="98" name="그룹 97"/>
              <p:cNvGrpSpPr/>
              <p:nvPr/>
            </p:nvGrpSpPr>
            <p:grpSpPr>
              <a:xfrm>
                <a:off x="6827573" y="1890713"/>
                <a:ext cx="1362075" cy="1120775"/>
                <a:chOff x="3890963" y="2011363"/>
                <a:chExt cx="1362075" cy="1120775"/>
              </a:xfrm>
            </p:grpSpPr>
            <p:sp>
              <p:nvSpPr>
                <p:cNvPr id="104" name="Freeform 5"/>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solidFill>
                  <a:schemeClr val="accent3">
                    <a:lumMod val="65000"/>
                  </a:schemeClr>
                </a:solidFill>
                <a:ln w="3175">
                  <a:solidFill>
                    <a:schemeClr val="accent3">
                      <a:lumMod val="50000"/>
                    </a:schemeClr>
                  </a:solidFill>
                </a:ln>
                <a:scene3d>
                  <a:camera prst="orthographicFront"/>
                  <a:lightRig rig="threePt" dir="t"/>
                </a:scene3d>
                <a:sp3d>
                  <a:bevelT/>
                </a:sp3d>
              </p:spPr>
              <p:txBody>
                <a:bodyPr vert="horz" wrap="square" lIns="0" tIns="0" rIns="0" bIns="0" numCol="1" anchor="ctr" anchorCtr="0" compatLnSpc="1">
                  <a:prstTxWarp prst="textNoShape">
                    <a:avLst/>
                  </a:prstTxWarp>
                </a:bodyPr>
                <a:lstStyle/>
                <a:p>
                  <a:pPr marL="0" marR="0" lvl="0" indent="0" algn="ctr" defTabSz="914400" rtl="0" eaLnBrk="1" fontAlgn="auto" latinLnBrk="1" hangingPunct="1">
                    <a:lnSpc>
                      <a:spcPts val="500"/>
                    </a:lnSpc>
                    <a:spcBef>
                      <a:spcPts val="0"/>
                    </a:spcBef>
                    <a:spcAft>
                      <a:spcPts val="0"/>
                    </a:spcAft>
                    <a:buClrTx/>
                    <a:buSzTx/>
                    <a:buFontTx/>
                    <a:buNone/>
                    <a:tabLst/>
                    <a:defRPr/>
                  </a:pPr>
                  <a:endParaRPr kumimoji="0" lang="ko-KR" altLang="en-US" sz="6000" b="0" i="0" u="none" strike="noStrike" kern="1200" cap="none" spc="0" normalizeH="0" baseline="0" noProof="0" dirty="0">
                    <a:ln>
                      <a:noFill/>
                    </a:ln>
                    <a:gradFill>
                      <a:gsLst>
                        <a:gs pos="0">
                          <a:srgbClr val="2F3540"/>
                        </a:gs>
                        <a:gs pos="100000">
                          <a:srgbClr val="2F3540"/>
                        </a:gs>
                      </a:gsLst>
                      <a:lin ang="0" scaled="1"/>
                    </a:gradFill>
                    <a:effectLst/>
                    <a:uLnTx/>
                    <a:uFillTx/>
                    <a:latin typeface="Entypo" pitchFamily="50" charset="0"/>
                    <a:ea typeface="Roboto Light" pitchFamily="2" charset="0"/>
                    <a:cs typeface="Roboto Condensed Regular"/>
                  </a:endParaRPr>
                </a:p>
              </p:txBody>
            </p:sp>
            <p:sp>
              <p:nvSpPr>
                <p:cNvPr id="105" name="Rectangle 6"/>
                <p:cNvSpPr>
                  <a:spLocks noChangeArrowheads="1"/>
                </p:cNvSpPr>
                <p:nvPr/>
              </p:nvSpPr>
              <p:spPr bwMode="auto">
                <a:xfrm>
                  <a:off x="3890963" y="3049588"/>
                  <a:ext cx="968375" cy="82550"/>
                </a:xfrm>
                <a:prstGeom prst="rect">
                  <a:avLst/>
                </a:prstGeom>
                <a:pattFill prst="dkDn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06" name="Freeform 7"/>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07" name="Freeform 8"/>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08" name="Freeform 9"/>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grpSp>
          <p:sp>
            <p:nvSpPr>
              <p:cNvPr id="99" name="TextBox 98"/>
              <p:cNvSpPr txBox="1"/>
              <p:nvPr/>
            </p:nvSpPr>
            <p:spPr>
              <a:xfrm>
                <a:off x="6811434" y="3103732"/>
                <a:ext cx="1157815" cy="445918"/>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solidFill>
                      <a:schemeClr val="accent1">
                        <a:lumMod val="50000"/>
                      </a:schemeClr>
                    </a:solidFill>
                    <a:latin typeface="Arial" panose="020B0604020202020204" pitchFamily="34" charset="0"/>
                  </a:rPr>
                  <a:t>L’autorité territoriale prend sa décision. </a:t>
                </a:r>
              </a:p>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solidFill>
                      <a:schemeClr val="accent1">
                        <a:lumMod val="50000"/>
                      </a:schemeClr>
                    </a:solidFill>
                    <a:latin typeface="Arial" panose="020B0604020202020204" pitchFamily="34" charset="0"/>
                  </a:rPr>
                  <a:t>Cette décision peut être portée devant le juge administratif</a:t>
                </a:r>
              </a:p>
            </p:txBody>
          </p:sp>
          <p:sp>
            <p:nvSpPr>
              <p:cNvPr id="101" name="TextBox 100"/>
              <p:cNvSpPr txBox="1">
                <a:spLocks/>
              </p:cNvSpPr>
              <p:nvPr/>
            </p:nvSpPr>
            <p:spPr>
              <a:xfrm>
                <a:off x="6991346" y="2483634"/>
                <a:ext cx="1034530" cy="380216"/>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Décision</a:t>
                </a:r>
                <a:endParaRPr kumimoji="0" lang="ko-KR" altLang="en-US"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sp>
          <p:nvSpPr>
            <p:cNvPr id="45" name="Freeform 47"/>
            <p:cNvSpPr>
              <a:spLocks noEditPoints="1"/>
            </p:cNvSpPr>
            <p:nvPr/>
          </p:nvSpPr>
          <p:spPr bwMode="auto">
            <a:xfrm>
              <a:off x="7304620" y="2052603"/>
              <a:ext cx="362270" cy="369663"/>
            </a:xfrm>
            <a:custGeom>
              <a:avLst/>
              <a:gdLst/>
              <a:ahLst/>
              <a:cxnLst>
                <a:cxn ang="0">
                  <a:pos x="117" y="78"/>
                </a:cxn>
                <a:cxn ang="0">
                  <a:pos x="136" y="0"/>
                </a:cxn>
                <a:cxn ang="0">
                  <a:pos x="56" y="5"/>
                </a:cxn>
                <a:cxn ang="0">
                  <a:pos x="67" y="18"/>
                </a:cxn>
                <a:cxn ang="0">
                  <a:pos x="19" y="156"/>
                </a:cxn>
                <a:cxn ang="0">
                  <a:pos x="106" y="66"/>
                </a:cxn>
                <a:cxn ang="0">
                  <a:pos x="117" y="78"/>
                </a:cxn>
                <a:cxn ang="0">
                  <a:pos x="205" y="73"/>
                </a:cxn>
                <a:cxn ang="0">
                  <a:pos x="118" y="163"/>
                </a:cxn>
                <a:cxn ang="0">
                  <a:pos x="108" y="151"/>
                </a:cxn>
                <a:cxn ang="0">
                  <a:pos x="88" y="229"/>
                </a:cxn>
                <a:cxn ang="0">
                  <a:pos x="169" y="225"/>
                </a:cxn>
                <a:cxn ang="0">
                  <a:pos x="158" y="211"/>
                </a:cxn>
                <a:cxn ang="0">
                  <a:pos x="205" y="73"/>
                </a:cxn>
              </a:cxnLst>
              <a:rect l="0" t="0" r="r" b="b"/>
              <a:pathLst>
                <a:path w="225" h="229">
                  <a:moveTo>
                    <a:pt x="117" y="78"/>
                  </a:moveTo>
                  <a:cubicBezTo>
                    <a:pt x="136" y="0"/>
                    <a:pt x="136" y="0"/>
                    <a:pt x="136" y="0"/>
                  </a:cubicBezTo>
                  <a:cubicBezTo>
                    <a:pt x="56" y="5"/>
                    <a:pt x="56" y="5"/>
                    <a:pt x="56" y="5"/>
                  </a:cubicBezTo>
                  <a:cubicBezTo>
                    <a:pt x="67" y="18"/>
                    <a:pt x="67" y="18"/>
                    <a:pt x="67" y="18"/>
                  </a:cubicBezTo>
                  <a:cubicBezTo>
                    <a:pt x="51" y="30"/>
                    <a:pt x="0" y="75"/>
                    <a:pt x="19" y="156"/>
                  </a:cubicBezTo>
                  <a:cubicBezTo>
                    <a:pt x="19" y="156"/>
                    <a:pt x="20" y="99"/>
                    <a:pt x="106" y="66"/>
                  </a:cubicBezTo>
                  <a:lnTo>
                    <a:pt x="117" y="78"/>
                  </a:lnTo>
                  <a:close/>
                  <a:moveTo>
                    <a:pt x="205" y="73"/>
                  </a:moveTo>
                  <a:cubicBezTo>
                    <a:pt x="205" y="73"/>
                    <a:pt x="205" y="130"/>
                    <a:pt x="118" y="163"/>
                  </a:cubicBezTo>
                  <a:cubicBezTo>
                    <a:pt x="108" y="151"/>
                    <a:pt x="108" y="151"/>
                    <a:pt x="108" y="151"/>
                  </a:cubicBezTo>
                  <a:cubicBezTo>
                    <a:pt x="88" y="229"/>
                    <a:pt x="88" y="229"/>
                    <a:pt x="88" y="229"/>
                  </a:cubicBezTo>
                  <a:cubicBezTo>
                    <a:pt x="169" y="225"/>
                    <a:pt x="169" y="225"/>
                    <a:pt x="169" y="225"/>
                  </a:cubicBezTo>
                  <a:cubicBezTo>
                    <a:pt x="158" y="211"/>
                    <a:pt x="158" y="211"/>
                    <a:pt x="158" y="211"/>
                  </a:cubicBezTo>
                  <a:cubicBezTo>
                    <a:pt x="173" y="200"/>
                    <a:pt x="225" y="154"/>
                    <a:pt x="205" y="73"/>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Roboto Condensed Light"/>
                <a:cs typeface="+mn-cs"/>
              </a:endParaRPr>
            </a:p>
          </p:txBody>
        </p:sp>
      </p:grpSp>
      <p:grpSp>
        <p:nvGrpSpPr>
          <p:cNvPr id="47" name="그룹 46"/>
          <p:cNvGrpSpPr/>
          <p:nvPr/>
        </p:nvGrpSpPr>
        <p:grpSpPr>
          <a:xfrm>
            <a:off x="5508245" y="1911768"/>
            <a:ext cx="1378214" cy="1658937"/>
            <a:chOff x="5516123" y="1890713"/>
            <a:chExt cx="1378214" cy="1658937"/>
          </a:xfrm>
        </p:grpSpPr>
        <p:grpSp>
          <p:nvGrpSpPr>
            <p:cNvPr id="85" name="그룹 84"/>
            <p:cNvGrpSpPr/>
            <p:nvPr/>
          </p:nvGrpSpPr>
          <p:grpSpPr>
            <a:xfrm>
              <a:off x="5516123" y="1890713"/>
              <a:ext cx="1378214" cy="1658937"/>
              <a:chOff x="2925499" y="1890713"/>
              <a:chExt cx="1378214" cy="1658937"/>
            </a:xfrm>
          </p:grpSpPr>
          <p:grpSp>
            <p:nvGrpSpPr>
              <p:cNvPr id="86" name="그룹 85"/>
              <p:cNvGrpSpPr/>
              <p:nvPr/>
            </p:nvGrpSpPr>
            <p:grpSpPr>
              <a:xfrm>
                <a:off x="2941638" y="1890713"/>
                <a:ext cx="1362075" cy="1120775"/>
                <a:chOff x="3890963" y="2011363"/>
                <a:chExt cx="1362075" cy="1120775"/>
              </a:xfrm>
            </p:grpSpPr>
            <p:sp>
              <p:nvSpPr>
                <p:cNvPr id="92" name="Freeform 5"/>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ts val="500"/>
                    </a:lnSpc>
                    <a:spcBef>
                      <a:spcPts val="0"/>
                    </a:spcBef>
                    <a:spcAft>
                      <a:spcPts val="0"/>
                    </a:spcAft>
                    <a:buClrTx/>
                    <a:buSzTx/>
                    <a:buFontTx/>
                    <a:buNone/>
                    <a:tabLst/>
                    <a:defRPr/>
                  </a:pPr>
                  <a:endParaRPr kumimoji="0" lang="ko-KR" altLang="en-US" sz="6000" b="0" i="0" u="none" strike="noStrike" kern="1200" cap="none" spc="0" normalizeH="0" baseline="0" noProof="0" dirty="0">
                    <a:ln>
                      <a:noFill/>
                    </a:ln>
                    <a:gradFill>
                      <a:gsLst>
                        <a:gs pos="0">
                          <a:srgbClr val="2F3540"/>
                        </a:gs>
                        <a:gs pos="100000">
                          <a:srgbClr val="2F3540"/>
                        </a:gs>
                      </a:gsLst>
                      <a:lin ang="0" scaled="1"/>
                    </a:gradFill>
                    <a:effectLst/>
                    <a:uLnTx/>
                    <a:uFillTx/>
                    <a:latin typeface="Entypo" pitchFamily="50" charset="0"/>
                    <a:ea typeface="Roboto Light" pitchFamily="2" charset="0"/>
                    <a:cs typeface="Roboto Condensed Regular"/>
                  </a:endParaRPr>
                </a:p>
              </p:txBody>
            </p:sp>
            <p:sp>
              <p:nvSpPr>
                <p:cNvPr id="93" name="Rectangle 6"/>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94" name="Freeform 7"/>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95" name="Freeform 8"/>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96" name="Freeform 9"/>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grpSp>
          <p:sp>
            <p:nvSpPr>
              <p:cNvPr id="87" name="TextBox 86"/>
              <p:cNvSpPr txBox="1"/>
              <p:nvPr/>
            </p:nvSpPr>
            <p:spPr>
              <a:xfrm>
                <a:off x="2925499" y="3103732"/>
                <a:ext cx="1157815" cy="445918"/>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solidFill>
                      <a:schemeClr val="accent1">
                        <a:lumMod val="50000"/>
                      </a:schemeClr>
                    </a:solidFill>
                    <a:latin typeface="Arial" panose="020B0604020202020204" pitchFamily="34" charset="0"/>
                  </a:rPr>
                  <a:t>L’autorité territoriale ou l’agent peut déposer un recours devant le conseil médical supérieur dans un délai de 2 mois à compter de la notification de l’avis du CMFR</a:t>
                </a:r>
              </a:p>
            </p:txBody>
          </p:sp>
          <p:sp>
            <p:nvSpPr>
              <p:cNvPr id="89" name="TextBox 88"/>
              <p:cNvSpPr txBox="1">
                <a:spLocks/>
              </p:cNvSpPr>
              <p:nvPr/>
            </p:nvSpPr>
            <p:spPr>
              <a:xfrm>
                <a:off x="3105411" y="2483634"/>
                <a:ext cx="1034530" cy="380216"/>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Recours</a:t>
                </a:r>
                <a:endParaRPr kumimoji="0" lang="ko-KR" altLang="en-US"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sp>
          <p:nvSpPr>
            <p:cNvPr id="44" name="Freeform 53"/>
            <p:cNvSpPr>
              <a:spLocks noEditPoints="1"/>
            </p:cNvSpPr>
            <p:nvPr/>
          </p:nvSpPr>
          <p:spPr bwMode="auto">
            <a:xfrm>
              <a:off x="6027126" y="2051215"/>
              <a:ext cx="354490" cy="39522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Roboto Condensed Light"/>
                <a:cs typeface="+mn-cs"/>
              </a:endParaRPr>
            </a:p>
          </p:txBody>
        </p:sp>
      </p:grpSp>
      <p:grpSp>
        <p:nvGrpSpPr>
          <p:cNvPr id="46" name="그룹 45"/>
          <p:cNvGrpSpPr/>
          <p:nvPr/>
        </p:nvGrpSpPr>
        <p:grpSpPr>
          <a:xfrm>
            <a:off x="4220811" y="1890713"/>
            <a:ext cx="1378214" cy="1658937"/>
            <a:chOff x="4220811" y="1890713"/>
            <a:chExt cx="1378214" cy="1658937"/>
          </a:xfrm>
        </p:grpSpPr>
        <p:grpSp>
          <p:nvGrpSpPr>
            <p:cNvPr id="40" name="그룹 39"/>
            <p:cNvGrpSpPr/>
            <p:nvPr/>
          </p:nvGrpSpPr>
          <p:grpSpPr>
            <a:xfrm>
              <a:off x="4220811" y="1890713"/>
              <a:ext cx="1378214" cy="1658937"/>
              <a:chOff x="4220811" y="1890713"/>
              <a:chExt cx="1378214" cy="1658937"/>
            </a:xfrm>
          </p:grpSpPr>
          <p:grpSp>
            <p:nvGrpSpPr>
              <p:cNvPr id="38" name="그룹 37"/>
              <p:cNvGrpSpPr/>
              <p:nvPr/>
            </p:nvGrpSpPr>
            <p:grpSpPr>
              <a:xfrm>
                <a:off x="4220811" y="1890713"/>
                <a:ext cx="1378214" cy="1658937"/>
                <a:chOff x="4220811" y="1890713"/>
                <a:chExt cx="1378214" cy="1658937"/>
              </a:xfrm>
            </p:grpSpPr>
            <p:grpSp>
              <p:nvGrpSpPr>
                <p:cNvPr id="110" name="그룹 109"/>
                <p:cNvGrpSpPr/>
                <p:nvPr/>
              </p:nvGrpSpPr>
              <p:grpSpPr>
                <a:xfrm>
                  <a:off x="4236950" y="1890713"/>
                  <a:ext cx="1362075" cy="1120775"/>
                  <a:chOff x="3890963" y="2011363"/>
                  <a:chExt cx="1362075" cy="1120775"/>
                </a:xfrm>
              </p:grpSpPr>
              <p:sp>
                <p:nvSpPr>
                  <p:cNvPr id="116" name="Freeform 5"/>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solidFill>
                    <a:schemeClr val="accent3">
                      <a:lumMod val="65000"/>
                    </a:schemeClr>
                  </a:solidFill>
                  <a:ln w="3175">
                    <a:solidFill>
                      <a:schemeClr val="accent3">
                        <a:lumMod val="50000"/>
                      </a:schemeClr>
                    </a:solidFill>
                  </a:ln>
                  <a:scene3d>
                    <a:camera prst="orthographicFront"/>
                    <a:lightRig rig="threePt" dir="t"/>
                  </a:scene3d>
                  <a:sp3d>
                    <a:bevelT/>
                  </a:sp3d>
                </p:spPr>
                <p:txBody>
                  <a:bodyPr vert="horz" wrap="square" lIns="0" tIns="0" rIns="0" bIns="0" numCol="1" anchor="ctr" anchorCtr="0" compatLnSpc="1">
                    <a:prstTxWarp prst="textNoShape">
                      <a:avLst/>
                    </a:prstTxWarp>
                  </a:bodyPr>
                  <a:lstStyle/>
                  <a:p>
                    <a:pPr marL="0" marR="0" lvl="0" indent="0" algn="ctr" defTabSz="914400" rtl="0" eaLnBrk="1" fontAlgn="auto" latinLnBrk="1" hangingPunct="1">
                      <a:lnSpc>
                        <a:spcPts val="500"/>
                      </a:lnSpc>
                      <a:spcBef>
                        <a:spcPts val="0"/>
                      </a:spcBef>
                      <a:spcAft>
                        <a:spcPts val="0"/>
                      </a:spcAft>
                      <a:buClrTx/>
                      <a:buSzTx/>
                      <a:buFontTx/>
                      <a:buNone/>
                      <a:tabLst/>
                      <a:defRPr/>
                    </a:pPr>
                    <a:endParaRPr kumimoji="0" lang="ko-KR" altLang="en-US" sz="6000" b="0" i="0" u="none" strike="noStrike" kern="1200" cap="none" spc="0" normalizeH="0" baseline="0" noProof="0" dirty="0">
                      <a:ln>
                        <a:noFill/>
                      </a:ln>
                      <a:gradFill>
                        <a:gsLst>
                          <a:gs pos="0">
                            <a:srgbClr val="2F3540"/>
                          </a:gs>
                          <a:gs pos="100000">
                            <a:srgbClr val="2F3540"/>
                          </a:gs>
                        </a:gsLst>
                        <a:lin ang="0" scaled="1"/>
                      </a:gradFill>
                      <a:effectLst/>
                      <a:uLnTx/>
                      <a:uFillTx/>
                      <a:latin typeface="Entypo" pitchFamily="50" charset="0"/>
                      <a:ea typeface="Roboto Light" pitchFamily="2" charset="0"/>
                      <a:cs typeface="Roboto Condensed Regular"/>
                    </a:endParaRPr>
                  </a:p>
                </p:txBody>
              </p:sp>
              <p:sp>
                <p:nvSpPr>
                  <p:cNvPr id="117" name="Rectangle 6"/>
                  <p:cNvSpPr>
                    <a:spLocks noChangeArrowheads="1"/>
                  </p:cNvSpPr>
                  <p:nvPr/>
                </p:nvSpPr>
                <p:spPr bwMode="auto">
                  <a:xfrm>
                    <a:off x="3890963" y="3049588"/>
                    <a:ext cx="968375" cy="82550"/>
                  </a:xfrm>
                  <a:prstGeom prst="rect">
                    <a:avLst/>
                  </a:prstGeom>
                  <a:pattFill prst="dkDn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18" name="Freeform 7"/>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19" name="Freeform 8"/>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20" name="Freeform 9"/>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grpSp>
            <p:sp>
              <p:nvSpPr>
                <p:cNvPr id="111" name="TextBox 110"/>
                <p:cNvSpPr txBox="1"/>
                <p:nvPr/>
              </p:nvSpPr>
              <p:spPr>
                <a:xfrm>
                  <a:off x="4220811" y="3103732"/>
                  <a:ext cx="1157815" cy="445918"/>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solidFill>
                        <a:schemeClr val="accent1">
                          <a:lumMod val="50000"/>
                        </a:schemeClr>
                      </a:solidFill>
                      <a:latin typeface="Arial" panose="020B0604020202020204" pitchFamily="34" charset="0"/>
                    </a:rPr>
                    <a:t>L’avis est notifié dans le respect du secret médical, à l’autorité territoriale et à l’agent</a:t>
                  </a:r>
                </a:p>
              </p:txBody>
            </p:sp>
          </p:grpSp>
          <p:sp>
            <p:nvSpPr>
              <p:cNvPr id="113" name="TextBox 112"/>
              <p:cNvSpPr txBox="1">
                <a:spLocks/>
              </p:cNvSpPr>
              <p:nvPr/>
            </p:nvSpPr>
            <p:spPr>
              <a:xfrm>
                <a:off x="4400723" y="2483634"/>
                <a:ext cx="1034530" cy="380216"/>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Avis</a:t>
                </a:r>
                <a:endParaRPr kumimoji="0" lang="ko-KR" altLang="en-US"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sp>
          <p:nvSpPr>
            <p:cNvPr id="43" name="Freeform 32"/>
            <p:cNvSpPr>
              <a:spLocks noEditPoints="1"/>
            </p:cNvSpPr>
            <p:nvPr/>
          </p:nvSpPr>
          <p:spPr bwMode="auto">
            <a:xfrm>
              <a:off x="4731858" y="2049618"/>
              <a:ext cx="358087" cy="358087"/>
            </a:xfrm>
            <a:custGeom>
              <a:avLst/>
              <a:gdLst/>
              <a:ahLst/>
              <a:cxnLst>
                <a:cxn ang="0">
                  <a:pos x="64" y="107"/>
                </a:cxn>
                <a:cxn ang="0">
                  <a:pos x="117" y="107"/>
                </a:cxn>
                <a:cxn ang="0">
                  <a:pos x="130" y="98"/>
                </a:cxn>
                <a:cxn ang="0">
                  <a:pos x="51" y="98"/>
                </a:cxn>
                <a:cxn ang="0">
                  <a:pos x="64" y="107"/>
                </a:cxn>
                <a:cxn ang="0">
                  <a:pos x="89" y="124"/>
                </a:cxn>
                <a:cxn ang="0">
                  <a:pos x="92" y="124"/>
                </a:cxn>
                <a:cxn ang="0">
                  <a:pos x="104" y="116"/>
                </a:cxn>
                <a:cxn ang="0">
                  <a:pos x="76" y="116"/>
                </a:cxn>
                <a:cxn ang="0">
                  <a:pos x="89" y="124"/>
                </a:cxn>
                <a:cxn ang="0">
                  <a:pos x="175" y="56"/>
                </a:cxn>
                <a:cxn ang="0">
                  <a:pos x="97" y="3"/>
                </a:cxn>
                <a:cxn ang="0">
                  <a:pos x="84" y="3"/>
                </a:cxn>
                <a:cxn ang="0">
                  <a:pos x="5" y="56"/>
                </a:cxn>
                <a:cxn ang="0">
                  <a:pos x="0" y="66"/>
                </a:cxn>
                <a:cxn ang="0">
                  <a:pos x="0" y="167"/>
                </a:cxn>
                <a:cxn ang="0">
                  <a:pos x="12" y="179"/>
                </a:cxn>
                <a:cxn ang="0">
                  <a:pos x="169" y="179"/>
                </a:cxn>
                <a:cxn ang="0">
                  <a:pos x="180" y="167"/>
                </a:cxn>
                <a:cxn ang="0">
                  <a:pos x="180" y="66"/>
                </a:cxn>
                <a:cxn ang="0">
                  <a:pos x="175" y="56"/>
                </a:cxn>
                <a:cxn ang="0">
                  <a:pos x="169" y="82"/>
                </a:cxn>
                <a:cxn ang="0">
                  <a:pos x="90" y="135"/>
                </a:cxn>
                <a:cxn ang="0">
                  <a:pos x="12" y="82"/>
                </a:cxn>
                <a:cxn ang="0">
                  <a:pos x="12" y="71"/>
                </a:cxn>
                <a:cxn ang="0">
                  <a:pos x="17" y="65"/>
                </a:cxn>
                <a:cxn ang="0">
                  <a:pos x="163" y="65"/>
                </a:cxn>
                <a:cxn ang="0">
                  <a:pos x="169" y="71"/>
                </a:cxn>
                <a:cxn ang="0">
                  <a:pos x="169" y="82"/>
                </a:cxn>
                <a:cxn ang="0">
                  <a:pos x="37" y="89"/>
                </a:cxn>
                <a:cxn ang="0">
                  <a:pos x="39" y="90"/>
                </a:cxn>
                <a:cxn ang="0">
                  <a:pos x="142" y="90"/>
                </a:cxn>
                <a:cxn ang="0">
                  <a:pos x="144" y="89"/>
                </a:cxn>
                <a:cxn ang="0">
                  <a:pos x="144" y="81"/>
                </a:cxn>
                <a:cxn ang="0">
                  <a:pos x="37" y="81"/>
                </a:cxn>
                <a:cxn ang="0">
                  <a:pos x="37" y="89"/>
                </a:cxn>
              </a:cxnLst>
              <a:rect l="0" t="0" r="r" b="b"/>
              <a:pathLst>
                <a:path w="180" h="179">
                  <a:moveTo>
                    <a:pt x="64" y="107"/>
                  </a:moveTo>
                  <a:cubicBezTo>
                    <a:pt x="117" y="107"/>
                    <a:pt x="117" y="107"/>
                    <a:pt x="117" y="107"/>
                  </a:cubicBezTo>
                  <a:cubicBezTo>
                    <a:pt x="130" y="98"/>
                    <a:pt x="130" y="98"/>
                    <a:pt x="130" y="98"/>
                  </a:cubicBezTo>
                  <a:cubicBezTo>
                    <a:pt x="51" y="98"/>
                    <a:pt x="51" y="98"/>
                    <a:pt x="51" y="98"/>
                  </a:cubicBezTo>
                  <a:lnTo>
                    <a:pt x="64" y="107"/>
                  </a:lnTo>
                  <a:close/>
                  <a:moveTo>
                    <a:pt x="89" y="124"/>
                  </a:moveTo>
                  <a:cubicBezTo>
                    <a:pt x="92" y="124"/>
                    <a:pt x="92" y="124"/>
                    <a:pt x="92" y="124"/>
                  </a:cubicBezTo>
                  <a:cubicBezTo>
                    <a:pt x="104" y="116"/>
                    <a:pt x="104" y="116"/>
                    <a:pt x="104" y="116"/>
                  </a:cubicBezTo>
                  <a:cubicBezTo>
                    <a:pt x="76" y="116"/>
                    <a:pt x="76" y="116"/>
                    <a:pt x="76" y="116"/>
                  </a:cubicBezTo>
                  <a:lnTo>
                    <a:pt x="89" y="124"/>
                  </a:lnTo>
                  <a:close/>
                  <a:moveTo>
                    <a:pt x="175" y="56"/>
                  </a:moveTo>
                  <a:cubicBezTo>
                    <a:pt x="97" y="3"/>
                    <a:pt x="97" y="3"/>
                    <a:pt x="97" y="3"/>
                  </a:cubicBezTo>
                  <a:cubicBezTo>
                    <a:pt x="93" y="0"/>
                    <a:pt x="88" y="0"/>
                    <a:pt x="84" y="3"/>
                  </a:cubicBezTo>
                  <a:cubicBezTo>
                    <a:pt x="5" y="56"/>
                    <a:pt x="5" y="56"/>
                    <a:pt x="5" y="56"/>
                  </a:cubicBezTo>
                  <a:cubicBezTo>
                    <a:pt x="2" y="58"/>
                    <a:pt x="0" y="62"/>
                    <a:pt x="0" y="66"/>
                  </a:cubicBezTo>
                  <a:cubicBezTo>
                    <a:pt x="0" y="167"/>
                    <a:pt x="0" y="167"/>
                    <a:pt x="0" y="167"/>
                  </a:cubicBezTo>
                  <a:cubicBezTo>
                    <a:pt x="0" y="174"/>
                    <a:pt x="5" y="179"/>
                    <a:pt x="12" y="179"/>
                  </a:cubicBezTo>
                  <a:cubicBezTo>
                    <a:pt x="169" y="179"/>
                    <a:pt x="169" y="179"/>
                    <a:pt x="169" y="179"/>
                  </a:cubicBezTo>
                  <a:cubicBezTo>
                    <a:pt x="175" y="179"/>
                    <a:pt x="180" y="174"/>
                    <a:pt x="180" y="167"/>
                  </a:cubicBezTo>
                  <a:cubicBezTo>
                    <a:pt x="180" y="66"/>
                    <a:pt x="180" y="66"/>
                    <a:pt x="180" y="66"/>
                  </a:cubicBezTo>
                  <a:cubicBezTo>
                    <a:pt x="180" y="62"/>
                    <a:pt x="178" y="58"/>
                    <a:pt x="175" y="56"/>
                  </a:cubicBezTo>
                  <a:close/>
                  <a:moveTo>
                    <a:pt x="169" y="82"/>
                  </a:moveTo>
                  <a:cubicBezTo>
                    <a:pt x="90" y="135"/>
                    <a:pt x="90" y="135"/>
                    <a:pt x="90" y="135"/>
                  </a:cubicBezTo>
                  <a:cubicBezTo>
                    <a:pt x="12" y="82"/>
                    <a:pt x="12" y="82"/>
                    <a:pt x="12" y="82"/>
                  </a:cubicBezTo>
                  <a:cubicBezTo>
                    <a:pt x="12" y="71"/>
                    <a:pt x="12" y="71"/>
                    <a:pt x="12" y="71"/>
                  </a:cubicBezTo>
                  <a:cubicBezTo>
                    <a:pt x="12" y="68"/>
                    <a:pt x="14" y="65"/>
                    <a:pt x="17" y="65"/>
                  </a:cubicBezTo>
                  <a:cubicBezTo>
                    <a:pt x="163" y="65"/>
                    <a:pt x="163" y="65"/>
                    <a:pt x="163" y="65"/>
                  </a:cubicBezTo>
                  <a:cubicBezTo>
                    <a:pt x="166" y="65"/>
                    <a:pt x="169" y="68"/>
                    <a:pt x="169" y="71"/>
                  </a:cubicBezTo>
                  <a:lnTo>
                    <a:pt x="169" y="82"/>
                  </a:lnTo>
                  <a:close/>
                  <a:moveTo>
                    <a:pt x="37" y="89"/>
                  </a:moveTo>
                  <a:cubicBezTo>
                    <a:pt x="39" y="90"/>
                    <a:pt x="39" y="90"/>
                    <a:pt x="39" y="90"/>
                  </a:cubicBezTo>
                  <a:cubicBezTo>
                    <a:pt x="142" y="90"/>
                    <a:pt x="142" y="90"/>
                    <a:pt x="142" y="90"/>
                  </a:cubicBezTo>
                  <a:cubicBezTo>
                    <a:pt x="144" y="89"/>
                    <a:pt x="144" y="89"/>
                    <a:pt x="144" y="89"/>
                  </a:cubicBezTo>
                  <a:cubicBezTo>
                    <a:pt x="144" y="81"/>
                    <a:pt x="144" y="81"/>
                    <a:pt x="144" y="81"/>
                  </a:cubicBezTo>
                  <a:cubicBezTo>
                    <a:pt x="37" y="81"/>
                    <a:pt x="37" y="81"/>
                    <a:pt x="37" y="81"/>
                  </a:cubicBezTo>
                  <a:lnTo>
                    <a:pt x="37" y="89"/>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Roboto Condensed Light"/>
                <a:cs typeface="+mn-cs"/>
              </a:endParaRPr>
            </a:p>
          </p:txBody>
        </p:sp>
      </p:grpSp>
      <p:sp>
        <p:nvSpPr>
          <p:cNvPr id="11" name="Title 10"/>
          <p:cNvSpPr>
            <a:spLocks noGrp="1"/>
          </p:cNvSpPr>
          <p:nvPr>
            <p:ph type="title"/>
          </p:nvPr>
        </p:nvSpPr>
        <p:spPr/>
        <p:txBody>
          <a:bodyPr/>
          <a:lstStyle/>
          <a:p>
            <a:r>
              <a:rPr lang="en-US" sz="2000" dirty="0">
                <a:gradFill>
                  <a:gsLst>
                    <a:gs pos="0">
                      <a:schemeClr val="accent1"/>
                    </a:gs>
                    <a:gs pos="100000">
                      <a:schemeClr val="accent1"/>
                    </a:gs>
                  </a:gsLst>
                  <a:lin ang="0" scaled="1"/>
                </a:gradFill>
                <a:latin typeface="Arial Rounded MT Bold" panose="020F0704030504030204" pitchFamily="34" charset="0"/>
              </a:rPr>
              <a:t>LES AVIS DU CONSEIL MÉDICAL-Formation restreinte</a:t>
            </a:r>
          </a:p>
        </p:txBody>
      </p:sp>
      <p:sp>
        <p:nvSpPr>
          <p:cNvPr id="2" name="텍스트 개체 틀 1"/>
          <p:cNvSpPr>
            <a:spLocks noGrp="1"/>
          </p:cNvSpPr>
          <p:nvPr>
            <p:ph type="body" sz="quarter" idx="10"/>
          </p:nvPr>
        </p:nvSpPr>
        <p:spPr>
          <a:xfrm>
            <a:off x="603554" y="1606669"/>
            <a:ext cx="1763713" cy="2994125"/>
          </a:xfrm>
        </p:spPr>
        <p:txBody>
          <a:bodyPr/>
          <a:lstStyle/>
          <a:p>
            <a:pPr algn="ctr"/>
            <a:r>
              <a:rPr lang="en-US" altLang="ko-KR" sz="1100" dirty="0">
                <a:solidFill>
                  <a:schemeClr val="accent1">
                    <a:lumMod val="50000"/>
                  </a:schemeClr>
                </a:solidFill>
                <a:latin typeface="Arial Rounded MT Bold" panose="020F0704030504030204" pitchFamily="34" charset="0"/>
                <a:cs typeface="Arial" panose="020B0604020202020204" pitchFamily="34" charset="0"/>
              </a:rPr>
              <a:t>L’avis du CMFR peut faire l’objet d’un recours devant le conseil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médical</a:t>
            </a:r>
            <a:r>
              <a:rPr lang="en-US" altLang="ko-KR" sz="1100" dirty="0">
                <a:solidFill>
                  <a:schemeClr val="accent1">
                    <a:lumMod val="50000"/>
                  </a:schemeClr>
                </a:solidFill>
                <a:latin typeface="Arial Rounded MT Bold" panose="020F0704030504030204" pitchFamily="34" charset="0"/>
                <a:cs typeface="Arial" panose="020B0604020202020204" pitchFamily="34" charset="0"/>
              </a:rPr>
              <a:t>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supérieur</a:t>
            </a:r>
            <a:endParaRPr lang="en-US" altLang="ko-KR" sz="1100" dirty="0">
              <a:solidFill>
                <a:schemeClr val="accent1">
                  <a:lumMod val="50000"/>
                </a:schemeClr>
              </a:solidFill>
              <a:latin typeface="Arial Rounded MT Bold" panose="020F0704030504030204" pitchFamily="34" charset="0"/>
              <a:cs typeface="Arial" panose="020B0604020202020204" pitchFamily="34" charset="0"/>
            </a:endParaRPr>
          </a:p>
          <a:p>
            <a:pPr algn="ctr"/>
            <a:endParaRPr lang="en-US" altLang="ko-KR" sz="1100" dirty="0">
              <a:solidFill>
                <a:schemeClr val="accent1">
                  <a:lumMod val="50000"/>
                </a:schemeClr>
              </a:solidFill>
              <a:latin typeface="Arial Rounded MT Bold" panose="020F0704030504030204" pitchFamily="34" charset="0"/>
              <a:cs typeface="Arial" panose="020B0604020202020204" pitchFamily="34" charset="0"/>
            </a:endParaRPr>
          </a:p>
          <a:p>
            <a:pPr algn="ctr"/>
            <a:r>
              <a:rPr lang="en-US" altLang="ko-KR" sz="1100" dirty="0">
                <a:solidFill>
                  <a:schemeClr val="accent1">
                    <a:lumMod val="50000"/>
                  </a:schemeClr>
                </a:solidFill>
                <a:latin typeface="Arial Rounded MT Bold" panose="020F0704030504030204" pitchFamily="34" charset="0"/>
                <a:cs typeface="Arial" panose="020B0604020202020204" pitchFamily="34" charset="0"/>
              </a:rPr>
              <a:t>En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l’absence</a:t>
            </a:r>
            <a:r>
              <a:rPr lang="en-US" altLang="ko-KR" sz="1100" dirty="0">
                <a:solidFill>
                  <a:schemeClr val="accent1">
                    <a:lumMod val="50000"/>
                  </a:schemeClr>
                </a:solidFill>
                <a:latin typeface="Arial Rounded MT Bold" panose="020F0704030504030204" pitchFamily="34" charset="0"/>
                <a:cs typeface="Arial" panose="020B0604020202020204" pitchFamily="34" charset="0"/>
              </a:rPr>
              <a:t>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d’avis</a:t>
            </a:r>
            <a:r>
              <a:rPr lang="en-US" altLang="ko-KR" sz="1100" dirty="0">
                <a:solidFill>
                  <a:schemeClr val="accent1">
                    <a:lumMod val="50000"/>
                  </a:schemeClr>
                </a:solidFill>
                <a:latin typeface="Arial Rounded MT Bold" panose="020F0704030504030204" pitchFamily="34" charset="0"/>
                <a:cs typeface="Arial" panose="020B0604020202020204" pitchFamily="34" charset="0"/>
              </a:rPr>
              <a:t>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émis</a:t>
            </a:r>
            <a:r>
              <a:rPr lang="en-US" altLang="ko-KR" sz="1100" dirty="0">
                <a:solidFill>
                  <a:schemeClr val="accent1">
                    <a:lumMod val="50000"/>
                  </a:schemeClr>
                </a:solidFill>
                <a:latin typeface="Arial Rounded MT Bold" panose="020F0704030504030204" pitchFamily="34" charset="0"/>
                <a:cs typeface="Arial" panose="020B0604020202020204" pitchFamily="34" charset="0"/>
              </a:rPr>
              <a:t> dans un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délai</a:t>
            </a:r>
            <a:r>
              <a:rPr lang="en-US" altLang="ko-KR" sz="1100" dirty="0">
                <a:solidFill>
                  <a:schemeClr val="accent1">
                    <a:lumMod val="50000"/>
                  </a:schemeClr>
                </a:solidFill>
                <a:latin typeface="Arial Rounded MT Bold" panose="020F0704030504030204" pitchFamily="34" charset="0"/>
                <a:cs typeface="Arial" panose="020B0604020202020204" pitchFamily="34" charset="0"/>
              </a:rPr>
              <a:t> de 4 mois après le recours,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l’avis</a:t>
            </a:r>
            <a:r>
              <a:rPr lang="en-US" altLang="ko-KR" sz="1100" dirty="0">
                <a:solidFill>
                  <a:schemeClr val="accent1">
                    <a:lumMod val="50000"/>
                  </a:schemeClr>
                </a:solidFill>
                <a:latin typeface="Arial Rounded MT Bold" panose="020F0704030504030204" pitchFamily="34" charset="0"/>
                <a:cs typeface="Arial" panose="020B0604020202020204" pitchFamily="34" charset="0"/>
              </a:rPr>
              <a:t> du CMFR est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reputé</a:t>
            </a:r>
            <a:r>
              <a:rPr lang="en-US" altLang="ko-KR" sz="1100" dirty="0">
                <a:solidFill>
                  <a:schemeClr val="accent1">
                    <a:lumMod val="50000"/>
                  </a:schemeClr>
                </a:solidFill>
                <a:latin typeface="Arial Rounded MT Bold" panose="020F0704030504030204" pitchFamily="34" charset="0"/>
                <a:cs typeface="Arial" panose="020B0604020202020204" pitchFamily="34" charset="0"/>
              </a:rPr>
              <a:t> </a:t>
            </a:r>
            <a:r>
              <a:rPr lang="en-US" altLang="ko-KR" sz="1100" dirty="0" err="1">
                <a:solidFill>
                  <a:schemeClr val="accent1">
                    <a:lumMod val="50000"/>
                  </a:schemeClr>
                </a:solidFill>
                <a:latin typeface="Arial Rounded MT Bold" panose="020F0704030504030204" pitchFamily="34" charset="0"/>
                <a:cs typeface="Arial" panose="020B0604020202020204" pitchFamily="34" charset="0"/>
              </a:rPr>
              <a:t>confirmé</a:t>
            </a:r>
            <a:endParaRPr lang="en-US" altLang="ko-KR" sz="1100" dirty="0">
              <a:solidFill>
                <a:schemeClr val="accent1">
                  <a:lumMod val="50000"/>
                </a:schemeClr>
              </a:solidFill>
              <a:latin typeface="Arial Rounded MT Bold" panose="020F0704030504030204" pitchFamily="34" charset="0"/>
              <a:cs typeface="Arial" panose="020B0604020202020204" pitchFamily="34" charset="0"/>
            </a:endParaRPr>
          </a:p>
          <a:p>
            <a:pPr algn="l"/>
            <a:endParaRPr lang="en-US" altLang="ko-KR" sz="1200" dirty="0">
              <a:latin typeface="Arial" panose="020B0604020202020204" pitchFamily="34" charset="0"/>
            </a:endParaRPr>
          </a:p>
          <a:p>
            <a:endParaRPr lang="ko-KR" altLang="en-US" dirty="0"/>
          </a:p>
        </p:txBody>
      </p:sp>
      <p:grpSp>
        <p:nvGrpSpPr>
          <p:cNvPr id="42" name="그룹 41"/>
          <p:cNvGrpSpPr/>
          <p:nvPr/>
        </p:nvGrpSpPr>
        <p:grpSpPr>
          <a:xfrm>
            <a:off x="2923826" y="1908674"/>
            <a:ext cx="1362075" cy="1120775"/>
            <a:chOff x="2941638" y="1890713"/>
            <a:chExt cx="1362075" cy="1120775"/>
          </a:xfrm>
        </p:grpSpPr>
        <p:grpSp>
          <p:nvGrpSpPr>
            <p:cNvPr id="72" name="그룹 71"/>
            <p:cNvGrpSpPr/>
            <p:nvPr/>
          </p:nvGrpSpPr>
          <p:grpSpPr>
            <a:xfrm>
              <a:off x="2941638" y="1890713"/>
              <a:ext cx="1362075" cy="1120775"/>
              <a:chOff x="2941638" y="1890713"/>
              <a:chExt cx="1362075" cy="1120775"/>
            </a:xfrm>
          </p:grpSpPr>
          <p:grpSp>
            <p:nvGrpSpPr>
              <p:cNvPr id="12" name="그룹 11"/>
              <p:cNvGrpSpPr/>
              <p:nvPr/>
            </p:nvGrpSpPr>
            <p:grpSpPr>
              <a:xfrm>
                <a:off x="2941638" y="1890713"/>
                <a:ext cx="1362075" cy="1120775"/>
                <a:chOff x="3890963" y="2011363"/>
                <a:chExt cx="1362075" cy="1120775"/>
              </a:xfrm>
            </p:grpSpPr>
            <p:sp>
              <p:nvSpPr>
                <p:cNvPr id="5" name="Freeform 5"/>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ts val="500"/>
                    </a:lnSpc>
                    <a:spcBef>
                      <a:spcPts val="0"/>
                    </a:spcBef>
                    <a:spcAft>
                      <a:spcPts val="0"/>
                    </a:spcAft>
                    <a:buClrTx/>
                    <a:buSzTx/>
                    <a:buFontTx/>
                    <a:buNone/>
                    <a:tabLst/>
                    <a:defRPr/>
                  </a:pPr>
                  <a:endParaRPr kumimoji="0" lang="ko-KR" altLang="en-US" sz="6000" b="0" i="0" u="none" strike="noStrike" kern="1200" cap="none" spc="0" normalizeH="0" baseline="0" noProof="0" dirty="0">
                    <a:ln>
                      <a:noFill/>
                    </a:ln>
                    <a:gradFill>
                      <a:gsLst>
                        <a:gs pos="0">
                          <a:srgbClr val="2F3540"/>
                        </a:gs>
                        <a:gs pos="100000">
                          <a:srgbClr val="2F3540"/>
                        </a:gs>
                      </a:gsLst>
                      <a:lin ang="0" scaled="1"/>
                    </a:gradFill>
                    <a:effectLst/>
                    <a:uLnTx/>
                    <a:uFillTx/>
                    <a:latin typeface="Entypo" pitchFamily="50" charset="0"/>
                    <a:ea typeface="Roboto Light" pitchFamily="2" charset="0"/>
                    <a:cs typeface="Roboto Condensed Regular"/>
                  </a:endParaRPr>
                </a:p>
              </p:txBody>
            </p:sp>
            <p:sp>
              <p:nvSpPr>
                <p:cNvPr id="7" name="Rectangle 6"/>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8" name="Freeform 7"/>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9" name="Freeform 8"/>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10" name="Freeform 9"/>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grpSp>
          <p:sp>
            <p:nvSpPr>
              <p:cNvPr id="64" name="TextBox 63"/>
              <p:cNvSpPr txBox="1">
                <a:spLocks/>
              </p:cNvSpPr>
              <p:nvPr/>
            </p:nvSpPr>
            <p:spPr>
              <a:xfrm>
                <a:off x="3092483" y="2470572"/>
                <a:ext cx="1034530" cy="380216"/>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Conseil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Médical</a:t>
                </a:r>
                <a:endParaRPr kumimoji="0" lang="ko-KR" altLang="en-US"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sp>
          <p:nvSpPr>
            <p:cNvPr id="41" name="Freeform 31"/>
            <p:cNvSpPr>
              <a:spLocks noEditPoints="1"/>
            </p:cNvSpPr>
            <p:nvPr/>
          </p:nvSpPr>
          <p:spPr bwMode="auto">
            <a:xfrm>
              <a:off x="3400416" y="2083771"/>
              <a:ext cx="429833" cy="336589"/>
            </a:xfrm>
            <a:custGeom>
              <a:avLst/>
              <a:gdLst/>
              <a:ahLst/>
              <a:cxnLst>
                <a:cxn ang="0">
                  <a:pos x="71" y="97"/>
                </a:cxn>
                <a:cxn ang="0">
                  <a:pos x="89" y="86"/>
                </a:cxn>
                <a:cxn ang="0">
                  <a:pos x="83" y="81"/>
                </a:cxn>
                <a:cxn ang="0">
                  <a:pos x="86" y="68"/>
                </a:cxn>
                <a:cxn ang="0">
                  <a:pos x="82" y="44"/>
                </a:cxn>
                <a:cxn ang="0">
                  <a:pos x="72" y="14"/>
                </a:cxn>
                <a:cxn ang="0">
                  <a:pos x="59" y="11"/>
                </a:cxn>
                <a:cxn ang="0">
                  <a:pos x="45" y="24"/>
                </a:cxn>
                <a:cxn ang="0">
                  <a:pos x="40" y="51"/>
                </a:cxn>
                <a:cxn ang="0">
                  <a:pos x="50" y="75"/>
                </a:cxn>
                <a:cxn ang="0">
                  <a:pos x="43" y="86"/>
                </a:cxn>
                <a:cxn ang="0">
                  <a:pos x="4" y="109"/>
                </a:cxn>
                <a:cxn ang="0">
                  <a:pos x="0" y="147"/>
                </a:cxn>
                <a:cxn ang="0">
                  <a:pos x="30" y="160"/>
                </a:cxn>
                <a:cxn ang="0">
                  <a:pos x="68" y="98"/>
                </a:cxn>
                <a:cxn ang="0">
                  <a:pos x="244" y="109"/>
                </a:cxn>
                <a:cxn ang="0">
                  <a:pos x="205" y="86"/>
                </a:cxn>
                <a:cxn ang="0">
                  <a:pos x="198" y="75"/>
                </a:cxn>
                <a:cxn ang="0">
                  <a:pos x="208" y="51"/>
                </a:cxn>
                <a:cxn ang="0">
                  <a:pos x="203" y="24"/>
                </a:cxn>
                <a:cxn ang="0">
                  <a:pos x="182" y="13"/>
                </a:cxn>
                <a:cxn ang="0">
                  <a:pos x="176" y="14"/>
                </a:cxn>
                <a:cxn ang="0">
                  <a:pos x="165" y="44"/>
                </a:cxn>
                <a:cxn ang="0">
                  <a:pos x="162" y="68"/>
                </a:cxn>
                <a:cxn ang="0">
                  <a:pos x="165" y="81"/>
                </a:cxn>
                <a:cxn ang="0">
                  <a:pos x="162" y="90"/>
                </a:cxn>
                <a:cxn ang="0">
                  <a:pos x="179" y="98"/>
                </a:cxn>
                <a:cxn ang="0">
                  <a:pos x="217" y="160"/>
                </a:cxn>
                <a:cxn ang="0">
                  <a:pos x="248" y="147"/>
                </a:cxn>
                <a:cxn ang="0">
                  <a:pos x="203" y="124"/>
                </a:cxn>
                <a:cxn ang="0">
                  <a:pos x="153" y="95"/>
                </a:cxn>
                <a:cxn ang="0">
                  <a:pos x="144" y="81"/>
                </a:cxn>
                <a:cxn ang="0">
                  <a:pos x="157" y="51"/>
                </a:cxn>
                <a:cxn ang="0">
                  <a:pos x="151" y="16"/>
                </a:cxn>
                <a:cxn ang="0">
                  <a:pos x="124" y="2"/>
                </a:cxn>
                <a:cxn ang="0">
                  <a:pos x="116" y="3"/>
                </a:cxn>
                <a:cxn ang="0">
                  <a:pos x="93" y="47"/>
                </a:cxn>
                <a:cxn ang="0">
                  <a:pos x="97" y="65"/>
                </a:cxn>
                <a:cxn ang="0">
                  <a:pos x="102" y="89"/>
                </a:cxn>
                <a:cxn ang="0">
                  <a:pos x="73" y="107"/>
                </a:cxn>
                <a:cxn ang="0">
                  <a:pos x="40" y="169"/>
                </a:cxn>
                <a:cxn ang="0">
                  <a:pos x="40" y="172"/>
                </a:cxn>
                <a:cxn ang="0">
                  <a:pos x="208" y="172"/>
                </a:cxn>
                <a:cxn ang="0">
                  <a:pos x="208" y="169"/>
                </a:cxn>
              </a:cxnLst>
              <a:rect l="0" t="0" r="r" b="b"/>
              <a:pathLst>
                <a:path w="248" h="194">
                  <a:moveTo>
                    <a:pt x="68" y="98"/>
                  </a:moveTo>
                  <a:cubicBezTo>
                    <a:pt x="69" y="98"/>
                    <a:pt x="70" y="98"/>
                    <a:pt x="71" y="97"/>
                  </a:cubicBezTo>
                  <a:cubicBezTo>
                    <a:pt x="84" y="93"/>
                    <a:pt x="85" y="92"/>
                    <a:pt x="86" y="90"/>
                  </a:cubicBezTo>
                  <a:cubicBezTo>
                    <a:pt x="87" y="88"/>
                    <a:pt x="88" y="87"/>
                    <a:pt x="89" y="86"/>
                  </a:cubicBezTo>
                  <a:cubicBezTo>
                    <a:pt x="89" y="86"/>
                    <a:pt x="89" y="86"/>
                    <a:pt x="89" y="86"/>
                  </a:cubicBezTo>
                  <a:cubicBezTo>
                    <a:pt x="86" y="82"/>
                    <a:pt x="83" y="81"/>
                    <a:pt x="83" y="81"/>
                  </a:cubicBezTo>
                  <a:cubicBezTo>
                    <a:pt x="83" y="80"/>
                    <a:pt x="82" y="77"/>
                    <a:pt x="82" y="75"/>
                  </a:cubicBezTo>
                  <a:cubicBezTo>
                    <a:pt x="83" y="73"/>
                    <a:pt x="85" y="70"/>
                    <a:pt x="86" y="68"/>
                  </a:cubicBezTo>
                  <a:cubicBezTo>
                    <a:pt x="81" y="62"/>
                    <a:pt x="80" y="54"/>
                    <a:pt x="81" y="50"/>
                  </a:cubicBezTo>
                  <a:cubicBezTo>
                    <a:pt x="81" y="47"/>
                    <a:pt x="81" y="45"/>
                    <a:pt x="82" y="44"/>
                  </a:cubicBezTo>
                  <a:cubicBezTo>
                    <a:pt x="82" y="38"/>
                    <a:pt x="82" y="29"/>
                    <a:pt x="84" y="21"/>
                  </a:cubicBezTo>
                  <a:cubicBezTo>
                    <a:pt x="79" y="15"/>
                    <a:pt x="72" y="14"/>
                    <a:pt x="72" y="14"/>
                  </a:cubicBezTo>
                  <a:cubicBezTo>
                    <a:pt x="66" y="13"/>
                    <a:pt x="66" y="13"/>
                    <a:pt x="66" y="13"/>
                  </a:cubicBezTo>
                  <a:cubicBezTo>
                    <a:pt x="66" y="13"/>
                    <a:pt x="60" y="13"/>
                    <a:pt x="59" y="11"/>
                  </a:cubicBezTo>
                  <a:cubicBezTo>
                    <a:pt x="59" y="11"/>
                    <a:pt x="59" y="14"/>
                    <a:pt x="60" y="14"/>
                  </a:cubicBezTo>
                  <a:cubicBezTo>
                    <a:pt x="60" y="14"/>
                    <a:pt x="50" y="15"/>
                    <a:pt x="45" y="24"/>
                  </a:cubicBezTo>
                  <a:cubicBezTo>
                    <a:pt x="39" y="33"/>
                    <a:pt x="41" y="49"/>
                    <a:pt x="41" y="49"/>
                  </a:cubicBezTo>
                  <a:cubicBezTo>
                    <a:pt x="41" y="49"/>
                    <a:pt x="40" y="49"/>
                    <a:pt x="40" y="51"/>
                  </a:cubicBezTo>
                  <a:cubicBezTo>
                    <a:pt x="39" y="54"/>
                    <a:pt x="41" y="61"/>
                    <a:pt x="45" y="62"/>
                  </a:cubicBezTo>
                  <a:cubicBezTo>
                    <a:pt x="45" y="62"/>
                    <a:pt x="46" y="69"/>
                    <a:pt x="50" y="75"/>
                  </a:cubicBezTo>
                  <a:cubicBezTo>
                    <a:pt x="50" y="77"/>
                    <a:pt x="49" y="80"/>
                    <a:pt x="49" y="81"/>
                  </a:cubicBezTo>
                  <a:cubicBezTo>
                    <a:pt x="49" y="81"/>
                    <a:pt x="46" y="82"/>
                    <a:pt x="43" y="86"/>
                  </a:cubicBezTo>
                  <a:cubicBezTo>
                    <a:pt x="40" y="91"/>
                    <a:pt x="37" y="92"/>
                    <a:pt x="26" y="96"/>
                  </a:cubicBezTo>
                  <a:cubicBezTo>
                    <a:pt x="23" y="97"/>
                    <a:pt x="9" y="97"/>
                    <a:pt x="4" y="109"/>
                  </a:cubicBezTo>
                  <a:cubicBezTo>
                    <a:pt x="1" y="116"/>
                    <a:pt x="0" y="131"/>
                    <a:pt x="0" y="144"/>
                  </a:cubicBezTo>
                  <a:cubicBezTo>
                    <a:pt x="0" y="145"/>
                    <a:pt x="0" y="146"/>
                    <a:pt x="0" y="147"/>
                  </a:cubicBezTo>
                  <a:cubicBezTo>
                    <a:pt x="0" y="147"/>
                    <a:pt x="0" y="147"/>
                    <a:pt x="0" y="147"/>
                  </a:cubicBezTo>
                  <a:cubicBezTo>
                    <a:pt x="7" y="151"/>
                    <a:pt x="17" y="156"/>
                    <a:pt x="30" y="160"/>
                  </a:cubicBezTo>
                  <a:cubicBezTo>
                    <a:pt x="31" y="131"/>
                    <a:pt x="35" y="123"/>
                    <a:pt x="36" y="121"/>
                  </a:cubicBezTo>
                  <a:cubicBezTo>
                    <a:pt x="43" y="102"/>
                    <a:pt x="61" y="99"/>
                    <a:pt x="68" y="98"/>
                  </a:cubicBezTo>
                  <a:close/>
                  <a:moveTo>
                    <a:pt x="248" y="144"/>
                  </a:moveTo>
                  <a:cubicBezTo>
                    <a:pt x="247" y="131"/>
                    <a:pt x="246" y="116"/>
                    <a:pt x="244" y="109"/>
                  </a:cubicBezTo>
                  <a:cubicBezTo>
                    <a:pt x="239" y="97"/>
                    <a:pt x="225" y="97"/>
                    <a:pt x="222" y="96"/>
                  </a:cubicBezTo>
                  <a:cubicBezTo>
                    <a:pt x="211" y="92"/>
                    <a:pt x="207" y="91"/>
                    <a:pt x="205" y="86"/>
                  </a:cubicBezTo>
                  <a:cubicBezTo>
                    <a:pt x="202" y="82"/>
                    <a:pt x="199" y="81"/>
                    <a:pt x="199" y="81"/>
                  </a:cubicBezTo>
                  <a:cubicBezTo>
                    <a:pt x="199" y="80"/>
                    <a:pt x="198" y="77"/>
                    <a:pt x="198" y="75"/>
                  </a:cubicBezTo>
                  <a:cubicBezTo>
                    <a:pt x="202" y="69"/>
                    <a:pt x="203" y="62"/>
                    <a:pt x="203" y="62"/>
                  </a:cubicBezTo>
                  <a:cubicBezTo>
                    <a:pt x="207" y="61"/>
                    <a:pt x="208" y="54"/>
                    <a:pt x="208" y="51"/>
                  </a:cubicBezTo>
                  <a:cubicBezTo>
                    <a:pt x="208" y="49"/>
                    <a:pt x="206" y="49"/>
                    <a:pt x="206" y="49"/>
                  </a:cubicBezTo>
                  <a:cubicBezTo>
                    <a:pt x="206" y="49"/>
                    <a:pt x="209" y="33"/>
                    <a:pt x="203" y="24"/>
                  </a:cubicBezTo>
                  <a:cubicBezTo>
                    <a:pt x="197" y="15"/>
                    <a:pt x="188" y="14"/>
                    <a:pt x="188" y="14"/>
                  </a:cubicBezTo>
                  <a:cubicBezTo>
                    <a:pt x="182" y="13"/>
                    <a:pt x="182" y="13"/>
                    <a:pt x="182" y="13"/>
                  </a:cubicBezTo>
                  <a:cubicBezTo>
                    <a:pt x="182" y="13"/>
                    <a:pt x="176" y="13"/>
                    <a:pt x="175" y="11"/>
                  </a:cubicBezTo>
                  <a:cubicBezTo>
                    <a:pt x="175" y="11"/>
                    <a:pt x="175" y="14"/>
                    <a:pt x="176" y="14"/>
                  </a:cubicBezTo>
                  <a:cubicBezTo>
                    <a:pt x="176" y="14"/>
                    <a:pt x="169" y="15"/>
                    <a:pt x="164" y="21"/>
                  </a:cubicBezTo>
                  <a:cubicBezTo>
                    <a:pt x="166" y="29"/>
                    <a:pt x="166" y="38"/>
                    <a:pt x="165" y="44"/>
                  </a:cubicBezTo>
                  <a:cubicBezTo>
                    <a:pt x="166" y="45"/>
                    <a:pt x="167" y="47"/>
                    <a:pt x="167" y="50"/>
                  </a:cubicBezTo>
                  <a:cubicBezTo>
                    <a:pt x="168" y="54"/>
                    <a:pt x="167" y="62"/>
                    <a:pt x="162" y="68"/>
                  </a:cubicBezTo>
                  <a:cubicBezTo>
                    <a:pt x="163" y="70"/>
                    <a:pt x="164" y="73"/>
                    <a:pt x="166" y="75"/>
                  </a:cubicBezTo>
                  <a:cubicBezTo>
                    <a:pt x="166" y="77"/>
                    <a:pt x="165" y="80"/>
                    <a:pt x="165" y="81"/>
                  </a:cubicBezTo>
                  <a:cubicBezTo>
                    <a:pt x="165" y="81"/>
                    <a:pt x="162" y="82"/>
                    <a:pt x="159" y="86"/>
                  </a:cubicBezTo>
                  <a:cubicBezTo>
                    <a:pt x="160" y="87"/>
                    <a:pt x="161" y="88"/>
                    <a:pt x="162" y="90"/>
                  </a:cubicBezTo>
                  <a:cubicBezTo>
                    <a:pt x="163" y="92"/>
                    <a:pt x="164" y="93"/>
                    <a:pt x="177" y="97"/>
                  </a:cubicBezTo>
                  <a:cubicBezTo>
                    <a:pt x="178" y="98"/>
                    <a:pt x="179" y="98"/>
                    <a:pt x="179" y="98"/>
                  </a:cubicBezTo>
                  <a:cubicBezTo>
                    <a:pt x="187" y="99"/>
                    <a:pt x="204" y="102"/>
                    <a:pt x="212" y="121"/>
                  </a:cubicBezTo>
                  <a:cubicBezTo>
                    <a:pt x="213" y="123"/>
                    <a:pt x="216" y="131"/>
                    <a:pt x="217" y="160"/>
                  </a:cubicBezTo>
                  <a:cubicBezTo>
                    <a:pt x="231" y="156"/>
                    <a:pt x="241" y="151"/>
                    <a:pt x="248" y="147"/>
                  </a:cubicBezTo>
                  <a:cubicBezTo>
                    <a:pt x="248" y="147"/>
                    <a:pt x="248" y="147"/>
                    <a:pt x="248" y="147"/>
                  </a:cubicBezTo>
                  <a:cubicBezTo>
                    <a:pt x="248" y="146"/>
                    <a:pt x="248" y="145"/>
                    <a:pt x="248" y="144"/>
                  </a:cubicBezTo>
                  <a:close/>
                  <a:moveTo>
                    <a:pt x="203" y="124"/>
                  </a:moveTo>
                  <a:cubicBezTo>
                    <a:pt x="196" y="108"/>
                    <a:pt x="179" y="108"/>
                    <a:pt x="174" y="107"/>
                  </a:cubicBezTo>
                  <a:cubicBezTo>
                    <a:pt x="161" y="103"/>
                    <a:pt x="156" y="101"/>
                    <a:pt x="153" y="95"/>
                  </a:cubicBezTo>
                  <a:cubicBezTo>
                    <a:pt x="150" y="89"/>
                    <a:pt x="146" y="89"/>
                    <a:pt x="146" y="89"/>
                  </a:cubicBezTo>
                  <a:cubicBezTo>
                    <a:pt x="145" y="87"/>
                    <a:pt x="144" y="83"/>
                    <a:pt x="144" y="81"/>
                  </a:cubicBezTo>
                  <a:cubicBezTo>
                    <a:pt x="150" y="73"/>
                    <a:pt x="151" y="65"/>
                    <a:pt x="151" y="65"/>
                  </a:cubicBezTo>
                  <a:cubicBezTo>
                    <a:pt x="156" y="63"/>
                    <a:pt x="158" y="54"/>
                    <a:pt x="157" y="51"/>
                  </a:cubicBezTo>
                  <a:cubicBezTo>
                    <a:pt x="157" y="47"/>
                    <a:pt x="155" y="47"/>
                    <a:pt x="155" y="47"/>
                  </a:cubicBezTo>
                  <a:cubicBezTo>
                    <a:pt x="155" y="47"/>
                    <a:pt x="158" y="28"/>
                    <a:pt x="151" y="16"/>
                  </a:cubicBezTo>
                  <a:cubicBezTo>
                    <a:pt x="143" y="4"/>
                    <a:pt x="131" y="3"/>
                    <a:pt x="131" y="3"/>
                  </a:cubicBezTo>
                  <a:cubicBezTo>
                    <a:pt x="124" y="2"/>
                    <a:pt x="124" y="2"/>
                    <a:pt x="124" y="2"/>
                  </a:cubicBezTo>
                  <a:cubicBezTo>
                    <a:pt x="124" y="2"/>
                    <a:pt x="117" y="1"/>
                    <a:pt x="115" y="0"/>
                  </a:cubicBezTo>
                  <a:cubicBezTo>
                    <a:pt x="115" y="0"/>
                    <a:pt x="115" y="2"/>
                    <a:pt x="116" y="3"/>
                  </a:cubicBezTo>
                  <a:cubicBezTo>
                    <a:pt x="116" y="3"/>
                    <a:pt x="104" y="4"/>
                    <a:pt x="97" y="16"/>
                  </a:cubicBezTo>
                  <a:cubicBezTo>
                    <a:pt x="90" y="28"/>
                    <a:pt x="93" y="47"/>
                    <a:pt x="93" y="47"/>
                  </a:cubicBezTo>
                  <a:cubicBezTo>
                    <a:pt x="93" y="47"/>
                    <a:pt x="91" y="47"/>
                    <a:pt x="90" y="51"/>
                  </a:cubicBezTo>
                  <a:cubicBezTo>
                    <a:pt x="90" y="54"/>
                    <a:pt x="92" y="63"/>
                    <a:pt x="97" y="65"/>
                  </a:cubicBezTo>
                  <a:cubicBezTo>
                    <a:pt x="97" y="65"/>
                    <a:pt x="98" y="73"/>
                    <a:pt x="104" y="81"/>
                  </a:cubicBezTo>
                  <a:cubicBezTo>
                    <a:pt x="103" y="83"/>
                    <a:pt x="103" y="87"/>
                    <a:pt x="102" y="89"/>
                  </a:cubicBezTo>
                  <a:cubicBezTo>
                    <a:pt x="102" y="89"/>
                    <a:pt x="98" y="89"/>
                    <a:pt x="95" y="95"/>
                  </a:cubicBezTo>
                  <a:cubicBezTo>
                    <a:pt x="91" y="101"/>
                    <a:pt x="87" y="103"/>
                    <a:pt x="73" y="107"/>
                  </a:cubicBezTo>
                  <a:cubicBezTo>
                    <a:pt x="69" y="108"/>
                    <a:pt x="52" y="108"/>
                    <a:pt x="45" y="124"/>
                  </a:cubicBezTo>
                  <a:cubicBezTo>
                    <a:pt x="42" y="133"/>
                    <a:pt x="40" y="152"/>
                    <a:pt x="40" y="169"/>
                  </a:cubicBezTo>
                  <a:cubicBezTo>
                    <a:pt x="40" y="170"/>
                    <a:pt x="40" y="171"/>
                    <a:pt x="40" y="172"/>
                  </a:cubicBezTo>
                  <a:cubicBezTo>
                    <a:pt x="40" y="172"/>
                    <a:pt x="40" y="172"/>
                    <a:pt x="40" y="172"/>
                  </a:cubicBezTo>
                  <a:cubicBezTo>
                    <a:pt x="56" y="182"/>
                    <a:pt x="83" y="194"/>
                    <a:pt x="124" y="194"/>
                  </a:cubicBezTo>
                  <a:cubicBezTo>
                    <a:pt x="165" y="194"/>
                    <a:pt x="192" y="182"/>
                    <a:pt x="208" y="172"/>
                  </a:cubicBezTo>
                  <a:cubicBezTo>
                    <a:pt x="208" y="172"/>
                    <a:pt x="208" y="172"/>
                    <a:pt x="208" y="172"/>
                  </a:cubicBezTo>
                  <a:cubicBezTo>
                    <a:pt x="208" y="171"/>
                    <a:pt x="208" y="170"/>
                    <a:pt x="208" y="169"/>
                  </a:cubicBezTo>
                  <a:cubicBezTo>
                    <a:pt x="207" y="152"/>
                    <a:pt x="206" y="133"/>
                    <a:pt x="203" y="124"/>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Roboto Condensed Light"/>
                <a:cs typeface="+mn-cs"/>
              </a:endParaRPr>
            </a:p>
          </p:txBody>
        </p:sp>
      </p:grpSp>
      <p:sp>
        <p:nvSpPr>
          <p:cNvPr id="49" name="TextBox 110">
            <a:extLst>
              <a:ext uri="{FF2B5EF4-FFF2-40B4-BE49-F238E27FC236}">
                <a16:creationId xmlns:a16="http://schemas.microsoft.com/office/drawing/2014/main" id="{9E4D73B1-C451-9B7D-DACC-E71641EA006C}"/>
              </a:ext>
            </a:extLst>
          </p:cNvPr>
          <p:cNvSpPr txBox="1"/>
          <p:nvPr/>
        </p:nvSpPr>
        <p:spPr>
          <a:xfrm>
            <a:off x="2951386" y="3139957"/>
            <a:ext cx="1157815" cy="445918"/>
          </a:xfrm>
          <a:prstGeom prst="rect">
            <a:avLst/>
          </a:prstGeom>
          <a:noFill/>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gradFill>
                  <a:gsLst>
                    <a:gs pos="0">
                      <a:schemeClr val="tx1">
                        <a:alpha val="70000"/>
                      </a:schemeClr>
                    </a:gs>
                    <a:gs pos="100000">
                      <a:schemeClr val="tx1">
                        <a:alpha val="70000"/>
                      </a:schemeClr>
                    </a:gs>
                  </a:gsLst>
                  <a:lin ang="5400000" scaled="0"/>
                </a:gradFill>
                <a:latin typeface="Arial" panose="020B0604020202020204" pitchFamily="34" charset="0"/>
                <a:cs typeface="Roboto Condensed Regular"/>
              </a:rPr>
              <a:t>Le conseil médical rend un avis</a:t>
            </a:r>
          </a:p>
        </p:txBody>
      </p:sp>
      <p:sp>
        <p:nvSpPr>
          <p:cNvPr id="50" name="Rectangle 49">
            <a:extLst>
              <a:ext uri="{FF2B5EF4-FFF2-40B4-BE49-F238E27FC236}">
                <a16:creationId xmlns:a16="http://schemas.microsoft.com/office/drawing/2014/main" id="{902179BD-D689-7B66-AD0A-45621CD3B901}"/>
              </a:ext>
            </a:extLst>
          </p:cNvPr>
          <p:cNvSpPr/>
          <p:nvPr/>
        </p:nvSpPr>
        <p:spPr>
          <a:xfrm>
            <a:off x="618557" y="4808983"/>
            <a:ext cx="1143000"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51" name="Rectangle 50">
            <a:extLst>
              <a:ext uri="{FF2B5EF4-FFF2-40B4-BE49-F238E27FC236}">
                <a16:creationId xmlns:a16="http://schemas.microsoft.com/office/drawing/2014/main" id="{08E7D416-B1D6-1B50-E931-90F8D8C95DA7}"/>
              </a:ext>
            </a:extLst>
          </p:cNvPr>
          <p:cNvSpPr/>
          <p:nvPr/>
        </p:nvSpPr>
        <p:spPr>
          <a:xfrm>
            <a:off x="6882875" y="4803775"/>
            <a:ext cx="1642567"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52" name="Rectangle 51">
            <a:extLst>
              <a:ext uri="{FF2B5EF4-FFF2-40B4-BE49-F238E27FC236}">
                <a16:creationId xmlns:a16="http://schemas.microsoft.com/office/drawing/2014/main" id="{C2A53253-4BF0-7470-A7C7-5FA96043A3F4}"/>
              </a:ext>
            </a:extLst>
          </p:cNvPr>
          <p:cNvSpPr/>
          <p:nvPr/>
        </p:nvSpPr>
        <p:spPr>
          <a:xfrm>
            <a:off x="7535333" y="330691"/>
            <a:ext cx="1143000"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lumOff val="25000"/>
                </a:schemeClr>
              </a:solidFill>
              <a:highlight>
                <a:srgbClr val="FFFFFF"/>
              </a:highlight>
            </a:endParaRPr>
          </a:p>
        </p:txBody>
      </p:sp>
    </p:spTree>
    <p:extLst>
      <p:ext uri="{BB962C8B-B14F-4D97-AF65-F5344CB8AC3E}">
        <p14:creationId xmlns:p14="http://schemas.microsoft.com/office/powerpoint/2010/main" val="31685077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0-#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0-#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grpSp>
        <p:nvGrpSpPr>
          <p:cNvPr id="2" name="그룹 41">
            <a:extLst>
              <a:ext uri="{FF2B5EF4-FFF2-40B4-BE49-F238E27FC236}">
                <a16:creationId xmlns:a16="http://schemas.microsoft.com/office/drawing/2014/main" id="{C86F8662-FA2C-D63F-570E-29D07CAC7B98}"/>
              </a:ext>
            </a:extLst>
          </p:cNvPr>
          <p:cNvGrpSpPr/>
          <p:nvPr/>
        </p:nvGrpSpPr>
        <p:grpSpPr>
          <a:xfrm>
            <a:off x="168852" y="1352550"/>
            <a:ext cx="1901248" cy="2222500"/>
            <a:chOff x="2941638" y="1890713"/>
            <a:chExt cx="1362075" cy="1120775"/>
          </a:xfrm>
        </p:grpSpPr>
        <p:grpSp>
          <p:nvGrpSpPr>
            <p:cNvPr id="3" name="그룹 71">
              <a:extLst>
                <a:ext uri="{FF2B5EF4-FFF2-40B4-BE49-F238E27FC236}">
                  <a16:creationId xmlns:a16="http://schemas.microsoft.com/office/drawing/2014/main" id="{0CBE4F0F-1CA7-C793-671B-726DC0B1B491}"/>
                </a:ext>
              </a:extLst>
            </p:cNvPr>
            <p:cNvGrpSpPr/>
            <p:nvPr/>
          </p:nvGrpSpPr>
          <p:grpSpPr>
            <a:xfrm>
              <a:off x="2941638" y="1890713"/>
              <a:ext cx="1362075" cy="1120775"/>
              <a:chOff x="2941638" y="1890713"/>
              <a:chExt cx="1362075" cy="1120775"/>
            </a:xfrm>
          </p:grpSpPr>
          <p:grpSp>
            <p:nvGrpSpPr>
              <p:cNvPr id="6" name="그룹 11">
                <a:extLst>
                  <a:ext uri="{FF2B5EF4-FFF2-40B4-BE49-F238E27FC236}">
                    <a16:creationId xmlns:a16="http://schemas.microsoft.com/office/drawing/2014/main" id="{9EC90506-C63C-89FA-736B-E6B7F1DCCAD2}"/>
                  </a:ext>
                </a:extLst>
              </p:cNvPr>
              <p:cNvGrpSpPr/>
              <p:nvPr/>
            </p:nvGrpSpPr>
            <p:grpSpPr>
              <a:xfrm>
                <a:off x="2941638" y="1890713"/>
                <a:ext cx="1362075" cy="1120775"/>
                <a:chOff x="3890963" y="2011363"/>
                <a:chExt cx="1362075" cy="1120775"/>
              </a:xfrm>
            </p:grpSpPr>
            <p:sp>
              <p:nvSpPr>
                <p:cNvPr id="14" name="Freeform 5">
                  <a:extLst>
                    <a:ext uri="{FF2B5EF4-FFF2-40B4-BE49-F238E27FC236}">
                      <a16:creationId xmlns:a16="http://schemas.microsoft.com/office/drawing/2014/main" id="{CEC386D1-EA2D-9EC1-C615-76C09A0EE83C}"/>
                    </a:ext>
                  </a:extLst>
                </p:cNvPr>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500"/>
                    </a:lnSpc>
                  </a:pPr>
                  <a:endParaRPr lang="ko-KR" altLang="en-US" sz="60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5" name="Rectangle 14">
                  <a:extLst>
                    <a:ext uri="{FF2B5EF4-FFF2-40B4-BE49-F238E27FC236}">
                      <a16:creationId xmlns:a16="http://schemas.microsoft.com/office/drawing/2014/main" id="{92BA5C2C-8BD0-2EDE-597C-71A737E67903}"/>
                    </a:ext>
                  </a:extLst>
                </p:cNvPr>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 name="Freeform 7">
                  <a:extLst>
                    <a:ext uri="{FF2B5EF4-FFF2-40B4-BE49-F238E27FC236}">
                      <a16:creationId xmlns:a16="http://schemas.microsoft.com/office/drawing/2014/main" id="{C7F132A7-C169-8D7C-DE7F-6A488E33A00A}"/>
                    </a:ext>
                  </a:extLst>
                </p:cNvPr>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7" name="Freeform 8">
                  <a:extLst>
                    <a:ext uri="{FF2B5EF4-FFF2-40B4-BE49-F238E27FC236}">
                      <a16:creationId xmlns:a16="http://schemas.microsoft.com/office/drawing/2014/main" id="{EAFD8137-7592-19F3-AB51-72DDF92C7373}"/>
                    </a:ext>
                  </a:extLst>
                </p:cNvPr>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8" name="Freeform 9">
                  <a:extLst>
                    <a:ext uri="{FF2B5EF4-FFF2-40B4-BE49-F238E27FC236}">
                      <a16:creationId xmlns:a16="http://schemas.microsoft.com/office/drawing/2014/main" id="{DC25E204-CCC7-2F0D-618E-40931B6858EF}"/>
                    </a:ext>
                  </a:extLst>
                </p:cNvPr>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3" name="TextBox 63">
                <a:extLst>
                  <a:ext uri="{FF2B5EF4-FFF2-40B4-BE49-F238E27FC236}">
                    <a16:creationId xmlns:a16="http://schemas.microsoft.com/office/drawing/2014/main" id="{D4216D2C-8727-A88C-3C6A-B67B73C1A914}"/>
                  </a:ext>
                </a:extLst>
              </p:cNvPr>
              <p:cNvSpPr txBox="1">
                <a:spLocks/>
              </p:cNvSpPr>
              <p:nvPr/>
            </p:nvSpPr>
            <p:spPr>
              <a:xfrm>
                <a:off x="3106466" y="2457505"/>
                <a:ext cx="1034530" cy="380216"/>
              </a:xfrm>
              <a:prstGeom prst="rect">
                <a:avLst/>
              </a:prstGeom>
              <a:noFill/>
            </p:spPr>
            <p:txBody>
              <a:bodyPr wrap="square" lIns="0" tIns="0" rIns="0" bIns="0" rtlCol="0">
                <a:noAutofit/>
              </a:bodyPr>
              <a:lstStyle/>
              <a:p>
                <a:pPr lvl="0" algn="ctr"/>
                <a:r>
                  <a:rPr lang="en-US" altLang="ko-KR" b="1" dirty="0">
                    <a:solidFill>
                      <a:schemeClr val="accent6">
                        <a:lumMod val="85000"/>
                      </a:schemeClr>
                    </a:solidFill>
                    <a:latin typeface="Roboto Condensed Regular"/>
                  </a:rPr>
                  <a:t>Conseil </a:t>
                </a:r>
              </a:p>
              <a:p>
                <a:pPr lvl="0" algn="ctr"/>
                <a:r>
                  <a:rPr lang="en-US" altLang="ko-KR" b="1" dirty="0" err="1">
                    <a:solidFill>
                      <a:schemeClr val="accent6">
                        <a:lumMod val="85000"/>
                      </a:schemeClr>
                    </a:solidFill>
                    <a:latin typeface="Roboto Condensed Regular"/>
                  </a:rPr>
                  <a:t>médical</a:t>
                </a:r>
                <a:r>
                  <a:rPr lang="en-US" altLang="ko-KR" b="1" dirty="0">
                    <a:solidFill>
                      <a:schemeClr val="accent6">
                        <a:lumMod val="85000"/>
                      </a:schemeClr>
                    </a:solidFill>
                    <a:latin typeface="Roboto Condensed Regular"/>
                  </a:rPr>
                  <a:t> </a:t>
                </a:r>
              </a:p>
              <a:p>
                <a:pPr lvl="0" algn="ctr"/>
                <a:r>
                  <a:rPr lang="en-US" altLang="ko-KR" b="1" dirty="0">
                    <a:solidFill>
                      <a:schemeClr val="accent6">
                        <a:lumMod val="85000"/>
                      </a:schemeClr>
                    </a:solidFill>
                    <a:latin typeface="Roboto Condensed Regular"/>
                  </a:rPr>
                  <a:t>supérieur</a:t>
                </a:r>
                <a:endParaRPr lang="ko-KR" altLang="en-US" b="1" dirty="0">
                  <a:solidFill>
                    <a:schemeClr val="accent6">
                      <a:lumMod val="85000"/>
                    </a:schemeClr>
                  </a:solidFill>
                  <a:latin typeface="Roboto Condensed Regular"/>
                </a:endParaRPr>
              </a:p>
            </p:txBody>
          </p:sp>
        </p:grpSp>
        <p:sp>
          <p:nvSpPr>
            <p:cNvPr id="4" name="Freeform 31">
              <a:extLst>
                <a:ext uri="{FF2B5EF4-FFF2-40B4-BE49-F238E27FC236}">
                  <a16:creationId xmlns:a16="http://schemas.microsoft.com/office/drawing/2014/main" id="{40C98417-AB8D-D3F3-F991-F4AD41793234}"/>
                </a:ext>
              </a:extLst>
            </p:cNvPr>
            <p:cNvSpPr>
              <a:spLocks noEditPoints="1"/>
            </p:cNvSpPr>
            <p:nvPr/>
          </p:nvSpPr>
          <p:spPr bwMode="auto">
            <a:xfrm>
              <a:off x="3400416" y="2083771"/>
              <a:ext cx="429833" cy="320616"/>
            </a:xfrm>
            <a:custGeom>
              <a:avLst/>
              <a:gdLst/>
              <a:ahLst/>
              <a:cxnLst>
                <a:cxn ang="0">
                  <a:pos x="71" y="97"/>
                </a:cxn>
                <a:cxn ang="0">
                  <a:pos x="89" y="86"/>
                </a:cxn>
                <a:cxn ang="0">
                  <a:pos x="83" y="81"/>
                </a:cxn>
                <a:cxn ang="0">
                  <a:pos x="86" y="68"/>
                </a:cxn>
                <a:cxn ang="0">
                  <a:pos x="82" y="44"/>
                </a:cxn>
                <a:cxn ang="0">
                  <a:pos x="72" y="14"/>
                </a:cxn>
                <a:cxn ang="0">
                  <a:pos x="59" y="11"/>
                </a:cxn>
                <a:cxn ang="0">
                  <a:pos x="45" y="24"/>
                </a:cxn>
                <a:cxn ang="0">
                  <a:pos x="40" y="51"/>
                </a:cxn>
                <a:cxn ang="0">
                  <a:pos x="50" y="75"/>
                </a:cxn>
                <a:cxn ang="0">
                  <a:pos x="43" y="86"/>
                </a:cxn>
                <a:cxn ang="0">
                  <a:pos x="4" y="109"/>
                </a:cxn>
                <a:cxn ang="0">
                  <a:pos x="0" y="147"/>
                </a:cxn>
                <a:cxn ang="0">
                  <a:pos x="30" y="160"/>
                </a:cxn>
                <a:cxn ang="0">
                  <a:pos x="68" y="98"/>
                </a:cxn>
                <a:cxn ang="0">
                  <a:pos x="244" y="109"/>
                </a:cxn>
                <a:cxn ang="0">
                  <a:pos x="205" y="86"/>
                </a:cxn>
                <a:cxn ang="0">
                  <a:pos x="198" y="75"/>
                </a:cxn>
                <a:cxn ang="0">
                  <a:pos x="208" y="51"/>
                </a:cxn>
                <a:cxn ang="0">
                  <a:pos x="203" y="24"/>
                </a:cxn>
                <a:cxn ang="0">
                  <a:pos x="182" y="13"/>
                </a:cxn>
                <a:cxn ang="0">
                  <a:pos x="176" y="14"/>
                </a:cxn>
                <a:cxn ang="0">
                  <a:pos x="165" y="44"/>
                </a:cxn>
                <a:cxn ang="0">
                  <a:pos x="162" y="68"/>
                </a:cxn>
                <a:cxn ang="0">
                  <a:pos x="165" y="81"/>
                </a:cxn>
                <a:cxn ang="0">
                  <a:pos x="162" y="90"/>
                </a:cxn>
                <a:cxn ang="0">
                  <a:pos x="179" y="98"/>
                </a:cxn>
                <a:cxn ang="0">
                  <a:pos x="217" y="160"/>
                </a:cxn>
                <a:cxn ang="0">
                  <a:pos x="248" y="147"/>
                </a:cxn>
                <a:cxn ang="0">
                  <a:pos x="203" y="124"/>
                </a:cxn>
                <a:cxn ang="0">
                  <a:pos x="153" y="95"/>
                </a:cxn>
                <a:cxn ang="0">
                  <a:pos x="144" y="81"/>
                </a:cxn>
                <a:cxn ang="0">
                  <a:pos x="157" y="51"/>
                </a:cxn>
                <a:cxn ang="0">
                  <a:pos x="151" y="16"/>
                </a:cxn>
                <a:cxn ang="0">
                  <a:pos x="124" y="2"/>
                </a:cxn>
                <a:cxn ang="0">
                  <a:pos x="116" y="3"/>
                </a:cxn>
                <a:cxn ang="0">
                  <a:pos x="93" y="47"/>
                </a:cxn>
                <a:cxn ang="0">
                  <a:pos x="97" y="65"/>
                </a:cxn>
                <a:cxn ang="0">
                  <a:pos x="102" y="89"/>
                </a:cxn>
                <a:cxn ang="0">
                  <a:pos x="73" y="107"/>
                </a:cxn>
                <a:cxn ang="0">
                  <a:pos x="40" y="169"/>
                </a:cxn>
                <a:cxn ang="0">
                  <a:pos x="40" y="172"/>
                </a:cxn>
                <a:cxn ang="0">
                  <a:pos x="208" y="172"/>
                </a:cxn>
                <a:cxn ang="0">
                  <a:pos x="208" y="169"/>
                </a:cxn>
              </a:cxnLst>
              <a:rect l="0" t="0" r="r" b="b"/>
              <a:pathLst>
                <a:path w="248" h="194">
                  <a:moveTo>
                    <a:pt x="68" y="98"/>
                  </a:moveTo>
                  <a:cubicBezTo>
                    <a:pt x="69" y="98"/>
                    <a:pt x="70" y="98"/>
                    <a:pt x="71" y="97"/>
                  </a:cubicBezTo>
                  <a:cubicBezTo>
                    <a:pt x="84" y="93"/>
                    <a:pt x="85" y="92"/>
                    <a:pt x="86" y="90"/>
                  </a:cubicBezTo>
                  <a:cubicBezTo>
                    <a:pt x="87" y="88"/>
                    <a:pt x="88" y="87"/>
                    <a:pt x="89" y="86"/>
                  </a:cubicBezTo>
                  <a:cubicBezTo>
                    <a:pt x="89" y="86"/>
                    <a:pt x="89" y="86"/>
                    <a:pt x="89" y="86"/>
                  </a:cubicBezTo>
                  <a:cubicBezTo>
                    <a:pt x="86" y="82"/>
                    <a:pt x="83" y="81"/>
                    <a:pt x="83" y="81"/>
                  </a:cubicBezTo>
                  <a:cubicBezTo>
                    <a:pt x="83" y="80"/>
                    <a:pt x="82" y="77"/>
                    <a:pt x="82" y="75"/>
                  </a:cubicBezTo>
                  <a:cubicBezTo>
                    <a:pt x="83" y="73"/>
                    <a:pt x="85" y="70"/>
                    <a:pt x="86" y="68"/>
                  </a:cubicBezTo>
                  <a:cubicBezTo>
                    <a:pt x="81" y="62"/>
                    <a:pt x="80" y="54"/>
                    <a:pt x="81" y="50"/>
                  </a:cubicBezTo>
                  <a:cubicBezTo>
                    <a:pt x="81" y="47"/>
                    <a:pt x="81" y="45"/>
                    <a:pt x="82" y="44"/>
                  </a:cubicBezTo>
                  <a:cubicBezTo>
                    <a:pt x="82" y="38"/>
                    <a:pt x="82" y="29"/>
                    <a:pt x="84" y="21"/>
                  </a:cubicBezTo>
                  <a:cubicBezTo>
                    <a:pt x="79" y="15"/>
                    <a:pt x="72" y="14"/>
                    <a:pt x="72" y="14"/>
                  </a:cubicBezTo>
                  <a:cubicBezTo>
                    <a:pt x="66" y="13"/>
                    <a:pt x="66" y="13"/>
                    <a:pt x="66" y="13"/>
                  </a:cubicBezTo>
                  <a:cubicBezTo>
                    <a:pt x="66" y="13"/>
                    <a:pt x="60" y="13"/>
                    <a:pt x="59" y="11"/>
                  </a:cubicBezTo>
                  <a:cubicBezTo>
                    <a:pt x="59" y="11"/>
                    <a:pt x="59" y="14"/>
                    <a:pt x="60" y="14"/>
                  </a:cubicBezTo>
                  <a:cubicBezTo>
                    <a:pt x="60" y="14"/>
                    <a:pt x="50" y="15"/>
                    <a:pt x="45" y="24"/>
                  </a:cubicBezTo>
                  <a:cubicBezTo>
                    <a:pt x="39" y="33"/>
                    <a:pt x="41" y="49"/>
                    <a:pt x="41" y="49"/>
                  </a:cubicBezTo>
                  <a:cubicBezTo>
                    <a:pt x="41" y="49"/>
                    <a:pt x="40" y="49"/>
                    <a:pt x="40" y="51"/>
                  </a:cubicBezTo>
                  <a:cubicBezTo>
                    <a:pt x="39" y="54"/>
                    <a:pt x="41" y="61"/>
                    <a:pt x="45" y="62"/>
                  </a:cubicBezTo>
                  <a:cubicBezTo>
                    <a:pt x="45" y="62"/>
                    <a:pt x="46" y="69"/>
                    <a:pt x="50" y="75"/>
                  </a:cubicBezTo>
                  <a:cubicBezTo>
                    <a:pt x="50" y="77"/>
                    <a:pt x="49" y="80"/>
                    <a:pt x="49" y="81"/>
                  </a:cubicBezTo>
                  <a:cubicBezTo>
                    <a:pt x="49" y="81"/>
                    <a:pt x="46" y="82"/>
                    <a:pt x="43" y="86"/>
                  </a:cubicBezTo>
                  <a:cubicBezTo>
                    <a:pt x="40" y="91"/>
                    <a:pt x="37" y="92"/>
                    <a:pt x="26" y="96"/>
                  </a:cubicBezTo>
                  <a:cubicBezTo>
                    <a:pt x="23" y="97"/>
                    <a:pt x="9" y="97"/>
                    <a:pt x="4" y="109"/>
                  </a:cubicBezTo>
                  <a:cubicBezTo>
                    <a:pt x="1" y="116"/>
                    <a:pt x="0" y="131"/>
                    <a:pt x="0" y="144"/>
                  </a:cubicBezTo>
                  <a:cubicBezTo>
                    <a:pt x="0" y="145"/>
                    <a:pt x="0" y="146"/>
                    <a:pt x="0" y="147"/>
                  </a:cubicBezTo>
                  <a:cubicBezTo>
                    <a:pt x="0" y="147"/>
                    <a:pt x="0" y="147"/>
                    <a:pt x="0" y="147"/>
                  </a:cubicBezTo>
                  <a:cubicBezTo>
                    <a:pt x="7" y="151"/>
                    <a:pt x="17" y="156"/>
                    <a:pt x="30" y="160"/>
                  </a:cubicBezTo>
                  <a:cubicBezTo>
                    <a:pt x="31" y="131"/>
                    <a:pt x="35" y="123"/>
                    <a:pt x="36" y="121"/>
                  </a:cubicBezTo>
                  <a:cubicBezTo>
                    <a:pt x="43" y="102"/>
                    <a:pt x="61" y="99"/>
                    <a:pt x="68" y="98"/>
                  </a:cubicBezTo>
                  <a:close/>
                  <a:moveTo>
                    <a:pt x="248" y="144"/>
                  </a:moveTo>
                  <a:cubicBezTo>
                    <a:pt x="247" y="131"/>
                    <a:pt x="246" y="116"/>
                    <a:pt x="244" y="109"/>
                  </a:cubicBezTo>
                  <a:cubicBezTo>
                    <a:pt x="239" y="97"/>
                    <a:pt x="225" y="97"/>
                    <a:pt x="222" y="96"/>
                  </a:cubicBezTo>
                  <a:cubicBezTo>
                    <a:pt x="211" y="92"/>
                    <a:pt x="207" y="91"/>
                    <a:pt x="205" y="86"/>
                  </a:cubicBezTo>
                  <a:cubicBezTo>
                    <a:pt x="202" y="82"/>
                    <a:pt x="199" y="81"/>
                    <a:pt x="199" y="81"/>
                  </a:cubicBezTo>
                  <a:cubicBezTo>
                    <a:pt x="199" y="80"/>
                    <a:pt x="198" y="77"/>
                    <a:pt x="198" y="75"/>
                  </a:cubicBezTo>
                  <a:cubicBezTo>
                    <a:pt x="202" y="69"/>
                    <a:pt x="203" y="62"/>
                    <a:pt x="203" y="62"/>
                  </a:cubicBezTo>
                  <a:cubicBezTo>
                    <a:pt x="207" y="61"/>
                    <a:pt x="208" y="54"/>
                    <a:pt x="208" y="51"/>
                  </a:cubicBezTo>
                  <a:cubicBezTo>
                    <a:pt x="208" y="49"/>
                    <a:pt x="206" y="49"/>
                    <a:pt x="206" y="49"/>
                  </a:cubicBezTo>
                  <a:cubicBezTo>
                    <a:pt x="206" y="49"/>
                    <a:pt x="209" y="33"/>
                    <a:pt x="203" y="24"/>
                  </a:cubicBezTo>
                  <a:cubicBezTo>
                    <a:pt x="197" y="15"/>
                    <a:pt x="188" y="14"/>
                    <a:pt x="188" y="14"/>
                  </a:cubicBezTo>
                  <a:cubicBezTo>
                    <a:pt x="182" y="13"/>
                    <a:pt x="182" y="13"/>
                    <a:pt x="182" y="13"/>
                  </a:cubicBezTo>
                  <a:cubicBezTo>
                    <a:pt x="182" y="13"/>
                    <a:pt x="176" y="13"/>
                    <a:pt x="175" y="11"/>
                  </a:cubicBezTo>
                  <a:cubicBezTo>
                    <a:pt x="175" y="11"/>
                    <a:pt x="175" y="14"/>
                    <a:pt x="176" y="14"/>
                  </a:cubicBezTo>
                  <a:cubicBezTo>
                    <a:pt x="176" y="14"/>
                    <a:pt x="169" y="15"/>
                    <a:pt x="164" y="21"/>
                  </a:cubicBezTo>
                  <a:cubicBezTo>
                    <a:pt x="166" y="29"/>
                    <a:pt x="166" y="38"/>
                    <a:pt x="165" y="44"/>
                  </a:cubicBezTo>
                  <a:cubicBezTo>
                    <a:pt x="166" y="45"/>
                    <a:pt x="167" y="47"/>
                    <a:pt x="167" y="50"/>
                  </a:cubicBezTo>
                  <a:cubicBezTo>
                    <a:pt x="168" y="54"/>
                    <a:pt x="167" y="62"/>
                    <a:pt x="162" y="68"/>
                  </a:cubicBezTo>
                  <a:cubicBezTo>
                    <a:pt x="163" y="70"/>
                    <a:pt x="164" y="73"/>
                    <a:pt x="166" y="75"/>
                  </a:cubicBezTo>
                  <a:cubicBezTo>
                    <a:pt x="166" y="77"/>
                    <a:pt x="165" y="80"/>
                    <a:pt x="165" y="81"/>
                  </a:cubicBezTo>
                  <a:cubicBezTo>
                    <a:pt x="165" y="81"/>
                    <a:pt x="162" y="82"/>
                    <a:pt x="159" y="86"/>
                  </a:cubicBezTo>
                  <a:cubicBezTo>
                    <a:pt x="160" y="87"/>
                    <a:pt x="161" y="88"/>
                    <a:pt x="162" y="90"/>
                  </a:cubicBezTo>
                  <a:cubicBezTo>
                    <a:pt x="163" y="92"/>
                    <a:pt x="164" y="93"/>
                    <a:pt x="177" y="97"/>
                  </a:cubicBezTo>
                  <a:cubicBezTo>
                    <a:pt x="178" y="98"/>
                    <a:pt x="179" y="98"/>
                    <a:pt x="179" y="98"/>
                  </a:cubicBezTo>
                  <a:cubicBezTo>
                    <a:pt x="187" y="99"/>
                    <a:pt x="204" y="102"/>
                    <a:pt x="212" y="121"/>
                  </a:cubicBezTo>
                  <a:cubicBezTo>
                    <a:pt x="213" y="123"/>
                    <a:pt x="216" y="131"/>
                    <a:pt x="217" y="160"/>
                  </a:cubicBezTo>
                  <a:cubicBezTo>
                    <a:pt x="231" y="156"/>
                    <a:pt x="241" y="151"/>
                    <a:pt x="248" y="147"/>
                  </a:cubicBezTo>
                  <a:cubicBezTo>
                    <a:pt x="248" y="147"/>
                    <a:pt x="248" y="147"/>
                    <a:pt x="248" y="147"/>
                  </a:cubicBezTo>
                  <a:cubicBezTo>
                    <a:pt x="248" y="146"/>
                    <a:pt x="248" y="145"/>
                    <a:pt x="248" y="144"/>
                  </a:cubicBezTo>
                  <a:close/>
                  <a:moveTo>
                    <a:pt x="203" y="124"/>
                  </a:moveTo>
                  <a:cubicBezTo>
                    <a:pt x="196" y="108"/>
                    <a:pt x="179" y="108"/>
                    <a:pt x="174" y="107"/>
                  </a:cubicBezTo>
                  <a:cubicBezTo>
                    <a:pt x="161" y="103"/>
                    <a:pt x="156" y="101"/>
                    <a:pt x="153" y="95"/>
                  </a:cubicBezTo>
                  <a:cubicBezTo>
                    <a:pt x="150" y="89"/>
                    <a:pt x="146" y="89"/>
                    <a:pt x="146" y="89"/>
                  </a:cubicBezTo>
                  <a:cubicBezTo>
                    <a:pt x="145" y="87"/>
                    <a:pt x="144" y="83"/>
                    <a:pt x="144" y="81"/>
                  </a:cubicBezTo>
                  <a:cubicBezTo>
                    <a:pt x="150" y="73"/>
                    <a:pt x="151" y="65"/>
                    <a:pt x="151" y="65"/>
                  </a:cubicBezTo>
                  <a:cubicBezTo>
                    <a:pt x="156" y="63"/>
                    <a:pt x="158" y="54"/>
                    <a:pt x="157" y="51"/>
                  </a:cubicBezTo>
                  <a:cubicBezTo>
                    <a:pt x="157" y="47"/>
                    <a:pt x="155" y="47"/>
                    <a:pt x="155" y="47"/>
                  </a:cubicBezTo>
                  <a:cubicBezTo>
                    <a:pt x="155" y="47"/>
                    <a:pt x="158" y="28"/>
                    <a:pt x="151" y="16"/>
                  </a:cubicBezTo>
                  <a:cubicBezTo>
                    <a:pt x="143" y="4"/>
                    <a:pt x="131" y="3"/>
                    <a:pt x="131" y="3"/>
                  </a:cubicBezTo>
                  <a:cubicBezTo>
                    <a:pt x="124" y="2"/>
                    <a:pt x="124" y="2"/>
                    <a:pt x="124" y="2"/>
                  </a:cubicBezTo>
                  <a:cubicBezTo>
                    <a:pt x="124" y="2"/>
                    <a:pt x="117" y="1"/>
                    <a:pt x="115" y="0"/>
                  </a:cubicBezTo>
                  <a:cubicBezTo>
                    <a:pt x="115" y="0"/>
                    <a:pt x="115" y="2"/>
                    <a:pt x="116" y="3"/>
                  </a:cubicBezTo>
                  <a:cubicBezTo>
                    <a:pt x="116" y="3"/>
                    <a:pt x="104" y="4"/>
                    <a:pt x="97" y="16"/>
                  </a:cubicBezTo>
                  <a:cubicBezTo>
                    <a:pt x="90" y="28"/>
                    <a:pt x="93" y="47"/>
                    <a:pt x="93" y="47"/>
                  </a:cubicBezTo>
                  <a:cubicBezTo>
                    <a:pt x="93" y="47"/>
                    <a:pt x="91" y="47"/>
                    <a:pt x="90" y="51"/>
                  </a:cubicBezTo>
                  <a:cubicBezTo>
                    <a:pt x="90" y="54"/>
                    <a:pt x="92" y="63"/>
                    <a:pt x="97" y="65"/>
                  </a:cubicBezTo>
                  <a:cubicBezTo>
                    <a:pt x="97" y="65"/>
                    <a:pt x="98" y="73"/>
                    <a:pt x="104" y="81"/>
                  </a:cubicBezTo>
                  <a:cubicBezTo>
                    <a:pt x="103" y="83"/>
                    <a:pt x="103" y="87"/>
                    <a:pt x="102" y="89"/>
                  </a:cubicBezTo>
                  <a:cubicBezTo>
                    <a:pt x="102" y="89"/>
                    <a:pt x="98" y="89"/>
                    <a:pt x="95" y="95"/>
                  </a:cubicBezTo>
                  <a:cubicBezTo>
                    <a:pt x="91" y="101"/>
                    <a:pt x="87" y="103"/>
                    <a:pt x="73" y="107"/>
                  </a:cubicBezTo>
                  <a:cubicBezTo>
                    <a:pt x="69" y="108"/>
                    <a:pt x="52" y="108"/>
                    <a:pt x="45" y="124"/>
                  </a:cubicBezTo>
                  <a:cubicBezTo>
                    <a:pt x="42" y="133"/>
                    <a:pt x="40" y="152"/>
                    <a:pt x="40" y="169"/>
                  </a:cubicBezTo>
                  <a:cubicBezTo>
                    <a:pt x="40" y="170"/>
                    <a:pt x="40" y="171"/>
                    <a:pt x="40" y="172"/>
                  </a:cubicBezTo>
                  <a:cubicBezTo>
                    <a:pt x="40" y="172"/>
                    <a:pt x="40" y="172"/>
                    <a:pt x="40" y="172"/>
                  </a:cubicBezTo>
                  <a:cubicBezTo>
                    <a:pt x="56" y="182"/>
                    <a:pt x="83" y="194"/>
                    <a:pt x="124" y="194"/>
                  </a:cubicBezTo>
                  <a:cubicBezTo>
                    <a:pt x="165" y="194"/>
                    <a:pt x="192" y="182"/>
                    <a:pt x="208" y="172"/>
                  </a:cubicBezTo>
                  <a:cubicBezTo>
                    <a:pt x="208" y="172"/>
                    <a:pt x="208" y="172"/>
                    <a:pt x="208" y="172"/>
                  </a:cubicBezTo>
                  <a:cubicBezTo>
                    <a:pt x="208" y="171"/>
                    <a:pt x="208" y="170"/>
                    <a:pt x="208" y="169"/>
                  </a:cubicBezTo>
                  <a:cubicBezTo>
                    <a:pt x="207" y="152"/>
                    <a:pt x="206" y="133"/>
                    <a:pt x="203" y="124"/>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165387" y="752205"/>
            <a:ext cx="6648413" cy="3799341"/>
          </a:xfrm>
          <a:prstGeom prst="rect">
            <a:avLst/>
          </a:prstGeom>
          <a:noFill/>
        </p:spPr>
        <p:txBody>
          <a:bodyPr wrap="square" lIns="0" tIns="0" rIns="0" bIns="0" rtlCol="0">
            <a:noAutofit/>
          </a:bodyPr>
          <a:lstStyle/>
          <a:p>
            <a:pPr lvl="0" algn="just">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Le conseil médical supérieur a compétence pour donner son avis, à la demande de l’autorité territoriale ou de l’agent, en cas de contestation d’un avis préalablement rendu par le conseil médical réuni en formation restreinte</a:t>
            </a:r>
          </a:p>
          <a:p>
            <a:pPr lvl="0" algn="just">
              <a:buClr>
                <a:schemeClr val="bg2"/>
              </a:buClr>
            </a:pPr>
            <a:endParaRPr lang="pt-BR" altLang="ko-KR" sz="11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altLang="ko-KR" sz="1100" dirty="0">
                <a:solidFill>
                  <a:schemeClr val="accent1">
                    <a:lumMod val="50000"/>
                  </a:schemeClr>
                </a:solidFill>
                <a:latin typeface="Arial Rounded MT Bold" panose="020F0704030504030204" pitchFamily="34" charset="0"/>
                <a:cs typeface="Arial" panose="020B0604020202020204" pitchFamily="34" charset="0"/>
              </a:rPr>
              <a:t>La contestation est présentée au conseil médical concerné qui la transmet au conseil médical supérieur et en informe le fonctionnaire et l'administration </a:t>
            </a:r>
          </a:p>
          <a:p>
            <a:pPr lvl="0" algn="just">
              <a:buClr>
                <a:schemeClr val="bg2"/>
              </a:buClr>
            </a:pPr>
            <a:endParaRPr lang="fr-FR" altLang="ko-KR" sz="11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altLang="ko-KR" sz="1100" dirty="0">
                <a:solidFill>
                  <a:schemeClr val="accent1">
                    <a:lumMod val="50000"/>
                  </a:schemeClr>
                </a:solidFill>
                <a:latin typeface="Arial Rounded MT Bold" panose="020F0704030504030204" pitchFamily="34" charset="0"/>
                <a:cs typeface="Arial" panose="020B0604020202020204" pitchFamily="34" charset="0"/>
              </a:rPr>
              <a:t>En l'absence d'avis émis par le conseil médical supérieur dans le délai de quatre mois après la date à laquelle il dispose du dossier, l'avis du conseil médical en formation restreinte est réputé confirmé. Ce délai est suspendu lorsque le conseil médical supérieur fait procéder à une expertise médicale complémentaire</a:t>
            </a:r>
          </a:p>
          <a:p>
            <a:pPr lvl="0" algn="just">
              <a:buClr>
                <a:schemeClr val="bg2"/>
              </a:buClr>
            </a:pPr>
            <a:endParaRPr lang="fr-FR" altLang="ko-KR" sz="11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altLang="ko-KR" sz="1100" dirty="0">
                <a:solidFill>
                  <a:schemeClr val="accent1">
                    <a:lumMod val="50000"/>
                  </a:schemeClr>
                </a:solidFill>
                <a:latin typeface="Arial Rounded MT Bold" panose="020F0704030504030204" pitchFamily="34" charset="0"/>
                <a:cs typeface="Arial" panose="020B0604020202020204" pitchFamily="34" charset="0"/>
              </a:rPr>
              <a:t>L'administration doit rendre une nouvelle décision au vu de l'avis du conseil médical supérieur ou, à défaut, à l'expiration du délai de 4 mois prévu pour qu'il rende cet avis </a:t>
            </a:r>
          </a:p>
          <a:p>
            <a:pPr lvl="0" algn="just">
              <a:buClr>
                <a:schemeClr val="bg2"/>
              </a:buClr>
            </a:pPr>
            <a:endParaRPr lang="fr-FR" altLang="ko-KR" sz="11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altLang="ko-KR" sz="1100" dirty="0">
                <a:solidFill>
                  <a:schemeClr val="accent1">
                    <a:lumMod val="50000"/>
                  </a:schemeClr>
                </a:solidFill>
                <a:latin typeface="Arial Rounded MT Bold" panose="020F0704030504030204" pitchFamily="34" charset="0"/>
                <a:cs typeface="Arial" panose="020B0604020202020204" pitchFamily="34" charset="0"/>
              </a:rPr>
              <a:t>L’avis de l'instance consultative prépare la décision prise par l’autorité territoriale. Ce n’est donc pas un acte pouvant faire l’objet d’un recours devant le juge administratif</a:t>
            </a:r>
          </a:p>
          <a:p>
            <a:pPr lvl="0" algn="just">
              <a:buClr>
                <a:schemeClr val="bg2"/>
              </a:buClr>
            </a:pPr>
            <a:endParaRPr lang="fr-FR" altLang="ko-KR" sz="11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altLang="ko-KR" sz="1100" dirty="0">
                <a:solidFill>
                  <a:schemeClr val="accent1">
                    <a:lumMod val="50000"/>
                  </a:schemeClr>
                </a:solidFill>
                <a:latin typeface="Arial Rounded MT Bold" panose="020F0704030504030204" pitchFamily="34" charset="0"/>
                <a:cs typeface="Arial" panose="020B0604020202020204" pitchFamily="34" charset="0"/>
              </a:rPr>
              <a:t>L’autorité territoriale ne peut prendre certaines décisions avant que le conseil médical ne se soit réuni, elle ne peut pas non plus prendre de décision définitive, lorsqu’il y a contestation, avant que le conseil médical supérieur n’ait à son tour rendu son avis.</a:t>
            </a: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53F88287-E37B-90CF-C2C5-E78761B39878}"/>
              </a:ext>
            </a:extLst>
          </p:cNvPr>
          <p:cNvPicPr>
            <a:picLocks noChangeAspect="1"/>
          </p:cNvPicPr>
          <p:nvPr/>
        </p:nvPicPr>
        <p:blipFill>
          <a:blip r:embed="rId3"/>
          <a:stretch>
            <a:fillRect/>
          </a:stretch>
        </p:blipFill>
        <p:spPr>
          <a:xfrm>
            <a:off x="127341" y="128588"/>
            <a:ext cx="1938329" cy="1190625"/>
          </a:xfrm>
          <a:prstGeom prst="rect">
            <a:avLst/>
          </a:prstGeom>
          <a:solidFill>
            <a:schemeClr val="accent6">
              <a:lumMod val="85000"/>
            </a:schemeClr>
          </a:solidFill>
        </p:spPr>
      </p:pic>
    </p:spTree>
    <p:extLst>
      <p:ext uri="{BB962C8B-B14F-4D97-AF65-F5344CB8AC3E}">
        <p14:creationId xmlns:p14="http://schemas.microsoft.com/office/powerpoint/2010/main" val="2251660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000" dirty="0">
                <a:gradFill>
                  <a:gsLst>
                    <a:gs pos="0">
                      <a:schemeClr val="accent1"/>
                    </a:gs>
                    <a:gs pos="100000">
                      <a:schemeClr val="accent1"/>
                    </a:gs>
                  </a:gsLst>
                  <a:lin ang="0" scaled="1"/>
                </a:gradFill>
                <a:latin typeface="Arial Rounded MT Bold" panose="020F0704030504030204" pitchFamily="34" charset="0"/>
              </a:rPr>
              <a:t>Le conseil </a:t>
            </a:r>
            <a:r>
              <a:rPr lang="en-US" sz="2000" dirty="0" err="1">
                <a:gradFill>
                  <a:gsLst>
                    <a:gs pos="0">
                      <a:schemeClr val="accent1"/>
                    </a:gs>
                    <a:gs pos="100000">
                      <a:schemeClr val="accent1"/>
                    </a:gs>
                  </a:gsLst>
                  <a:lin ang="0" scaled="1"/>
                </a:gradFill>
                <a:latin typeface="Arial Rounded MT Bold" panose="020F0704030504030204" pitchFamily="34" charset="0"/>
              </a:rPr>
              <a:t>médical</a:t>
            </a:r>
            <a:r>
              <a:rPr lang="en-US" sz="2000" dirty="0">
                <a:gradFill>
                  <a:gsLst>
                    <a:gs pos="0">
                      <a:schemeClr val="accent1"/>
                    </a:gs>
                    <a:gs pos="100000">
                      <a:schemeClr val="accent1"/>
                    </a:gs>
                  </a:gsLst>
                  <a:lin ang="0" scaled="1"/>
                </a:gradFill>
                <a:latin typeface="Arial Rounded MT Bold" panose="020F0704030504030204" pitchFamily="34" charset="0"/>
              </a:rPr>
              <a:t>-Formation </a:t>
            </a:r>
            <a:r>
              <a:rPr lang="en-US" sz="2000" dirty="0" err="1">
                <a:gradFill>
                  <a:gsLst>
                    <a:gs pos="0">
                      <a:schemeClr val="accent1"/>
                    </a:gs>
                    <a:gs pos="100000">
                      <a:schemeClr val="accent1"/>
                    </a:gs>
                  </a:gsLst>
                  <a:lin ang="0" scaled="1"/>
                </a:gradFill>
                <a:latin typeface="Arial Rounded MT Bold" panose="020F0704030504030204" pitchFamily="34" charset="0"/>
              </a:rPr>
              <a:t>plénière</a:t>
            </a:r>
            <a:r>
              <a:rPr lang="en-US" sz="2000" dirty="0">
                <a:gradFill>
                  <a:gsLst>
                    <a:gs pos="0">
                      <a:schemeClr val="accent1"/>
                    </a:gs>
                    <a:gs pos="100000">
                      <a:schemeClr val="accent1"/>
                    </a:gs>
                  </a:gsLst>
                  <a:lin ang="0" scaled="1"/>
                </a:gradFill>
                <a:latin typeface="Arial Rounded MT Bold" panose="020F0704030504030204" pitchFamily="34" charset="0"/>
              </a:rPr>
              <a:t>-CMFP</a:t>
            </a:r>
          </a:p>
        </p:txBody>
      </p:sp>
      <p:grpSp>
        <p:nvGrpSpPr>
          <p:cNvPr id="105" name="그룹 104"/>
          <p:cNvGrpSpPr/>
          <p:nvPr/>
        </p:nvGrpSpPr>
        <p:grpSpPr>
          <a:xfrm>
            <a:off x="1719462" y="1021908"/>
            <a:ext cx="6659128" cy="3289739"/>
            <a:chOff x="3460099" y="1020915"/>
            <a:chExt cx="4956826" cy="3289739"/>
          </a:xfrm>
        </p:grpSpPr>
        <p:grpSp>
          <p:nvGrpSpPr>
            <p:cNvPr id="104" name="그룹 103"/>
            <p:cNvGrpSpPr/>
            <p:nvPr/>
          </p:nvGrpSpPr>
          <p:grpSpPr>
            <a:xfrm>
              <a:off x="3460099" y="1020915"/>
              <a:ext cx="4956826" cy="3289739"/>
              <a:chOff x="3460099" y="1020915"/>
              <a:chExt cx="4956826" cy="3289739"/>
            </a:xfrm>
          </p:grpSpPr>
          <p:grpSp>
            <p:nvGrpSpPr>
              <p:cNvPr id="15" name="그룹 14"/>
              <p:cNvGrpSpPr/>
              <p:nvPr/>
            </p:nvGrpSpPr>
            <p:grpSpPr>
              <a:xfrm>
                <a:off x="3460099" y="1158834"/>
                <a:ext cx="750433" cy="3151820"/>
                <a:chOff x="3429439" y="1069943"/>
                <a:chExt cx="720000" cy="3024000"/>
              </a:xfrm>
              <a:pattFill prst="ltUpDiag">
                <a:fgClr>
                  <a:schemeClr val="bg1">
                    <a:lumMod val="50000"/>
                  </a:schemeClr>
                </a:fgClr>
                <a:bgClr>
                  <a:schemeClr val="bg1"/>
                </a:bgClr>
              </a:pattFill>
            </p:grpSpPr>
            <p:grpSp>
              <p:nvGrpSpPr>
                <p:cNvPr id="12" name="그룹 11"/>
                <p:cNvGrpSpPr/>
                <p:nvPr/>
              </p:nvGrpSpPr>
              <p:grpSpPr>
                <a:xfrm>
                  <a:off x="3429439" y="1069943"/>
                  <a:ext cx="360000" cy="719998"/>
                  <a:chOff x="2755789" y="984671"/>
                  <a:chExt cx="360000" cy="719998"/>
                </a:xfrm>
                <a:grpFill/>
              </p:grpSpPr>
              <p:sp>
                <p:nvSpPr>
                  <p:cNvPr id="9"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5"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36" name="그룹 135"/>
                <p:cNvGrpSpPr/>
                <p:nvPr/>
              </p:nvGrpSpPr>
              <p:grpSpPr>
                <a:xfrm flipH="1">
                  <a:off x="3789439" y="1642592"/>
                  <a:ext cx="360000" cy="723351"/>
                  <a:chOff x="2755789" y="981320"/>
                  <a:chExt cx="360000" cy="723351"/>
                </a:xfrm>
                <a:grpFill/>
              </p:grpSpPr>
              <p:sp>
                <p:nvSpPr>
                  <p:cNvPr id="137" name="직사각형 8"/>
                  <p:cNvSpPr/>
                  <p:nvPr/>
                </p:nvSpPr>
                <p:spPr>
                  <a:xfrm>
                    <a:off x="2755790" y="981320"/>
                    <a:ext cx="359999" cy="36335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8"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1" name="그룹 140"/>
                <p:cNvGrpSpPr/>
                <p:nvPr/>
              </p:nvGrpSpPr>
              <p:grpSpPr>
                <a:xfrm>
                  <a:off x="3429439" y="2221943"/>
                  <a:ext cx="360000" cy="720000"/>
                  <a:chOff x="2755789" y="984671"/>
                  <a:chExt cx="360000" cy="720000"/>
                </a:xfrm>
                <a:grpFill/>
              </p:grpSpPr>
              <p:sp>
                <p:nvSpPr>
                  <p:cNvPr id="142"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4" name="그룹 143"/>
                <p:cNvGrpSpPr/>
                <p:nvPr/>
              </p:nvGrpSpPr>
              <p:grpSpPr>
                <a:xfrm flipH="1">
                  <a:off x="3789439" y="2797943"/>
                  <a:ext cx="360000" cy="720000"/>
                  <a:chOff x="2755789" y="984671"/>
                  <a:chExt cx="360000" cy="720000"/>
                </a:xfrm>
                <a:grpFill/>
              </p:grpSpPr>
              <p:sp>
                <p:nvSpPr>
                  <p:cNvPr id="145"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6"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47" name="그룹 146"/>
                <p:cNvGrpSpPr/>
                <p:nvPr/>
              </p:nvGrpSpPr>
              <p:grpSpPr>
                <a:xfrm>
                  <a:off x="3429439" y="3373943"/>
                  <a:ext cx="360000" cy="720000"/>
                  <a:chOff x="2755789" y="984671"/>
                  <a:chExt cx="360000" cy="720000"/>
                </a:xfrm>
                <a:grpFill/>
              </p:grpSpPr>
              <p:sp>
                <p:nvSpPr>
                  <p:cNvPr id="148"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9"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2" name="그룹 1"/>
              <p:cNvGrpSpPr/>
              <p:nvPr/>
            </p:nvGrpSpPr>
            <p:grpSpPr>
              <a:xfrm>
                <a:off x="3835316" y="1158834"/>
                <a:ext cx="4162801" cy="3151820"/>
                <a:chOff x="3835316" y="1158834"/>
                <a:chExt cx="4162801" cy="3151820"/>
              </a:xfrm>
            </p:grpSpPr>
            <p:sp>
              <p:nvSpPr>
                <p:cNvPr id="10" name="직사각형 9"/>
                <p:cNvSpPr/>
                <p:nvPr/>
              </p:nvSpPr>
              <p:spPr>
                <a:xfrm>
                  <a:off x="3835316" y="1158834"/>
                  <a:ext cx="4162801" cy="150087"/>
                </a:xfrm>
                <a:prstGeom prst="rect">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1" name="직사각형 150"/>
                <p:cNvSpPr/>
                <p:nvPr/>
              </p:nvSpPr>
              <p:spPr>
                <a:xfrm>
                  <a:off x="3835316" y="4160567"/>
                  <a:ext cx="3244166" cy="150087"/>
                </a:xfrm>
                <a:prstGeom prst="rect">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2" name="이등변 삼각형 111"/>
              <p:cNvSpPr/>
              <p:nvPr/>
            </p:nvSpPr>
            <p:spPr>
              <a:xfrm rot="5400000" flipH="1">
                <a:off x="7994561" y="1024474"/>
                <a:ext cx="425924" cy="418805"/>
              </a:xfrm>
              <a:prstGeom prst="triangle">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3" name="그룹 32"/>
              <p:cNvGrpSpPr/>
              <p:nvPr/>
            </p:nvGrpSpPr>
            <p:grpSpPr>
              <a:xfrm>
                <a:off x="6704267" y="1755688"/>
                <a:ext cx="750433" cy="2554961"/>
                <a:chOff x="6542042" y="1642595"/>
                <a:chExt cx="720000" cy="2451348"/>
              </a:xfrm>
            </p:grpSpPr>
            <p:grpSp>
              <p:nvGrpSpPr>
                <p:cNvPr id="8" name="그룹 7"/>
                <p:cNvGrpSpPr/>
                <p:nvPr/>
              </p:nvGrpSpPr>
              <p:grpSpPr>
                <a:xfrm>
                  <a:off x="6542042" y="1642595"/>
                  <a:ext cx="432001" cy="720000"/>
                  <a:chOff x="6542042" y="1642595"/>
                  <a:chExt cx="432001" cy="720000"/>
                </a:xfrm>
              </p:grpSpPr>
              <p:sp>
                <p:nvSpPr>
                  <p:cNvPr id="17" name="타원 16"/>
                  <p:cNvSpPr/>
                  <p:nvPr/>
                </p:nvSpPr>
                <p:spPr>
                  <a:xfrm>
                    <a:off x="6830043" y="1642595"/>
                    <a:ext cx="144000" cy="144000"/>
                  </a:xfrm>
                  <a:prstGeom prst="ellipse">
                    <a:avLst/>
                  </a:pr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7" name="그룹 6"/>
                  <p:cNvGrpSpPr/>
                  <p:nvPr/>
                </p:nvGrpSpPr>
                <p:grpSpPr>
                  <a:xfrm>
                    <a:off x="6542042" y="1642595"/>
                    <a:ext cx="360000" cy="720000"/>
                    <a:chOff x="6542042" y="2234995"/>
                    <a:chExt cx="360000" cy="720000"/>
                  </a:xfrm>
                </p:grpSpPr>
                <p:sp>
                  <p:nvSpPr>
                    <p:cNvPr id="117" name="직사각형 8"/>
                    <p:cNvSpPr/>
                    <p:nvPr/>
                  </p:nvSpPr>
                  <p:spPr>
                    <a:xfrm>
                      <a:off x="6542042" y="2234995"/>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8" name="직사각형 8"/>
                    <p:cNvSpPr/>
                    <p:nvPr/>
                  </p:nvSpPr>
                  <p:spPr>
                    <a:xfrm flipV="1">
                      <a:off x="6542042" y="2594995"/>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156" name="그룹 155"/>
                <p:cNvGrpSpPr/>
                <p:nvPr/>
              </p:nvGrpSpPr>
              <p:grpSpPr>
                <a:xfrm flipH="1">
                  <a:off x="6902042" y="2221943"/>
                  <a:ext cx="360000" cy="720000"/>
                  <a:chOff x="2755789" y="984671"/>
                  <a:chExt cx="360000" cy="720000"/>
                </a:xfrm>
                <a:pattFill prst="ltUpDiag">
                  <a:fgClr>
                    <a:schemeClr val="bg1">
                      <a:lumMod val="50000"/>
                    </a:schemeClr>
                  </a:fgClr>
                  <a:bgClr>
                    <a:schemeClr val="bg1"/>
                  </a:bgClr>
                </a:pattFill>
              </p:grpSpPr>
              <p:sp>
                <p:nvSpPr>
                  <p:cNvPr id="163"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4"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61" name="직사각형 8"/>
                <p:cNvSpPr/>
                <p:nvPr/>
              </p:nvSpPr>
              <p:spPr>
                <a:xfrm>
                  <a:off x="6542042" y="2797943"/>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2" name="직사각형 8"/>
                <p:cNvSpPr/>
                <p:nvPr/>
              </p:nvSpPr>
              <p:spPr>
                <a:xfrm flipV="1">
                  <a:off x="6542042" y="3157943"/>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58" name="그룹 157"/>
                <p:cNvGrpSpPr/>
                <p:nvPr/>
              </p:nvGrpSpPr>
              <p:grpSpPr>
                <a:xfrm flipH="1">
                  <a:off x="6902042" y="3373943"/>
                  <a:ext cx="360000" cy="720000"/>
                  <a:chOff x="2755789" y="984671"/>
                  <a:chExt cx="360000" cy="720000"/>
                </a:xfrm>
                <a:pattFill prst="ltUpDiag">
                  <a:fgClr>
                    <a:schemeClr val="bg1">
                      <a:lumMod val="50000"/>
                    </a:schemeClr>
                  </a:fgClr>
                  <a:bgClr>
                    <a:schemeClr val="bg1"/>
                  </a:bgClr>
                </a:pattFill>
              </p:grpSpPr>
              <p:sp>
                <p:nvSpPr>
                  <p:cNvPr id="159" name="직사각형 8"/>
                  <p:cNvSpPr/>
                  <p:nvPr/>
                </p:nvSpPr>
                <p:spPr>
                  <a:xfrm>
                    <a:off x="2755789" y="98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0" name="직사각형 8"/>
                  <p:cNvSpPr/>
                  <p:nvPr/>
                </p:nvSpPr>
                <p:spPr>
                  <a:xfrm flipV="1">
                    <a:off x="2755789" y="1344671"/>
                    <a:ext cx="360000" cy="360000"/>
                  </a:xfrm>
                  <a:custGeom>
                    <a:avLst/>
                    <a:gdLst/>
                    <a:ahLst/>
                    <a:cxnLst/>
                    <a:rect l="l" t="t" r="r" b="b"/>
                    <a:pathLst>
                      <a:path w="360000" h="360000">
                        <a:moveTo>
                          <a:pt x="360000" y="0"/>
                        </a:moveTo>
                        <a:lnTo>
                          <a:pt x="360000" y="144000"/>
                        </a:lnTo>
                        <a:cubicBezTo>
                          <a:pt x="240706" y="144000"/>
                          <a:pt x="144000" y="240706"/>
                          <a:pt x="144000" y="360000"/>
                        </a:cubicBezTo>
                        <a:lnTo>
                          <a:pt x="0" y="360000"/>
                        </a:lnTo>
                        <a:cubicBezTo>
                          <a:pt x="0" y="161177"/>
                          <a:pt x="161177" y="0"/>
                          <a:pt x="360000" y="0"/>
                        </a:cubicBezTo>
                        <a:close/>
                      </a:path>
                    </a:pathLst>
                  </a:custGeom>
                  <a:pattFill prst="ltUpDiag">
                    <a:fgClr>
                      <a:schemeClr val="bg2">
                        <a:lumMod val="50000"/>
                      </a:schemeClr>
                    </a:fgClr>
                    <a:bgClr>
                      <a:schemeClr val="bg2">
                        <a:lumMod val="8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sp>
          <p:nvSpPr>
            <p:cNvPr id="113" name="직각 삼각형 112"/>
            <p:cNvSpPr>
              <a:spLocks/>
            </p:cNvSpPr>
            <p:nvPr/>
          </p:nvSpPr>
          <p:spPr>
            <a:xfrm flipH="1" flipV="1">
              <a:off x="7848032" y="1158834"/>
              <a:ext cx="150087" cy="150087"/>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32" name="그룹 31"/>
          <p:cNvGrpSpPr/>
          <p:nvPr/>
        </p:nvGrpSpPr>
        <p:grpSpPr>
          <a:xfrm>
            <a:off x="6185455" y="1870692"/>
            <a:ext cx="2307997" cy="501721"/>
            <a:chOff x="6624801" y="1825943"/>
            <a:chExt cx="1359087" cy="360000"/>
          </a:xfrm>
        </p:grpSpPr>
        <p:grpSp>
          <p:nvGrpSpPr>
            <p:cNvPr id="31" name="그룹 30"/>
            <p:cNvGrpSpPr/>
            <p:nvPr/>
          </p:nvGrpSpPr>
          <p:grpSpPr>
            <a:xfrm>
              <a:off x="6902042" y="1825943"/>
              <a:ext cx="1081846" cy="360000"/>
              <a:chOff x="6902042" y="1825943"/>
              <a:chExt cx="1081846" cy="360000"/>
            </a:xfrm>
          </p:grpSpPr>
          <p:sp>
            <p:nvSpPr>
              <p:cNvPr id="111" name="타원 110"/>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4" name="직사각형 113"/>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6" name="TextBox 115"/>
              <p:cNvSpPr txBox="1"/>
              <p:nvPr/>
            </p:nvSpPr>
            <p:spPr>
              <a:xfrm>
                <a:off x="7041793" y="1845603"/>
                <a:ext cx="901667" cy="304953"/>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Reconnaissance de l’imputabilité au service d’un accident</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108" name="직선 연결선 107"/>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110" name="타원 109"/>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600" dirty="0">
                <a:solidFill>
                  <a:schemeClr val="tx1"/>
                </a:solidFill>
                <a:latin typeface="Arial" panose="020B0604020202020204" pitchFamily="34" charset="0"/>
                <a:cs typeface="Arial" panose="020B0604020202020204" pitchFamily="34" charset="0"/>
              </a:endParaRPr>
            </a:p>
          </p:txBody>
        </p:sp>
        <p:sp>
          <p:nvSpPr>
            <p:cNvPr id="115" name="타원 114"/>
            <p:cNvSpPr/>
            <p:nvPr/>
          </p:nvSpPr>
          <p:spPr>
            <a:xfrm>
              <a:off x="6767553" y="1871454"/>
              <a:ext cx="232041"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Arial" panose="020B0604020202020204" pitchFamily="34" charset="0"/>
                  <a:cs typeface="Arial" panose="020B0604020202020204" pitchFamily="34" charset="0"/>
                </a:rPr>
                <a:t>01</a:t>
              </a:r>
              <a:endParaRPr lang="ko-KR" altLang="en-US" sz="1200" b="1" dirty="0">
                <a:gradFill>
                  <a:gsLst>
                    <a:gs pos="0">
                      <a:schemeClr val="tx2"/>
                    </a:gs>
                    <a:gs pos="100000">
                      <a:schemeClr val="tx2"/>
                    </a:gs>
                  </a:gsLst>
                  <a:lin ang="5400000" scaled="0"/>
                </a:gradFill>
                <a:latin typeface="Arial" panose="020B0604020202020204" pitchFamily="34" charset="0"/>
                <a:cs typeface="Arial" panose="020B0604020202020204" pitchFamily="34" charset="0"/>
              </a:endParaRPr>
            </a:p>
          </p:txBody>
        </p:sp>
      </p:grpSp>
      <p:grpSp>
        <p:nvGrpSpPr>
          <p:cNvPr id="36" name="그룹 35"/>
          <p:cNvGrpSpPr/>
          <p:nvPr/>
        </p:nvGrpSpPr>
        <p:grpSpPr>
          <a:xfrm>
            <a:off x="4663440" y="2420220"/>
            <a:ext cx="2148465" cy="564512"/>
            <a:chOff x="5816974" y="2401943"/>
            <a:chExt cx="1261846" cy="360000"/>
          </a:xfrm>
        </p:grpSpPr>
        <p:grpSp>
          <p:nvGrpSpPr>
            <p:cNvPr id="13" name="그룹 12"/>
            <p:cNvGrpSpPr/>
            <p:nvPr/>
          </p:nvGrpSpPr>
          <p:grpSpPr>
            <a:xfrm>
              <a:off x="5816974" y="2401943"/>
              <a:ext cx="1261846" cy="360000"/>
              <a:chOff x="5816974" y="2401943"/>
              <a:chExt cx="1261846" cy="360000"/>
            </a:xfrm>
            <a:solidFill>
              <a:schemeClr val="bg1">
                <a:lumMod val="65000"/>
              </a:schemeClr>
            </a:solidFill>
          </p:grpSpPr>
          <p:sp>
            <p:nvSpPr>
              <p:cNvPr id="130" name="타원 129"/>
              <p:cNvSpPr/>
              <p:nvPr/>
            </p:nvSpPr>
            <p:spPr>
              <a:xfrm>
                <a:off x="5816974"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1" name="타원 130"/>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2" name="직사각형 131"/>
              <p:cNvSpPr/>
              <p:nvPr/>
            </p:nvSpPr>
            <p:spPr>
              <a:xfrm>
                <a:off x="5996974"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134" name="TextBox 133"/>
            <p:cNvSpPr txBox="1"/>
            <p:nvPr/>
          </p:nvSpPr>
          <p:spPr>
            <a:xfrm>
              <a:off x="5869984" y="2438473"/>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du CMFP seulement en cas de faute personnelle ou toute autre circonstance particulière de nature à détacher l’accident du service</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195" name="그룹 194"/>
          <p:cNvGrpSpPr/>
          <p:nvPr/>
        </p:nvGrpSpPr>
        <p:grpSpPr>
          <a:xfrm>
            <a:off x="6216857" y="3099569"/>
            <a:ext cx="2161733" cy="468185"/>
            <a:chOff x="6624801" y="1825943"/>
            <a:chExt cx="1359087" cy="360000"/>
          </a:xfrm>
        </p:grpSpPr>
        <p:grpSp>
          <p:nvGrpSpPr>
            <p:cNvPr id="199" name="그룹 198"/>
            <p:cNvGrpSpPr/>
            <p:nvPr/>
          </p:nvGrpSpPr>
          <p:grpSpPr>
            <a:xfrm>
              <a:off x="6902042" y="1825943"/>
              <a:ext cx="1081846" cy="360000"/>
              <a:chOff x="6902042" y="1825943"/>
              <a:chExt cx="1081846" cy="360000"/>
            </a:xfrm>
          </p:grpSpPr>
          <p:sp>
            <p:nvSpPr>
              <p:cNvPr id="218" name="타원 217"/>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9" name="직사각형 218"/>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0" name="TextBox 219"/>
              <p:cNvSpPr txBox="1"/>
              <p:nvPr/>
            </p:nvSpPr>
            <p:spPr>
              <a:xfrm>
                <a:off x="7089160" y="1878155"/>
                <a:ext cx="799393" cy="255576"/>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Reconnaissance de l’imputabilité au service d’une maladie professionnelle</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02" name="직선 연결선 201"/>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16" name="타원 215"/>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7" name="타원 216"/>
            <p:cNvSpPr/>
            <p:nvPr/>
          </p:nvSpPr>
          <p:spPr>
            <a:xfrm>
              <a:off x="6790883" y="1871454"/>
              <a:ext cx="24564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02</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21" name="그룹 220"/>
          <p:cNvGrpSpPr/>
          <p:nvPr/>
        </p:nvGrpSpPr>
        <p:grpSpPr>
          <a:xfrm>
            <a:off x="1862955" y="3683833"/>
            <a:ext cx="1729315" cy="497980"/>
            <a:chOff x="6624801" y="1825943"/>
            <a:chExt cx="1359087" cy="360000"/>
          </a:xfrm>
        </p:grpSpPr>
        <p:grpSp>
          <p:nvGrpSpPr>
            <p:cNvPr id="222" name="그룹 221"/>
            <p:cNvGrpSpPr/>
            <p:nvPr/>
          </p:nvGrpSpPr>
          <p:grpSpPr>
            <a:xfrm>
              <a:off x="6902042" y="1825943"/>
              <a:ext cx="1081846" cy="360000"/>
              <a:chOff x="6902042" y="1825943"/>
              <a:chExt cx="1081846" cy="360000"/>
            </a:xfrm>
          </p:grpSpPr>
          <p:sp>
            <p:nvSpPr>
              <p:cNvPr id="226" name="타원 225"/>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7" name="직사각형 226"/>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8" name="TextBox 227"/>
              <p:cNvSpPr txBox="1"/>
              <p:nvPr/>
            </p:nvSpPr>
            <p:spPr>
              <a:xfrm>
                <a:off x="7089159" y="1878155"/>
                <a:ext cx="771331" cy="255576"/>
              </a:xfrm>
              <a:prstGeom prst="rect">
                <a:avLst/>
              </a:prstGeom>
              <a:noFill/>
            </p:spPr>
            <p:txBody>
              <a:bodyPr wrap="square" lIns="0" tIns="0" rIns="0" bIns="0" rtlCol="0" anchor="ctr">
                <a:noAutofit/>
              </a:bodyPr>
              <a:lstStyle/>
              <a:p>
                <a:pPr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Allocation temporaire d’invalidité</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23" name="직선 연결선 222"/>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24" name="타원 223"/>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5" name="타원 224"/>
            <p:cNvSpPr/>
            <p:nvPr/>
          </p:nvSpPr>
          <p:spPr>
            <a:xfrm>
              <a:off x="6767553" y="1871454"/>
              <a:ext cx="26897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03</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37" name="그룹 236"/>
          <p:cNvGrpSpPr/>
          <p:nvPr/>
        </p:nvGrpSpPr>
        <p:grpSpPr>
          <a:xfrm>
            <a:off x="1858126" y="2495877"/>
            <a:ext cx="1798137" cy="476923"/>
            <a:chOff x="6624801" y="1825943"/>
            <a:chExt cx="1359087" cy="360000"/>
          </a:xfrm>
        </p:grpSpPr>
        <p:grpSp>
          <p:nvGrpSpPr>
            <p:cNvPr id="238" name="그룹 237"/>
            <p:cNvGrpSpPr/>
            <p:nvPr/>
          </p:nvGrpSpPr>
          <p:grpSpPr>
            <a:xfrm>
              <a:off x="6902042" y="1825943"/>
              <a:ext cx="1081846" cy="360000"/>
              <a:chOff x="6902042" y="1825943"/>
              <a:chExt cx="1081846" cy="360000"/>
            </a:xfrm>
          </p:grpSpPr>
          <p:sp>
            <p:nvSpPr>
              <p:cNvPr id="242" name="타원 241"/>
              <p:cNvSpPr/>
              <p:nvPr/>
            </p:nvSpPr>
            <p:spPr>
              <a:xfrm>
                <a:off x="7623888"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3" name="직사각형 242"/>
              <p:cNvSpPr/>
              <p:nvPr/>
            </p:nvSpPr>
            <p:spPr>
              <a:xfrm>
                <a:off x="6902042" y="1825943"/>
                <a:ext cx="910800" cy="360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4" name="TextBox 243"/>
              <p:cNvSpPr txBox="1"/>
              <p:nvPr/>
            </p:nvSpPr>
            <p:spPr>
              <a:xfrm>
                <a:off x="7032119" y="1875545"/>
                <a:ext cx="913780" cy="255576"/>
              </a:xfrm>
              <a:prstGeom prst="rect">
                <a:avLst/>
              </a:prstGeom>
              <a:noFill/>
            </p:spPr>
            <p:txBody>
              <a:bodyPr wrap="square" lIns="0" tIns="0" rIns="0" bIns="0" rtlCol="0" anchor="ctr">
                <a:noAutofit/>
              </a:bodyPr>
              <a:lstStyle/>
              <a:p>
                <a:pPr lvl="0" algn="ctr">
                  <a:buClr>
                    <a:schemeClr val="bg2"/>
                  </a:buClr>
                </a:pPr>
                <a:r>
                  <a:rPr lang="pt-BR" altLang="ko-KR" sz="700" dirty="0">
                    <a:solidFill>
                      <a:schemeClr val="bg1"/>
                    </a:solidFill>
                    <a:latin typeface="Arial Rounded MT Bold" panose="020F0704030504030204" pitchFamily="34" charset="0"/>
                    <a:cs typeface="Arial" panose="020B0604020202020204" pitchFamily="34" charset="0"/>
                  </a:rPr>
                  <a:t>Retraite pour invalidité</a:t>
                </a:r>
                <a:endParaRPr lang="en-US" altLang="ko-KR" sz="700" dirty="0">
                  <a:solidFill>
                    <a:schemeClr val="bg1"/>
                  </a:solidFill>
                  <a:latin typeface="Arial Rounded MT Bold" panose="020F0704030504030204" pitchFamily="34" charset="0"/>
                  <a:cs typeface="Arial" panose="020B0604020202020204" pitchFamily="34" charset="0"/>
                </a:endParaRPr>
              </a:p>
            </p:txBody>
          </p:sp>
        </p:grpSp>
        <p:cxnSp>
          <p:nvCxnSpPr>
            <p:cNvPr id="239" name="직선 연결선 238"/>
            <p:cNvCxnSpPr/>
            <p:nvPr/>
          </p:nvCxnSpPr>
          <p:spPr>
            <a:xfrm flipH="1">
              <a:off x="6624801" y="2009245"/>
              <a:ext cx="453701" cy="0"/>
            </a:xfrm>
            <a:prstGeom prst="line">
              <a:avLst/>
            </a:prstGeom>
            <a:ln w="3175">
              <a:solidFill>
                <a:schemeClr val="accent3"/>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240" name="타원 239"/>
            <p:cNvSpPr/>
            <p:nvPr/>
          </p:nvSpPr>
          <p:spPr>
            <a:xfrm>
              <a:off x="6722042" y="1825943"/>
              <a:ext cx="360000" cy="3600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1" name="타원 240"/>
            <p:cNvSpPr/>
            <p:nvPr/>
          </p:nvSpPr>
          <p:spPr>
            <a:xfrm>
              <a:off x="6767553" y="1871454"/>
              <a:ext cx="268978" cy="268978"/>
            </a:xfrm>
            <a:prstGeom prst="ellipse">
              <a:avLst/>
            </a:prstGeom>
            <a:solidFill>
              <a:schemeClr val="bg2"/>
            </a:solidFill>
            <a:ln w="25400"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gradFill>
                    <a:gsLst>
                      <a:gs pos="0">
                        <a:schemeClr val="tx2"/>
                      </a:gs>
                      <a:gs pos="100000">
                        <a:schemeClr val="tx2"/>
                      </a:gs>
                    </a:gsLst>
                    <a:lin ang="5400000" scaled="0"/>
                  </a:gradFill>
                  <a:latin typeface="Roboto Condensed Regular"/>
                </a:rPr>
                <a:t>04</a:t>
              </a:r>
              <a:endParaRPr lang="ko-KR" altLang="en-US" sz="1200" b="1" dirty="0">
                <a:gradFill>
                  <a:gsLst>
                    <a:gs pos="0">
                      <a:schemeClr val="tx2"/>
                    </a:gs>
                    <a:gs pos="100000">
                      <a:schemeClr val="tx2"/>
                    </a:gs>
                  </a:gsLst>
                  <a:lin ang="5400000" scaled="0"/>
                </a:gradFill>
                <a:latin typeface="Roboto Condensed Regular"/>
              </a:endParaRPr>
            </a:p>
          </p:txBody>
        </p:sp>
      </p:grpSp>
      <p:grpSp>
        <p:nvGrpSpPr>
          <p:cNvPr id="261" name="그룹 260"/>
          <p:cNvGrpSpPr/>
          <p:nvPr/>
        </p:nvGrpSpPr>
        <p:grpSpPr>
          <a:xfrm>
            <a:off x="4663440" y="3658840"/>
            <a:ext cx="2177472" cy="506126"/>
            <a:chOff x="5816974" y="2401943"/>
            <a:chExt cx="1261846" cy="360000"/>
          </a:xfrm>
        </p:grpSpPr>
        <p:grpSp>
          <p:nvGrpSpPr>
            <p:cNvPr id="262" name="그룹 261"/>
            <p:cNvGrpSpPr/>
            <p:nvPr/>
          </p:nvGrpSpPr>
          <p:grpSpPr>
            <a:xfrm>
              <a:off x="5816974" y="2401943"/>
              <a:ext cx="1261846" cy="360000"/>
              <a:chOff x="5816974" y="2401943"/>
              <a:chExt cx="1261846" cy="360000"/>
            </a:xfrm>
            <a:solidFill>
              <a:schemeClr val="bg1">
                <a:lumMod val="65000"/>
              </a:schemeClr>
            </a:solidFill>
          </p:grpSpPr>
          <p:sp>
            <p:nvSpPr>
              <p:cNvPr id="264" name="타원 263"/>
              <p:cNvSpPr/>
              <p:nvPr/>
            </p:nvSpPr>
            <p:spPr>
              <a:xfrm>
                <a:off x="5816974"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65" name="타원 264"/>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66" name="직사각형 265"/>
              <p:cNvSpPr/>
              <p:nvPr/>
            </p:nvSpPr>
            <p:spPr>
              <a:xfrm>
                <a:off x="5996974"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63" name="TextBox 262"/>
            <p:cNvSpPr txBox="1"/>
            <p:nvPr/>
          </p:nvSpPr>
          <p:spPr>
            <a:xfrm>
              <a:off x="5884558" y="2462349"/>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obligatoire du CMFP si l’administration considère que les conditions du tableau ne sont pas remplies</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267" name="그룹 266"/>
          <p:cNvGrpSpPr/>
          <p:nvPr/>
        </p:nvGrpSpPr>
        <p:grpSpPr>
          <a:xfrm>
            <a:off x="581297" y="1817855"/>
            <a:ext cx="1918452" cy="653187"/>
            <a:chOff x="5816974" y="2401942"/>
            <a:chExt cx="1261846" cy="360001"/>
          </a:xfrm>
        </p:grpSpPr>
        <p:grpSp>
          <p:nvGrpSpPr>
            <p:cNvPr id="268" name="그룹 267"/>
            <p:cNvGrpSpPr/>
            <p:nvPr/>
          </p:nvGrpSpPr>
          <p:grpSpPr>
            <a:xfrm>
              <a:off x="5816974" y="2401942"/>
              <a:ext cx="1261846" cy="360001"/>
              <a:chOff x="5816974" y="2401942"/>
              <a:chExt cx="1261846" cy="360001"/>
            </a:xfrm>
            <a:solidFill>
              <a:schemeClr val="bg1">
                <a:lumMod val="65000"/>
              </a:schemeClr>
            </a:solidFill>
          </p:grpSpPr>
          <p:sp>
            <p:nvSpPr>
              <p:cNvPr id="270" name="타원 269"/>
              <p:cNvSpPr/>
              <p:nvPr/>
            </p:nvSpPr>
            <p:spPr>
              <a:xfrm>
                <a:off x="5816974"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1" name="타원 270"/>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2" name="직사각형 271"/>
              <p:cNvSpPr/>
              <p:nvPr/>
            </p:nvSpPr>
            <p:spPr>
              <a:xfrm>
                <a:off x="5968612" y="2401942"/>
                <a:ext cx="910800" cy="359821"/>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69" name="TextBox 268"/>
            <p:cNvSpPr txBox="1"/>
            <p:nvPr/>
          </p:nvSpPr>
          <p:spPr>
            <a:xfrm>
              <a:off x="5870883" y="2463634"/>
              <a:ext cx="1146005" cy="255576"/>
            </a:xfrm>
            <a:prstGeom prst="rect">
              <a:avLst/>
            </a:prstGeom>
            <a:noFill/>
          </p:spPr>
          <p:txBody>
            <a:bodyPr wrap="square" lIns="0" tIns="0" rIns="0" bIns="0" rtlCol="0">
              <a:noAutofit/>
            </a:bodyPr>
            <a:lstStyle/>
            <a:p>
              <a:pPr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obligatoire du CMFP  lors du dernier renouvellement d’un CLM/CLD ou en cas d’inaptitude en lien avec le risque professionnel</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grpSp>
        <p:nvGrpSpPr>
          <p:cNvPr id="273" name="그룹 272"/>
          <p:cNvGrpSpPr/>
          <p:nvPr/>
        </p:nvGrpSpPr>
        <p:grpSpPr>
          <a:xfrm>
            <a:off x="917047" y="3092027"/>
            <a:ext cx="1550230" cy="461434"/>
            <a:chOff x="5816972" y="2401941"/>
            <a:chExt cx="1261848" cy="360002"/>
          </a:xfrm>
        </p:grpSpPr>
        <p:grpSp>
          <p:nvGrpSpPr>
            <p:cNvPr id="274" name="그룹 273"/>
            <p:cNvGrpSpPr/>
            <p:nvPr/>
          </p:nvGrpSpPr>
          <p:grpSpPr>
            <a:xfrm>
              <a:off x="5816972" y="2401941"/>
              <a:ext cx="1261848" cy="360002"/>
              <a:chOff x="5816972" y="2401941"/>
              <a:chExt cx="1261848" cy="360002"/>
            </a:xfrm>
            <a:solidFill>
              <a:schemeClr val="bg1">
                <a:lumMod val="65000"/>
              </a:schemeClr>
            </a:solidFill>
          </p:grpSpPr>
          <p:sp>
            <p:nvSpPr>
              <p:cNvPr id="276" name="타원 275"/>
              <p:cNvSpPr/>
              <p:nvPr/>
            </p:nvSpPr>
            <p:spPr>
              <a:xfrm>
                <a:off x="5816972" y="2401941"/>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7" name="타원 276"/>
              <p:cNvSpPr/>
              <p:nvPr/>
            </p:nvSpPr>
            <p:spPr>
              <a:xfrm>
                <a:off x="6718820" y="2401943"/>
                <a:ext cx="360000" cy="3600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78" name="직사각형 277"/>
              <p:cNvSpPr/>
              <p:nvPr/>
            </p:nvSpPr>
            <p:spPr>
              <a:xfrm>
                <a:off x="5996974" y="2401943"/>
                <a:ext cx="910800" cy="360000"/>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75" name="TextBox 274"/>
            <p:cNvSpPr txBox="1"/>
            <p:nvPr/>
          </p:nvSpPr>
          <p:spPr>
            <a:xfrm>
              <a:off x="5879372" y="2454002"/>
              <a:ext cx="1146005" cy="255576"/>
            </a:xfrm>
            <a:prstGeom prst="rect">
              <a:avLst/>
            </a:prstGeom>
            <a:noFill/>
          </p:spPr>
          <p:txBody>
            <a:bodyPr wrap="square" lIns="0" tIns="0" rIns="0" bIns="0" rtlCol="0">
              <a:noAutofit/>
            </a:bodyPr>
            <a:lstStyle/>
            <a:p>
              <a:pPr lvl="0" algn="ctr">
                <a:buClr>
                  <a:schemeClr val="bg2"/>
                </a:buClr>
              </a:pPr>
              <a:r>
                <a:rPr lang="pt-BR" altLang="ko-KR" sz="700" dirty="0">
                  <a:solidFill>
                    <a:schemeClr val="accent1">
                      <a:lumMod val="50000"/>
                    </a:schemeClr>
                  </a:solidFill>
                  <a:latin typeface="Arial Rounded MT Bold" panose="020F0704030504030204" pitchFamily="34" charset="0"/>
                  <a:cs typeface="Arial" panose="020B0604020202020204" pitchFamily="34" charset="0"/>
                </a:rPr>
                <a:t>Saisine obligatoire du CMFP sur le droit à ATI et le taux d’IPP</a:t>
              </a:r>
              <a:endParaRPr lang="en-US" altLang="ko-KR" sz="700" dirty="0">
                <a:solidFill>
                  <a:schemeClr val="accent1">
                    <a:lumMod val="50000"/>
                  </a:schemeClr>
                </a:solidFill>
                <a:latin typeface="Arial Rounded MT Bold" panose="020F0704030504030204" pitchFamily="34" charset="0"/>
                <a:cs typeface="Arial" panose="020B0604020202020204" pitchFamily="34" charset="0"/>
              </a:endParaRPr>
            </a:p>
          </p:txBody>
        </p:sp>
      </p:grpSp>
      <p:sp>
        <p:nvSpPr>
          <p:cNvPr id="106" name="Rectangle 105">
            <a:extLst>
              <a:ext uri="{FF2B5EF4-FFF2-40B4-BE49-F238E27FC236}">
                <a16:creationId xmlns:a16="http://schemas.microsoft.com/office/drawing/2014/main" id="{C94E0A0A-BCA2-094E-D0F9-18360C2D5AC0}"/>
              </a:ext>
            </a:extLst>
          </p:cNvPr>
          <p:cNvSpPr/>
          <p:nvPr/>
        </p:nvSpPr>
        <p:spPr>
          <a:xfrm>
            <a:off x="627017" y="4745515"/>
            <a:ext cx="1143000" cy="327585"/>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107" name="Rectangle 106">
            <a:extLst>
              <a:ext uri="{FF2B5EF4-FFF2-40B4-BE49-F238E27FC236}">
                <a16:creationId xmlns:a16="http://schemas.microsoft.com/office/drawing/2014/main" id="{1A80AA5D-F986-9D28-2C35-F73E765C9F1D}"/>
              </a:ext>
            </a:extLst>
          </p:cNvPr>
          <p:cNvSpPr/>
          <p:nvPr/>
        </p:nvSpPr>
        <p:spPr>
          <a:xfrm>
            <a:off x="7715139" y="337843"/>
            <a:ext cx="1143000" cy="23729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119" name="Rectangle 118">
            <a:extLst>
              <a:ext uri="{FF2B5EF4-FFF2-40B4-BE49-F238E27FC236}">
                <a16:creationId xmlns:a16="http://schemas.microsoft.com/office/drawing/2014/main" id="{74F76685-5EEC-DA5D-800F-CB83BAF3FACD}"/>
              </a:ext>
            </a:extLst>
          </p:cNvPr>
          <p:cNvSpPr/>
          <p:nvPr/>
        </p:nvSpPr>
        <p:spPr>
          <a:xfrm>
            <a:off x="7085914" y="4843460"/>
            <a:ext cx="1407538" cy="229640"/>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Tree>
    <p:extLst>
      <p:ext uri="{BB962C8B-B14F-4D97-AF65-F5344CB8AC3E}">
        <p14:creationId xmlns:p14="http://schemas.microsoft.com/office/powerpoint/2010/main" val="27831680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700" fill="hold"/>
                                        <p:tgtEl>
                                          <p:spTgt spid="105"/>
                                        </p:tgtEl>
                                        <p:attrNameLst>
                                          <p:attrName>ppt_w</p:attrName>
                                        </p:attrNameLst>
                                      </p:cBhvr>
                                      <p:tavLst>
                                        <p:tav tm="0">
                                          <p:val>
                                            <p:fltVal val="0"/>
                                          </p:val>
                                        </p:tav>
                                        <p:tav tm="100000">
                                          <p:val>
                                            <p:strVal val="#ppt_w"/>
                                          </p:val>
                                        </p:tav>
                                      </p:tavLst>
                                    </p:anim>
                                    <p:anim calcmode="lin" valueType="num">
                                      <p:cBhvr>
                                        <p:cTn id="8" dur="700" fill="hold"/>
                                        <p:tgtEl>
                                          <p:spTgt spid="1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48" name="그룹 47"/>
          <p:cNvGrpSpPr/>
          <p:nvPr/>
        </p:nvGrpSpPr>
        <p:grpSpPr>
          <a:xfrm>
            <a:off x="6811434" y="1890713"/>
            <a:ext cx="1378214" cy="1658937"/>
            <a:chOff x="6811434" y="1890713"/>
            <a:chExt cx="1378214" cy="1658937"/>
          </a:xfrm>
        </p:grpSpPr>
        <p:grpSp>
          <p:nvGrpSpPr>
            <p:cNvPr id="39" name="그룹 38"/>
            <p:cNvGrpSpPr/>
            <p:nvPr/>
          </p:nvGrpSpPr>
          <p:grpSpPr>
            <a:xfrm>
              <a:off x="6811434" y="1890713"/>
              <a:ext cx="1378214" cy="1658937"/>
              <a:chOff x="6811434" y="1890713"/>
              <a:chExt cx="1378214" cy="1658937"/>
            </a:xfrm>
          </p:grpSpPr>
          <p:grpSp>
            <p:nvGrpSpPr>
              <p:cNvPr id="98" name="그룹 97"/>
              <p:cNvGrpSpPr/>
              <p:nvPr/>
            </p:nvGrpSpPr>
            <p:grpSpPr>
              <a:xfrm>
                <a:off x="6827573" y="1890713"/>
                <a:ext cx="1362075" cy="1120775"/>
                <a:chOff x="3890963" y="2011363"/>
                <a:chExt cx="1362075" cy="1120775"/>
              </a:xfrm>
            </p:grpSpPr>
            <p:sp>
              <p:nvSpPr>
                <p:cNvPr id="104" name="Freeform 5"/>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solidFill>
                  <a:schemeClr val="accent3">
                    <a:lumMod val="65000"/>
                  </a:schemeClr>
                </a:solidFill>
                <a:ln w="3175">
                  <a:solidFill>
                    <a:schemeClr val="accent3">
                      <a:lumMod val="50000"/>
                    </a:schemeClr>
                  </a:solidFill>
                </a:ln>
                <a:scene3d>
                  <a:camera prst="orthographicFront"/>
                  <a:lightRig rig="threePt" dir="t"/>
                </a:scene3d>
                <a:sp3d>
                  <a:bevelT/>
                </a:sp3d>
              </p:spPr>
              <p:txBody>
                <a:bodyPr vert="horz" wrap="square" lIns="0" tIns="0" rIns="0" bIns="0" numCol="1" anchor="ctr" anchorCtr="0" compatLnSpc="1">
                  <a:prstTxWarp prst="textNoShape">
                    <a:avLst/>
                  </a:prstTxWarp>
                </a:bodyPr>
                <a:lstStyle/>
                <a:p>
                  <a:pPr marL="0" marR="0" lvl="0" indent="0" algn="ctr" defTabSz="914400" rtl="0" eaLnBrk="1" fontAlgn="auto" latinLnBrk="1" hangingPunct="1">
                    <a:lnSpc>
                      <a:spcPts val="500"/>
                    </a:lnSpc>
                    <a:spcBef>
                      <a:spcPts val="0"/>
                    </a:spcBef>
                    <a:spcAft>
                      <a:spcPts val="0"/>
                    </a:spcAft>
                    <a:buClrTx/>
                    <a:buSzTx/>
                    <a:buFontTx/>
                    <a:buNone/>
                    <a:tabLst/>
                    <a:defRPr/>
                  </a:pPr>
                  <a:endParaRPr kumimoji="0" lang="ko-KR" altLang="en-US" sz="6000" b="0" i="0" u="none" strike="noStrike" kern="1200" cap="none" spc="0" normalizeH="0" baseline="0" noProof="0" dirty="0">
                    <a:ln>
                      <a:noFill/>
                    </a:ln>
                    <a:gradFill>
                      <a:gsLst>
                        <a:gs pos="0">
                          <a:srgbClr val="2F3540"/>
                        </a:gs>
                        <a:gs pos="100000">
                          <a:srgbClr val="2F3540"/>
                        </a:gs>
                      </a:gsLst>
                      <a:lin ang="0" scaled="1"/>
                    </a:gradFill>
                    <a:effectLst/>
                    <a:uLnTx/>
                    <a:uFillTx/>
                    <a:latin typeface="Entypo" pitchFamily="50" charset="0"/>
                    <a:ea typeface="Roboto Light" pitchFamily="2" charset="0"/>
                    <a:cs typeface="Roboto Condensed Regular"/>
                  </a:endParaRPr>
                </a:p>
              </p:txBody>
            </p:sp>
            <p:sp>
              <p:nvSpPr>
                <p:cNvPr id="105" name="Rectangle 6"/>
                <p:cNvSpPr>
                  <a:spLocks noChangeArrowheads="1"/>
                </p:cNvSpPr>
                <p:nvPr/>
              </p:nvSpPr>
              <p:spPr bwMode="auto">
                <a:xfrm>
                  <a:off x="3890963" y="3049588"/>
                  <a:ext cx="968375" cy="82550"/>
                </a:xfrm>
                <a:prstGeom prst="rect">
                  <a:avLst/>
                </a:prstGeom>
                <a:pattFill prst="dkDn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06" name="Freeform 7"/>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07" name="Freeform 8"/>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08" name="Freeform 9"/>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grpSp>
          <p:sp>
            <p:nvSpPr>
              <p:cNvPr id="99" name="TextBox 98"/>
              <p:cNvSpPr txBox="1"/>
              <p:nvPr/>
            </p:nvSpPr>
            <p:spPr>
              <a:xfrm>
                <a:off x="6811434" y="3103732"/>
                <a:ext cx="1157815" cy="445918"/>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solidFill>
                      <a:schemeClr val="accent1">
                        <a:lumMod val="50000"/>
                      </a:schemeClr>
                    </a:solidFill>
                    <a:latin typeface="Arial" panose="020B0604020202020204" pitchFamily="34" charset="0"/>
                  </a:rPr>
                  <a:t>L’autorité territoriale prend sa décision. </a:t>
                </a:r>
              </a:p>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solidFill>
                      <a:schemeClr val="accent1">
                        <a:lumMod val="50000"/>
                      </a:schemeClr>
                    </a:solidFill>
                    <a:latin typeface="Arial" panose="020B0604020202020204" pitchFamily="34" charset="0"/>
                  </a:rPr>
                  <a:t>Cette décision peut être portée devant le juge administratif</a:t>
                </a:r>
              </a:p>
            </p:txBody>
          </p:sp>
          <p:sp>
            <p:nvSpPr>
              <p:cNvPr id="101" name="TextBox 100"/>
              <p:cNvSpPr txBox="1">
                <a:spLocks/>
              </p:cNvSpPr>
              <p:nvPr/>
            </p:nvSpPr>
            <p:spPr>
              <a:xfrm>
                <a:off x="6991346" y="2483634"/>
                <a:ext cx="1034530" cy="380216"/>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Décision</a:t>
                </a:r>
                <a:endParaRPr kumimoji="0" lang="ko-KR" altLang="en-US"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sp>
          <p:nvSpPr>
            <p:cNvPr id="45" name="Freeform 47"/>
            <p:cNvSpPr>
              <a:spLocks noEditPoints="1"/>
            </p:cNvSpPr>
            <p:nvPr/>
          </p:nvSpPr>
          <p:spPr bwMode="auto">
            <a:xfrm>
              <a:off x="7304620" y="2052603"/>
              <a:ext cx="362270" cy="369663"/>
            </a:xfrm>
            <a:custGeom>
              <a:avLst/>
              <a:gdLst/>
              <a:ahLst/>
              <a:cxnLst>
                <a:cxn ang="0">
                  <a:pos x="117" y="78"/>
                </a:cxn>
                <a:cxn ang="0">
                  <a:pos x="136" y="0"/>
                </a:cxn>
                <a:cxn ang="0">
                  <a:pos x="56" y="5"/>
                </a:cxn>
                <a:cxn ang="0">
                  <a:pos x="67" y="18"/>
                </a:cxn>
                <a:cxn ang="0">
                  <a:pos x="19" y="156"/>
                </a:cxn>
                <a:cxn ang="0">
                  <a:pos x="106" y="66"/>
                </a:cxn>
                <a:cxn ang="0">
                  <a:pos x="117" y="78"/>
                </a:cxn>
                <a:cxn ang="0">
                  <a:pos x="205" y="73"/>
                </a:cxn>
                <a:cxn ang="0">
                  <a:pos x="118" y="163"/>
                </a:cxn>
                <a:cxn ang="0">
                  <a:pos x="108" y="151"/>
                </a:cxn>
                <a:cxn ang="0">
                  <a:pos x="88" y="229"/>
                </a:cxn>
                <a:cxn ang="0">
                  <a:pos x="169" y="225"/>
                </a:cxn>
                <a:cxn ang="0">
                  <a:pos x="158" y="211"/>
                </a:cxn>
                <a:cxn ang="0">
                  <a:pos x="205" y="73"/>
                </a:cxn>
              </a:cxnLst>
              <a:rect l="0" t="0" r="r" b="b"/>
              <a:pathLst>
                <a:path w="225" h="229">
                  <a:moveTo>
                    <a:pt x="117" y="78"/>
                  </a:moveTo>
                  <a:cubicBezTo>
                    <a:pt x="136" y="0"/>
                    <a:pt x="136" y="0"/>
                    <a:pt x="136" y="0"/>
                  </a:cubicBezTo>
                  <a:cubicBezTo>
                    <a:pt x="56" y="5"/>
                    <a:pt x="56" y="5"/>
                    <a:pt x="56" y="5"/>
                  </a:cubicBezTo>
                  <a:cubicBezTo>
                    <a:pt x="67" y="18"/>
                    <a:pt x="67" y="18"/>
                    <a:pt x="67" y="18"/>
                  </a:cubicBezTo>
                  <a:cubicBezTo>
                    <a:pt x="51" y="30"/>
                    <a:pt x="0" y="75"/>
                    <a:pt x="19" y="156"/>
                  </a:cubicBezTo>
                  <a:cubicBezTo>
                    <a:pt x="19" y="156"/>
                    <a:pt x="20" y="99"/>
                    <a:pt x="106" y="66"/>
                  </a:cubicBezTo>
                  <a:lnTo>
                    <a:pt x="117" y="78"/>
                  </a:lnTo>
                  <a:close/>
                  <a:moveTo>
                    <a:pt x="205" y="73"/>
                  </a:moveTo>
                  <a:cubicBezTo>
                    <a:pt x="205" y="73"/>
                    <a:pt x="205" y="130"/>
                    <a:pt x="118" y="163"/>
                  </a:cubicBezTo>
                  <a:cubicBezTo>
                    <a:pt x="108" y="151"/>
                    <a:pt x="108" y="151"/>
                    <a:pt x="108" y="151"/>
                  </a:cubicBezTo>
                  <a:cubicBezTo>
                    <a:pt x="88" y="229"/>
                    <a:pt x="88" y="229"/>
                    <a:pt x="88" y="229"/>
                  </a:cubicBezTo>
                  <a:cubicBezTo>
                    <a:pt x="169" y="225"/>
                    <a:pt x="169" y="225"/>
                    <a:pt x="169" y="225"/>
                  </a:cubicBezTo>
                  <a:cubicBezTo>
                    <a:pt x="158" y="211"/>
                    <a:pt x="158" y="211"/>
                    <a:pt x="158" y="211"/>
                  </a:cubicBezTo>
                  <a:cubicBezTo>
                    <a:pt x="173" y="200"/>
                    <a:pt x="225" y="154"/>
                    <a:pt x="205" y="73"/>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Roboto Condensed Light"/>
                <a:cs typeface="+mn-cs"/>
              </a:endParaRPr>
            </a:p>
          </p:txBody>
        </p:sp>
      </p:grpSp>
      <p:grpSp>
        <p:nvGrpSpPr>
          <p:cNvPr id="46" name="그룹 45"/>
          <p:cNvGrpSpPr/>
          <p:nvPr/>
        </p:nvGrpSpPr>
        <p:grpSpPr>
          <a:xfrm>
            <a:off x="4888306" y="1908674"/>
            <a:ext cx="1378214" cy="1658937"/>
            <a:chOff x="4220811" y="1890713"/>
            <a:chExt cx="1378214" cy="1658937"/>
          </a:xfrm>
        </p:grpSpPr>
        <p:grpSp>
          <p:nvGrpSpPr>
            <p:cNvPr id="40" name="그룹 39"/>
            <p:cNvGrpSpPr/>
            <p:nvPr/>
          </p:nvGrpSpPr>
          <p:grpSpPr>
            <a:xfrm>
              <a:off x="4220811" y="1890713"/>
              <a:ext cx="1378214" cy="1658937"/>
              <a:chOff x="4220811" y="1890713"/>
              <a:chExt cx="1378214" cy="1658937"/>
            </a:xfrm>
          </p:grpSpPr>
          <p:grpSp>
            <p:nvGrpSpPr>
              <p:cNvPr id="38" name="그룹 37"/>
              <p:cNvGrpSpPr/>
              <p:nvPr/>
            </p:nvGrpSpPr>
            <p:grpSpPr>
              <a:xfrm>
                <a:off x="4220811" y="1890713"/>
                <a:ext cx="1378214" cy="1658937"/>
                <a:chOff x="4220811" y="1890713"/>
                <a:chExt cx="1378214" cy="1658937"/>
              </a:xfrm>
            </p:grpSpPr>
            <p:grpSp>
              <p:nvGrpSpPr>
                <p:cNvPr id="110" name="그룹 109"/>
                <p:cNvGrpSpPr/>
                <p:nvPr/>
              </p:nvGrpSpPr>
              <p:grpSpPr>
                <a:xfrm>
                  <a:off x="4236950" y="1890713"/>
                  <a:ext cx="1362075" cy="1120775"/>
                  <a:chOff x="3890963" y="2011363"/>
                  <a:chExt cx="1362075" cy="1120775"/>
                </a:xfrm>
              </p:grpSpPr>
              <p:sp>
                <p:nvSpPr>
                  <p:cNvPr id="116" name="Freeform 5"/>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solidFill>
                    <a:schemeClr val="accent3">
                      <a:lumMod val="65000"/>
                    </a:schemeClr>
                  </a:solidFill>
                  <a:ln w="3175">
                    <a:solidFill>
                      <a:schemeClr val="accent3">
                        <a:lumMod val="50000"/>
                      </a:schemeClr>
                    </a:solidFill>
                  </a:ln>
                  <a:scene3d>
                    <a:camera prst="orthographicFront"/>
                    <a:lightRig rig="threePt" dir="t"/>
                  </a:scene3d>
                  <a:sp3d>
                    <a:bevelT/>
                  </a:sp3d>
                </p:spPr>
                <p:txBody>
                  <a:bodyPr vert="horz" wrap="square" lIns="0" tIns="0" rIns="0" bIns="0" numCol="1" anchor="ctr" anchorCtr="0" compatLnSpc="1">
                    <a:prstTxWarp prst="textNoShape">
                      <a:avLst/>
                    </a:prstTxWarp>
                  </a:bodyPr>
                  <a:lstStyle/>
                  <a:p>
                    <a:pPr marL="0" marR="0" lvl="0" indent="0" algn="ctr" defTabSz="914400" rtl="0" eaLnBrk="1" fontAlgn="auto" latinLnBrk="1" hangingPunct="1">
                      <a:lnSpc>
                        <a:spcPts val="500"/>
                      </a:lnSpc>
                      <a:spcBef>
                        <a:spcPts val="0"/>
                      </a:spcBef>
                      <a:spcAft>
                        <a:spcPts val="0"/>
                      </a:spcAft>
                      <a:buClrTx/>
                      <a:buSzTx/>
                      <a:buFontTx/>
                      <a:buNone/>
                      <a:tabLst/>
                      <a:defRPr/>
                    </a:pPr>
                    <a:endParaRPr kumimoji="0" lang="ko-KR" altLang="en-US" sz="6000" b="0" i="0" u="none" strike="noStrike" kern="1200" cap="none" spc="0" normalizeH="0" baseline="0" noProof="0" dirty="0">
                      <a:ln>
                        <a:noFill/>
                      </a:ln>
                      <a:gradFill>
                        <a:gsLst>
                          <a:gs pos="0">
                            <a:srgbClr val="2F3540"/>
                          </a:gs>
                          <a:gs pos="100000">
                            <a:srgbClr val="2F3540"/>
                          </a:gs>
                        </a:gsLst>
                        <a:lin ang="0" scaled="1"/>
                      </a:gradFill>
                      <a:effectLst/>
                      <a:uLnTx/>
                      <a:uFillTx/>
                      <a:latin typeface="Entypo" pitchFamily="50" charset="0"/>
                      <a:ea typeface="Roboto Light" pitchFamily="2" charset="0"/>
                      <a:cs typeface="Roboto Condensed Regular"/>
                    </a:endParaRPr>
                  </a:p>
                </p:txBody>
              </p:sp>
              <p:sp>
                <p:nvSpPr>
                  <p:cNvPr id="117" name="Rectangle 6"/>
                  <p:cNvSpPr>
                    <a:spLocks noChangeArrowheads="1"/>
                  </p:cNvSpPr>
                  <p:nvPr/>
                </p:nvSpPr>
                <p:spPr bwMode="auto">
                  <a:xfrm>
                    <a:off x="3890963" y="3049588"/>
                    <a:ext cx="968375" cy="82550"/>
                  </a:xfrm>
                  <a:prstGeom prst="rect">
                    <a:avLst/>
                  </a:prstGeom>
                  <a:pattFill prst="dkDn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18" name="Freeform 7"/>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19" name="Freeform 8"/>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sp>
                <p:nvSpPr>
                  <p:cNvPr id="120" name="Freeform 9"/>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3">
                        <a:lumMod val="50000"/>
                      </a:schemeClr>
                    </a:fgClr>
                    <a:bgClr>
                      <a:schemeClr val="accent3">
                        <a:lumMod val="6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Roboto Condensed Light"/>
                      <a:cs typeface="+mn-cs"/>
                    </a:endParaRPr>
                  </a:p>
                </p:txBody>
              </p:sp>
            </p:grpSp>
            <p:sp>
              <p:nvSpPr>
                <p:cNvPr id="111" name="TextBox 110"/>
                <p:cNvSpPr txBox="1"/>
                <p:nvPr/>
              </p:nvSpPr>
              <p:spPr>
                <a:xfrm>
                  <a:off x="4220811" y="3103732"/>
                  <a:ext cx="1157815" cy="445918"/>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solidFill>
                        <a:schemeClr val="accent1">
                          <a:lumMod val="50000"/>
                        </a:schemeClr>
                      </a:solidFill>
                      <a:latin typeface="Arial" panose="020B0604020202020204" pitchFamily="34" charset="0"/>
                    </a:rPr>
                    <a:t>L’avis est notifié dans le respect du secret médical, à l’autorité territoriale et à l’agent</a:t>
                  </a:r>
                </a:p>
              </p:txBody>
            </p:sp>
          </p:grpSp>
          <p:sp>
            <p:nvSpPr>
              <p:cNvPr id="113" name="TextBox 112"/>
              <p:cNvSpPr txBox="1">
                <a:spLocks/>
              </p:cNvSpPr>
              <p:nvPr/>
            </p:nvSpPr>
            <p:spPr>
              <a:xfrm>
                <a:off x="4400723" y="2483634"/>
                <a:ext cx="1034530" cy="380216"/>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Avis</a:t>
                </a:r>
                <a:endParaRPr kumimoji="0" lang="ko-KR" altLang="en-US"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sp>
          <p:nvSpPr>
            <p:cNvPr id="43" name="Freeform 32"/>
            <p:cNvSpPr>
              <a:spLocks noEditPoints="1"/>
            </p:cNvSpPr>
            <p:nvPr/>
          </p:nvSpPr>
          <p:spPr bwMode="auto">
            <a:xfrm>
              <a:off x="4731858" y="2049618"/>
              <a:ext cx="358087" cy="358087"/>
            </a:xfrm>
            <a:custGeom>
              <a:avLst/>
              <a:gdLst/>
              <a:ahLst/>
              <a:cxnLst>
                <a:cxn ang="0">
                  <a:pos x="64" y="107"/>
                </a:cxn>
                <a:cxn ang="0">
                  <a:pos x="117" y="107"/>
                </a:cxn>
                <a:cxn ang="0">
                  <a:pos x="130" y="98"/>
                </a:cxn>
                <a:cxn ang="0">
                  <a:pos x="51" y="98"/>
                </a:cxn>
                <a:cxn ang="0">
                  <a:pos x="64" y="107"/>
                </a:cxn>
                <a:cxn ang="0">
                  <a:pos x="89" y="124"/>
                </a:cxn>
                <a:cxn ang="0">
                  <a:pos x="92" y="124"/>
                </a:cxn>
                <a:cxn ang="0">
                  <a:pos x="104" y="116"/>
                </a:cxn>
                <a:cxn ang="0">
                  <a:pos x="76" y="116"/>
                </a:cxn>
                <a:cxn ang="0">
                  <a:pos x="89" y="124"/>
                </a:cxn>
                <a:cxn ang="0">
                  <a:pos x="175" y="56"/>
                </a:cxn>
                <a:cxn ang="0">
                  <a:pos x="97" y="3"/>
                </a:cxn>
                <a:cxn ang="0">
                  <a:pos x="84" y="3"/>
                </a:cxn>
                <a:cxn ang="0">
                  <a:pos x="5" y="56"/>
                </a:cxn>
                <a:cxn ang="0">
                  <a:pos x="0" y="66"/>
                </a:cxn>
                <a:cxn ang="0">
                  <a:pos x="0" y="167"/>
                </a:cxn>
                <a:cxn ang="0">
                  <a:pos x="12" y="179"/>
                </a:cxn>
                <a:cxn ang="0">
                  <a:pos x="169" y="179"/>
                </a:cxn>
                <a:cxn ang="0">
                  <a:pos x="180" y="167"/>
                </a:cxn>
                <a:cxn ang="0">
                  <a:pos x="180" y="66"/>
                </a:cxn>
                <a:cxn ang="0">
                  <a:pos x="175" y="56"/>
                </a:cxn>
                <a:cxn ang="0">
                  <a:pos x="169" y="82"/>
                </a:cxn>
                <a:cxn ang="0">
                  <a:pos x="90" y="135"/>
                </a:cxn>
                <a:cxn ang="0">
                  <a:pos x="12" y="82"/>
                </a:cxn>
                <a:cxn ang="0">
                  <a:pos x="12" y="71"/>
                </a:cxn>
                <a:cxn ang="0">
                  <a:pos x="17" y="65"/>
                </a:cxn>
                <a:cxn ang="0">
                  <a:pos x="163" y="65"/>
                </a:cxn>
                <a:cxn ang="0">
                  <a:pos x="169" y="71"/>
                </a:cxn>
                <a:cxn ang="0">
                  <a:pos x="169" y="82"/>
                </a:cxn>
                <a:cxn ang="0">
                  <a:pos x="37" y="89"/>
                </a:cxn>
                <a:cxn ang="0">
                  <a:pos x="39" y="90"/>
                </a:cxn>
                <a:cxn ang="0">
                  <a:pos x="142" y="90"/>
                </a:cxn>
                <a:cxn ang="0">
                  <a:pos x="144" y="89"/>
                </a:cxn>
                <a:cxn ang="0">
                  <a:pos x="144" y="81"/>
                </a:cxn>
                <a:cxn ang="0">
                  <a:pos x="37" y="81"/>
                </a:cxn>
                <a:cxn ang="0">
                  <a:pos x="37" y="89"/>
                </a:cxn>
              </a:cxnLst>
              <a:rect l="0" t="0" r="r" b="b"/>
              <a:pathLst>
                <a:path w="180" h="179">
                  <a:moveTo>
                    <a:pt x="64" y="107"/>
                  </a:moveTo>
                  <a:cubicBezTo>
                    <a:pt x="117" y="107"/>
                    <a:pt x="117" y="107"/>
                    <a:pt x="117" y="107"/>
                  </a:cubicBezTo>
                  <a:cubicBezTo>
                    <a:pt x="130" y="98"/>
                    <a:pt x="130" y="98"/>
                    <a:pt x="130" y="98"/>
                  </a:cubicBezTo>
                  <a:cubicBezTo>
                    <a:pt x="51" y="98"/>
                    <a:pt x="51" y="98"/>
                    <a:pt x="51" y="98"/>
                  </a:cubicBezTo>
                  <a:lnTo>
                    <a:pt x="64" y="107"/>
                  </a:lnTo>
                  <a:close/>
                  <a:moveTo>
                    <a:pt x="89" y="124"/>
                  </a:moveTo>
                  <a:cubicBezTo>
                    <a:pt x="92" y="124"/>
                    <a:pt x="92" y="124"/>
                    <a:pt x="92" y="124"/>
                  </a:cubicBezTo>
                  <a:cubicBezTo>
                    <a:pt x="104" y="116"/>
                    <a:pt x="104" y="116"/>
                    <a:pt x="104" y="116"/>
                  </a:cubicBezTo>
                  <a:cubicBezTo>
                    <a:pt x="76" y="116"/>
                    <a:pt x="76" y="116"/>
                    <a:pt x="76" y="116"/>
                  </a:cubicBezTo>
                  <a:lnTo>
                    <a:pt x="89" y="124"/>
                  </a:lnTo>
                  <a:close/>
                  <a:moveTo>
                    <a:pt x="175" y="56"/>
                  </a:moveTo>
                  <a:cubicBezTo>
                    <a:pt x="97" y="3"/>
                    <a:pt x="97" y="3"/>
                    <a:pt x="97" y="3"/>
                  </a:cubicBezTo>
                  <a:cubicBezTo>
                    <a:pt x="93" y="0"/>
                    <a:pt x="88" y="0"/>
                    <a:pt x="84" y="3"/>
                  </a:cubicBezTo>
                  <a:cubicBezTo>
                    <a:pt x="5" y="56"/>
                    <a:pt x="5" y="56"/>
                    <a:pt x="5" y="56"/>
                  </a:cubicBezTo>
                  <a:cubicBezTo>
                    <a:pt x="2" y="58"/>
                    <a:pt x="0" y="62"/>
                    <a:pt x="0" y="66"/>
                  </a:cubicBezTo>
                  <a:cubicBezTo>
                    <a:pt x="0" y="167"/>
                    <a:pt x="0" y="167"/>
                    <a:pt x="0" y="167"/>
                  </a:cubicBezTo>
                  <a:cubicBezTo>
                    <a:pt x="0" y="174"/>
                    <a:pt x="5" y="179"/>
                    <a:pt x="12" y="179"/>
                  </a:cubicBezTo>
                  <a:cubicBezTo>
                    <a:pt x="169" y="179"/>
                    <a:pt x="169" y="179"/>
                    <a:pt x="169" y="179"/>
                  </a:cubicBezTo>
                  <a:cubicBezTo>
                    <a:pt x="175" y="179"/>
                    <a:pt x="180" y="174"/>
                    <a:pt x="180" y="167"/>
                  </a:cubicBezTo>
                  <a:cubicBezTo>
                    <a:pt x="180" y="66"/>
                    <a:pt x="180" y="66"/>
                    <a:pt x="180" y="66"/>
                  </a:cubicBezTo>
                  <a:cubicBezTo>
                    <a:pt x="180" y="62"/>
                    <a:pt x="178" y="58"/>
                    <a:pt x="175" y="56"/>
                  </a:cubicBezTo>
                  <a:close/>
                  <a:moveTo>
                    <a:pt x="169" y="82"/>
                  </a:moveTo>
                  <a:cubicBezTo>
                    <a:pt x="90" y="135"/>
                    <a:pt x="90" y="135"/>
                    <a:pt x="90" y="135"/>
                  </a:cubicBezTo>
                  <a:cubicBezTo>
                    <a:pt x="12" y="82"/>
                    <a:pt x="12" y="82"/>
                    <a:pt x="12" y="82"/>
                  </a:cubicBezTo>
                  <a:cubicBezTo>
                    <a:pt x="12" y="71"/>
                    <a:pt x="12" y="71"/>
                    <a:pt x="12" y="71"/>
                  </a:cubicBezTo>
                  <a:cubicBezTo>
                    <a:pt x="12" y="68"/>
                    <a:pt x="14" y="65"/>
                    <a:pt x="17" y="65"/>
                  </a:cubicBezTo>
                  <a:cubicBezTo>
                    <a:pt x="163" y="65"/>
                    <a:pt x="163" y="65"/>
                    <a:pt x="163" y="65"/>
                  </a:cubicBezTo>
                  <a:cubicBezTo>
                    <a:pt x="166" y="65"/>
                    <a:pt x="169" y="68"/>
                    <a:pt x="169" y="71"/>
                  </a:cubicBezTo>
                  <a:lnTo>
                    <a:pt x="169" y="82"/>
                  </a:lnTo>
                  <a:close/>
                  <a:moveTo>
                    <a:pt x="37" y="89"/>
                  </a:moveTo>
                  <a:cubicBezTo>
                    <a:pt x="39" y="90"/>
                    <a:pt x="39" y="90"/>
                    <a:pt x="39" y="90"/>
                  </a:cubicBezTo>
                  <a:cubicBezTo>
                    <a:pt x="142" y="90"/>
                    <a:pt x="142" y="90"/>
                    <a:pt x="142" y="90"/>
                  </a:cubicBezTo>
                  <a:cubicBezTo>
                    <a:pt x="144" y="89"/>
                    <a:pt x="144" y="89"/>
                    <a:pt x="144" y="89"/>
                  </a:cubicBezTo>
                  <a:cubicBezTo>
                    <a:pt x="144" y="81"/>
                    <a:pt x="144" y="81"/>
                    <a:pt x="144" y="81"/>
                  </a:cubicBezTo>
                  <a:cubicBezTo>
                    <a:pt x="37" y="81"/>
                    <a:pt x="37" y="81"/>
                    <a:pt x="37" y="81"/>
                  </a:cubicBezTo>
                  <a:lnTo>
                    <a:pt x="37" y="89"/>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Roboto Condensed Light"/>
                <a:cs typeface="+mn-cs"/>
              </a:endParaRPr>
            </a:p>
          </p:txBody>
        </p:sp>
      </p:grpSp>
      <p:sp>
        <p:nvSpPr>
          <p:cNvPr id="11" name="Title 10"/>
          <p:cNvSpPr>
            <a:spLocks noGrp="1"/>
          </p:cNvSpPr>
          <p:nvPr>
            <p:ph type="title"/>
          </p:nvPr>
        </p:nvSpPr>
        <p:spPr/>
        <p:txBody>
          <a:bodyPr/>
          <a:lstStyle/>
          <a:p>
            <a:r>
              <a:rPr lang="en-US" sz="2000" dirty="0">
                <a:gradFill>
                  <a:gsLst>
                    <a:gs pos="0">
                      <a:schemeClr val="accent1"/>
                    </a:gs>
                    <a:gs pos="100000">
                      <a:schemeClr val="accent1"/>
                    </a:gs>
                  </a:gsLst>
                  <a:lin ang="0" scaled="1"/>
                </a:gradFill>
                <a:latin typeface="Arial Rounded MT Bold" panose="020F0704030504030204" pitchFamily="34" charset="0"/>
              </a:rPr>
              <a:t>LES AVIS DU CONSEIL MÉDICAL-Formation plénière</a:t>
            </a:r>
          </a:p>
        </p:txBody>
      </p:sp>
      <p:sp>
        <p:nvSpPr>
          <p:cNvPr id="2" name="텍스트 개체 틀 1"/>
          <p:cNvSpPr>
            <a:spLocks noGrp="1"/>
          </p:cNvSpPr>
          <p:nvPr>
            <p:ph type="body" sz="quarter" idx="10"/>
          </p:nvPr>
        </p:nvSpPr>
        <p:spPr>
          <a:xfrm>
            <a:off x="485950" y="1311026"/>
            <a:ext cx="1763713" cy="2994125"/>
          </a:xfrm>
        </p:spPr>
        <p:txBody>
          <a:bodyPr/>
          <a:lstStyle/>
          <a:p>
            <a:pPr algn="l"/>
            <a:endParaRPr lang="en-US" altLang="ko-KR" sz="1200" dirty="0">
              <a:latin typeface="Arial" panose="020B0604020202020204" pitchFamily="34" charset="0"/>
            </a:endParaRPr>
          </a:p>
          <a:p>
            <a:pPr algn="ctr"/>
            <a:r>
              <a:rPr lang="en-US" altLang="ko-KR" sz="1100" dirty="0">
                <a:solidFill>
                  <a:schemeClr val="accent1">
                    <a:lumMod val="50000"/>
                  </a:schemeClr>
                </a:solidFill>
                <a:latin typeface="Arial Rounded MT Bold" panose="020F0704030504030204" pitchFamily="34" charset="0"/>
                <a:cs typeface="Arial" panose="020B0604020202020204" pitchFamily="34" charset="0"/>
              </a:rPr>
              <a:t>L’avis du CMFP ne peut pas faire l’objet d’un recours</a:t>
            </a:r>
          </a:p>
          <a:p>
            <a:pPr algn="l"/>
            <a:endParaRPr lang="en-US" altLang="ko-KR" sz="1100" dirty="0">
              <a:solidFill>
                <a:schemeClr val="accent1">
                  <a:lumMod val="50000"/>
                </a:schemeClr>
              </a:solidFill>
              <a:latin typeface="Arial Rounded MT Bold" panose="020F0704030504030204" pitchFamily="34" charset="0"/>
              <a:cs typeface="Arial" panose="020B0604020202020204" pitchFamily="34" charset="0"/>
            </a:endParaRPr>
          </a:p>
          <a:p>
            <a:pPr algn="ctr"/>
            <a:r>
              <a:rPr lang="en-US" altLang="ko-KR" sz="1100" dirty="0">
                <a:solidFill>
                  <a:schemeClr val="accent1">
                    <a:lumMod val="50000"/>
                  </a:schemeClr>
                </a:solidFill>
                <a:latin typeface="Arial Rounded MT Bold" panose="020F0704030504030204" pitchFamily="34" charset="0"/>
                <a:cs typeface="Arial" panose="020B0604020202020204" pitchFamily="34" charset="0"/>
              </a:rPr>
              <a:t>Seule la décision prise par l’autorité territoriale est contestable devant le juge administratif</a:t>
            </a:r>
          </a:p>
          <a:p>
            <a:endParaRPr lang="ko-KR" altLang="en-US" dirty="0"/>
          </a:p>
        </p:txBody>
      </p:sp>
      <p:grpSp>
        <p:nvGrpSpPr>
          <p:cNvPr id="42" name="그룹 41"/>
          <p:cNvGrpSpPr/>
          <p:nvPr/>
        </p:nvGrpSpPr>
        <p:grpSpPr>
          <a:xfrm>
            <a:off x="2923826" y="1908674"/>
            <a:ext cx="1362075" cy="1120775"/>
            <a:chOff x="2941638" y="1890713"/>
            <a:chExt cx="1362075" cy="1120775"/>
          </a:xfrm>
        </p:grpSpPr>
        <p:grpSp>
          <p:nvGrpSpPr>
            <p:cNvPr id="72" name="그룹 71"/>
            <p:cNvGrpSpPr/>
            <p:nvPr/>
          </p:nvGrpSpPr>
          <p:grpSpPr>
            <a:xfrm>
              <a:off x="2941638" y="1890713"/>
              <a:ext cx="1362075" cy="1120775"/>
              <a:chOff x="2941638" y="1890713"/>
              <a:chExt cx="1362075" cy="1120775"/>
            </a:xfrm>
          </p:grpSpPr>
          <p:grpSp>
            <p:nvGrpSpPr>
              <p:cNvPr id="12" name="그룹 11"/>
              <p:cNvGrpSpPr/>
              <p:nvPr/>
            </p:nvGrpSpPr>
            <p:grpSpPr>
              <a:xfrm>
                <a:off x="2941638" y="1890713"/>
                <a:ext cx="1362075" cy="1120775"/>
                <a:chOff x="3890963" y="2011363"/>
                <a:chExt cx="1362075" cy="1120775"/>
              </a:xfrm>
            </p:grpSpPr>
            <p:sp>
              <p:nvSpPr>
                <p:cNvPr id="5" name="Freeform 5"/>
                <p:cNvSpPr>
                  <a:spLocks/>
                </p:cNvSpPr>
                <p:nvPr/>
              </p:nvSpPr>
              <p:spPr bwMode="auto">
                <a:xfrm>
                  <a:off x="3890963" y="2011363"/>
                  <a:ext cx="1362075" cy="1038225"/>
                </a:xfrm>
                <a:custGeom>
                  <a:avLst/>
                  <a:gdLst>
                    <a:gd name="T0" fmla="*/ 355 w 360"/>
                    <a:gd name="T1" fmla="*/ 124 h 274"/>
                    <a:gd name="T2" fmla="*/ 355 w 360"/>
                    <a:gd name="T3" fmla="*/ 150 h 274"/>
                    <a:gd name="T4" fmla="*/ 275 w 360"/>
                    <a:gd name="T5" fmla="*/ 264 h 274"/>
                    <a:gd name="T6" fmla="*/ 256 w 360"/>
                    <a:gd name="T7" fmla="*/ 274 h 274"/>
                    <a:gd name="T8" fmla="*/ 0 w 360"/>
                    <a:gd name="T9" fmla="*/ 274 h 274"/>
                    <a:gd name="T10" fmla="*/ 87 w 360"/>
                    <a:gd name="T11" fmla="*/ 150 h 274"/>
                    <a:gd name="T12" fmla="*/ 87 w 360"/>
                    <a:gd name="T13" fmla="*/ 124 h 274"/>
                    <a:gd name="T14" fmla="*/ 0 w 360"/>
                    <a:gd name="T15" fmla="*/ 0 h 274"/>
                    <a:gd name="T16" fmla="*/ 256 w 360"/>
                    <a:gd name="T17" fmla="*/ 0 h 274"/>
                    <a:gd name="T18" fmla="*/ 275 w 360"/>
                    <a:gd name="T19" fmla="*/ 10 h 274"/>
                    <a:gd name="T20" fmla="*/ 355 w 360"/>
                    <a:gd name="T21" fmla="*/ 1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274">
                      <a:moveTo>
                        <a:pt x="355" y="124"/>
                      </a:moveTo>
                      <a:cubicBezTo>
                        <a:pt x="360" y="132"/>
                        <a:pt x="360" y="142"/>
                        <a:pt x="355" y="150"/>
                      </a:cubicBezTo>
                      <a:cubicBezTo>
                        <a:pt x="275" y="264"/>
                        <a:pt x="275" y="264"/>
                        <a:pt x="275" y="264"/>
                      </a:cubicBezTo>
                      <a:cubicBezTo>
                        <a:pt x="271" y="270"/>
                        <a:pt x="264" y="274"/>
                        <a:pt x="256" y="274"/>
                      </a:cubicBezTo>
                      <a:cubicBezTo>
                        <a:pt x="0" y="274"/>
                        <a:pt x="0" y="274"/>
                        <a:pt x="0" y="274"/>
                      </a:cubicBezTo>
                      <a:cubicBezTo>
                        <a:pt x="87" y="150"/>
                        <a:pt x="87" y="150"/>
                        <a:pt x="87" y="150"/>
                      </a:cubicBezTo>
                      <a:cubicBezTo>
                        <a:pt x="92" y="142"/>
                        <a:pt x="92" y="132"/>
                        <a:pt x="87" y="124"/>
                      </a:cubicBezTo>
                      <a:cubicBezTo>
                        <a:pt x="0" y="0"/>
                        <a:pt x="0" y="0"/>
                        <a:pt x="0" y="0"/>
                      </a:cubicBezTo>
                      <a:cubicBezTo>
                        <a:pt x="256" y="0"/>
                        <a:pt x="256" y="0"/>
                        <a:pt x="256" y="0"/>
                      </a:cubicBezTo>
                      <a:cubicBezTo>
                        <a:pt x="264" y="0"/>
                        <a:pt x="271" y="4"/>
                        <a:pt x="275" y="10"/>
                      </a:cubicBezTo>
                      <a:lnTo>
                        <a:pt x="355" y="124"/>
                      </a:ln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ts val="500"/>
                    </a:lnSpc>
                    <a:spcBef>
                      <a:spcPts val="0"/>
                    </a:spcBef>
                    <a:spcAft>
                      <a:spcPts val="0"/>
                    </a:spcAft>
                    <a:buClrTx/>
                    <a:buSzTx/>
                    <a:buFontTx/>
                    <a:buNone/>
                    <a:tabLst/>
                    <a:defRPr/>
                  </a:pPr>
                  <a:endParaRPr kumimoji="0" lang="ko-KR" altLang="en-US" sz="6000" b="0" i="0" u="none" strike="noStrike" kern="1200" cap="none" spc="0" normalizeH="0" baseline="0" noProof="0" dirty="0">
                    <a:ln>
                      <a:noFill/>
                    </a:ln>
                    <a:gradFill>
                      <a:gsLst>
                        <a:gs pos="0">
                          <a:srgbClr val="2F3540"/>
                        </a:gs>
                        <a:gs pos="100000">
                          <a:srgbClr val="2F3540"/>
                        </a:gs>
                      </a:gsLst>
                      <a:lin ang="0" scaled="1"/>
                    </a:gradFill>
                    <a:effectLst/>
                    <a:uLnTx/>
                    <a:uFillTx/>
                    <a:latin typeface="Entypo" pitchFamily="50" charset="0"/>
                    <a:ea typeface="Roboto Light" pitchFamily="2" charset="0"/>
                    <a:cs typeface="Roboto Condensed Regular"/>
                  </a:endParaRPr>
                </a:p>
              </p:txBody>
            </p:sp>
            <p:sp>
              <p:nvSpPr>
                <p:cNvPr id="7" name="Rectangle 6"/>
                <p:cNvSpPr>
                  <a:spLocks noChangeArrowheads="1"/>
                </p:cNvSpPr>
                <p:nvPr/>
              </p:nvSpPr>
              <p:spPr bwMode="auto">
                <a:xfrm>
                  <a:off x="3890963" y="3049588"/>
                  <a:ext cx="968375" cy="82550"/>
                </a:xfrm>
                <a:prstGeom prst="rect">
                  <a:avLst/>
                </a:pr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8" name="Freeform 7"/>
                <p:cNvSpPr>
                  <a:spLocks/>
                </p:cNvSpPr>
                <p:nvPr/>
              </p:nvSpPr>
              <p:spPr bwMode="auto">
                <a:xfrm>
                  <a:off x="4930776" y="2530476"/>
                  <a:ext cx="319088" cy="568325"/>
                </a:xfrm>
                <a:custGeom>
                  <a:avLst/>
                  <a:gdLst>
                    <a:gd name="T0" fmla="*/ 80 w 84"/>
                    <a:gd name="T1" fmla="*/ 35 h 150"/>
                    <a:gd name="T2" fmla="*/ 84 w 84"/>
                    <a:gd name="T3" fmla="*/ 22 h 150"/>
                    <a:gd name="T4" fmla="*/ 84 w 84"/>
                    <a:gd name="T5" fmla="*/ 0 h 150"/>
                    <a:gd name="T6" fmla="*/ 80 w 84"/>
                    <a:gd name="T7" fmla="*/ 13 h 150"/>
                    <a:gd name="T8" fmla="*/ 0 w 84"/>
                    <a:gd name="T9" fmla="*/ 127 h 150"/>
                    <a:gd name="T10" fmla="*/ 0 w 84"/>
                    <a:gd name="T11" fmla="*/ 150 h 150"/>
                    <a:gd name="T12" fmla="*/ 80 w 84"/>
                    <a:gd name="T13" fmla="*/ 35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80" y="35"/>
                      </a:moveTo>
                      <a:cubicBezTo>
                        <a:pt x="83" y="31"/>
                        <a:pt x="84" y="27"/>
                        <a:pt x="84" y="22"/>
                      </a:cubicBezTo>
                      <a:cubicBezTo>
                        <a:pt x="84" y="0"/>
                        <a:pt x="84" y="0"/>
                        <a:pt x="84" y="0"/>
                      </a:cubicBezTo>
                      <a:cubicBezTo>
                        <a:pt x="84" y="5"/>
                        <a:pt x="83" y="9"/>
                        <a:pt x="80" y="13"/>
                      </a:cubicBezTo>
                      <a:cubicBezTo>
                        <a:pt x="0" y="127"/>
                        <a:pt x="0" y="127"/>
                        <a:pt x="0" y="127"/>
                      </a:cubicBezTo>
                      <a:cubicBezTo>
                        <a:pt x="0" y="150"/>
                        <a:pt x="0" y="150"/>
                        <a:pt x="0" y="150"/>
                      </a:cubicBezTo>
                      <a:lnTo>
                        <a:pt x="80" y="35"/>
                      </a:ln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9" name="Freeform 8"/>
                <p:cNvSpPr>
                  <a:spLocks/>
                </p:cNvSpPr>
                <p:nvPr/>
              </p:nvSpPr>
              <p:spPr bwMode="auto">
                <a:xfrm>
                  <a:off x="4859338" y="3011488"/>
                  <a:ext cx="71438" cy="120650"/>
                </a:xfrm>
                <a:custGeom>
                  <a:avLst/>
                  <a:gdLst>
                    <a:gd name="T0" fmla="*/ 19 w 19"/>
                    <a:gd name="T1" fmla="*/ 23 h 32"/>
                    <a:gd name="T2" fmla="*/ 0 w 19"/>
                    <a:gd name="T3" fmla="*/ 32 h 32"/>
                    <a:gd name="T4" fmla="*/ 0 w 19"/>
                    <a:gd name="T5" fmla="*/ 10 h 32"/>
                    <a:gd name="T6" fmla="*/ 19 w 19"/>
                    <a:gd name="T7" fmla="*/ 0 h 32"/>
                    <a:gd name="T8" fmla="*/ 19 w 19"/>
                    <a:gd name="T9" fmla="*/ 23 h 32"/>
                  </a:gdLst>
                  <a:ahLst/>
                  <a:cxnLst>
                    <a:cxn ang="0">
                      <a:pos x="T0" y="T1"/>
                    </a:cxn>
                    <a:cxn ang="0">
                      <a:pos x="T2" y="T3"/>
                    </a:cxn>
                    <a:cxn ang="0">
                      <a:pos x="T4" y="T5"/>
                    </a:cxn>
                    <a:cxn ang="0">
                      <a:pos x="T6" y="T7"/>
                    </a:cxn>
                    <a:cxn ang="0">
                      <a:pos x="T8" y="T9"/>
                    </a:cxn>
                  </a:cxnLst>
                  <a:rect l="0" t="0" r="r" b="b"/>
                  <a:pathLst>
                    <a:path w="19" h="32">
                      <a:moveTo>
                        <a:pt x="19" y="23"/>
                      </a:moveTo>
                      <a:cubicBezTo>
                        <a:pt x="15" y="29"/>
                        <a:pt x="8" y="32"/>
                        <a:pt x="0" y="32"/>
                      </a:cubicBezTo>
                      <a:cubicBezTo>
                        <a:pt x="0" y="10"/>
                        <a:pt x="0" y="10"/>
                        <a:pt x="0" y="10"/>
                      </a:cubicBezTo>
                      <a:cubicBezTo>
                        <a:pt x="8" y="10"/>
                        <a:pt x="15" y="6"/>
                        <a:pt x="19" y="0"/>
                      </a:cubicBezTo>
                      <a:lnTo>
                        <a:pt x="19" y="23"/>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sp>
              <p:nvSpPr>
                <p:cNvPr id="10" name="Freeform 9"/>
                <p:cNvSpPr>
                  <a:spLocks/>
                </p:cNvSpPr>
                <p:nvPr/>
              </p:nvSpPr>
              <p:spPr bwMode="auto">
                <a:xfrm>
                  <a:off x="3890963" y="2011363"/>
                  <a:ext cx="347663" cy="560388"/>
                </a:xfrm>
                <a:custGeom>
                  <a:avLst/>
                  <a:gdLst>
                    <a:gd name="T0" fmla="*/ 87 w 92"/>
                    <a:gd name="T1" fmla="*/ 124 h 148"/>
                    <a:gd name="T2" fmla="*/ 88 w 92"/>
                    <a:gd name="T3" fmla="*/ 148 h 148"/>
                    <a:gd name="T4" fmla="*/ 0 w 92"/>
                    <a:gd name="T5" fmla="*/ 22 h 148"/>
                    <a:gd name="T6" fmla="*/ 0 w 92"/>
                    <a:gd name="T7" fmla="*/ 0 h 148"/>
                    <a:gd name="T8" fmla="*/ 87 w 92"/>
                    <a:gd name="T9" fmla="*/ 124 h 148"/>
                  </a:gdLst>
                  <a:ahLst/>
                  <a:cxnLst>
                    <a:cxn ang="0">
                      <a:pos x="T0" y="T1"/>
                    </a:cxn>
                    <a:cxn ang="0">
                      <a:pos x="T2" y="T3"/>
                    </a:cxn>
                    <a:cxn ang="0">
                      <a:pos x="T4" y="T5"/>
                    </a:cxn>
                    <a:cxn ang="0">
                      <a:pos x="T6" y="T7"/>
                    </a:cxn>
                    <a:cxn ang="0">
                      <a:pos x="T8" y="T9"/>
                    </a:cxn>
                  </a:cxnLst>
                  <a:rect l="0" t="0" r="r" b="b"/>
                  <a:pathLst>
                    <a:path w="92" h="148">
                      <a:moveTo>
                        <a:pt x="87" y="124"/>
                      </a:moveTo>
                      <a:cubicBezTo>
                        <a:pt x="92" y="131"/>
                        <a:pt x="92" y="141"/>
                        <a:pt x="88" y="148"/>
                      </a:cubicBezTo>
                      <a:cubicBezTo>
                        <a:pt x="0" y="22"/>
                        <a:pt x="0" y="22"/>
                        <a:pt x="0" y="22"/>
                      </a:cubicBezTo>
                      <a:cubicBezTo>
                        <a:pt x="0" y="0"/>
                        <a:pt x="0" y="0"/>
                        <a:pt x="0" y="0"/>
                      </a:cubicBezTo>
                      <a:lnTo>
                        <a:pt x="87" y="124"/>
                      </a:lnTo>
                      <a:close/>
                    </a:path>
                  </a:pathLst>
                </a:custGeom>
                <a:pattFill prst="dkUp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300"/>
                    </a:spcAft>
                    <a:buClrTx/>
                    <a:buSzTx/>
                    <a:buFontTx/>
                    <a:buNone/>
                    <a:tabLst/>
                    <a:defRPr/>
                  </a:pPr>
                  <a:endParaRPr kumimoji="0" lang="ko-KR" altLang="en-US" sz="1200" b="1" i="0" u="none" strike="noStrike" kern="1200" cap="none" spc="0" normalizeH="0" baseline="0" noProof="0" dirty="0">
                    <a:ln>
                      <a:noFill/>
                    </a:ln>
                    <a:gradFill>
                      <a:gsLst>
                        <a:gs pos="0">
                          <a:prstClr val="white"/>
                        </a:gs>
                        <a:gs pos="100000">
                          <a:prstClr val="white"/>
                        </a:gs>
                      </a:gsLst>
                      <a:lin ang="5400000" scaled="0"/>
                    </a:gradFill>
                    <a:effectLst/>
                    <a:uLnTx/>
                    <a:uFillTx/>
                    <a:latin typeface="Bebas Neue" pitchFamily="34" charset="0"/>
                    <a:ea typeface="+mj-ea"/>
                    <a:cs typeface="+mn-cs"/>
                  </a:endParaRPr>
                </a:p>
              </p:txBody>
            </p:sp>
          </p:grpSp>
          <p:sp>
            <p:nvSpPr>
              <p:cNvPr id="64" name="TextBox 63"/>
              <p:cNvSpPr txBox="1">
                <a:spLocks/>
              </p:cNvSpPr>
              <p:nvPr/>
            </p:nvSpPr>
            <p:spPr>
              <a:xfrm>
                <a:off x="3092483" y="2470572"/>
                <a:ext cx="1034530" cy="380216"/>
              </a:xfrm>
              <a:prstGeom prst="rect">
                <a:avLst/>
              </a:prstGeom>
              <a:noFill/>
              <a:scene3d>
                <a:camera prst="orthographicFront"/>
                <a:lightRig rig="threePt" dir="t"/>
              </a:scene3d>
              <a:sp3d>
                <a:bevelT/>
              </a:sp3d>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Conseil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Roboto Condensed Light"/>
                    <a:cs typeface="Arial" panose="020B0604020202020204" pitchFamily="34" charset="0"/>
                  </a:rPr>
                  <a:t>Médical</a:t>
                </a:r>
                <a:endParaRPr kumimoji="0" lang="ko-KR" altLang="en-US" sz="10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sp>
          <p:nvSpPr>
            <p:cNvPr id="41" name="Freeform 31"/>
            <p:cNvSpPr>
              <a:spLocks noEditPoints="1"/>
            </p:cNvSpPr>
            <p:nvPr/>
          </p:nvSpPr>
          <p:spPr bwMode="auto">
            <a:xfrm>
              <a:off x="3400416" y="2083771"/>
              <a:ext cx="429833" cy="336589"/>
            </a:xfrm>
            <a:custGeom>
              <a:avLst/>
              <a:gdLst/>
              <a:ahLst/>
              <a:cxnLst>
                <a:cxn ang="0">
                  <a:pos x="71" y="97"/>
                </a:cxn>
                <a:cxn ang="0">
                  <a:pos x="89" y="86"/>
                </a:cxn>
                <a:cxn ang="0">
                  <a:pos x="83" y="81"/>
                </a:cxn>
                <a:cxn ang="0">
                  <a:pos x="86" y="68"/>
                </a:cxn>
                <a:cxn ang="0">
                  <a:pos x="82" y="44"/>
                </a:cxn>
                <a:cxn ang="0">
                  <a:pos x="72" y="14"/>
                </a:cxn>
                <a:cxn ang="0">
                  <a:pos x="59" y="11"/>
                </a:cxn>
                <a:cxn ang="0">
                  <a:pos x="45" y="24"/>
                </a:cxn>
                <a:cxn ang="0">
                  <a:pos x="40" y="51"/>
                </a:cxn>
                <a:cxn ang="0">
                  <a:pos x="50" y="75"/>
                </a:cxn>
                <a:cxn ang="0">
                  <a:pos x="43" y="86"/>
                </a:cxn>
                <a:cxn ang="0">
                  <a:pos x="4" y="109"/>
                </a:cxn>
                <a:cxn ang="0">
                  <a:pos x="0" y="147"/>
                </a:cxn>
                <a:cxn ang="0">
                  <a:pos x="30" y="160"/>
                </a:cxn>
                <a:cxn ang="0">
                  <a:pos x="68" y="98"/>
                </a:cxn>
                <a:cxn ang="0">
                  <a:pos x="244" y="109"/>
                </a:cxn>
                <a:cxn ang="0">
                  <a:pos x="205" y="86"/>
                </a:cxn>
                <a:cxn ang="0">
                  <a:pos x="198" y="75"/>
                </a:cxn>
                <a:cxn ang="0">
                  <a:pos x="208" y="51"/>
                </a:cxn>
                <a:cxn ang="0">
                  <a:pos x="203" y="24"/>
                </a:cxn>
                <a:cxn ang="0">
                  <a:pos x="182" y="13"/>
                </a:cxn>
                <a:cxn ang="0">
                  <a:pos x="176" y="14"/>
                </a:cxn>
                <a:cxn ang="0">
                  <a:pos x="165" y="44"/>
                </a:cxn>
                <a:cxn ang="0">
                  <a:pos x="162" y="68"/>
                </a:cxn>
                <a:cxn ang="0">
                  <a:pos x="165" y="81"/>
                </a:cxn>
                <a:cxn ang="0">
                  <a:pos x="162" y="90"/>
                </a:cxn>
                <a:cxn ang="0">
                  <a:pos x="179" y="98"/>
                </a:cxn>
                <a:cxn ang="0">
                  <a:pos x="217" y="160"/>
                </a:cxn>
                <a:cxn ang="0">
                  <a:pos x="248" y="147"/>
                </a:cxn>
                <a:cxn ang="0">
                  <a:pos x="203" y="124"/>
                </a:cxn>
                <a:cxn ang="0">
                  <a:pos x="153" y="95"/>
                </a:cxn>
                <a:cxn ang="0">
                  <a:pos x="144" y="81"/>
                </a:cxn>
                <a:cxn ang="0">
                  <a:pos x="157" y="51"/>
                </a:cxn>
                <a:cxn ang="0">
                  <a:pos x="151" y="16"/>
                </a:cxn>
                <a:cxn ang="0">
                  <a:pos x="124" y="2"/>
                </a:cxn>
                <a:cxn ang="0">
                  <a:pos x="116" y="3"/>
                </a:cxn>
                <a:cxn ang="0">
                  <a:pos x="93" y="47"/>
                </a:cxn>
                <a:cxn ang="0">
                  <a:pos x="97" y="65"/>
                </a:cxn>
                <a:cxn ang="0">
                  <a:pos x="102" y="89"/>
                </a:cxn>
                <a:cxn ang="0">
                  <a:pos x="73" y="107"/>
                </a:cxn>
                <a:cxn ang="0">
                  <a:pos x="40" y="169"/>
                </a:cxn>
                <a:cxn ang="0">
                  <a:pos x="40" y="172"/>
                </a:cxn>
                <a:cxn ang="0">
                  <a:pos x="208" y="172"/>
                </a:cxn>
                <a:cxn ang="0">
                  <a:pos x="208" y="169"/>
                </a:cxn>
              </a:cxnLst>
              <a:rect l="0" t="0" r="r" b="b"/>
              <a:pathLst>
                <a:path w="248" h="194">
                  <a:moveTo>
                    <a:pt x="68" y="98"/>
                  </a:moveTo>
                  <a:cubicBezTo>
                    <a:pt x="69" y="98"/>
                    <a:pt x="70" y="98"/>
                    <a:pt x="71" y="97"/>
                  </a:cubicBezTo>
                  <a:cubicBezTo>
                    <a:pt x="84" y="93"/>
                    <a:pt x="85" y="92"/>
                    <a:pt x="86" y="90"/>
                  </a:cubicBezTo>
                  <a:cubicBezTo>
                    <a:pt x="87" y="88"/>
                    <a:pt x="88" y="87"/>
                    <a:pt x="89" y="86"/>
                  </a:cubicBezTo>
                  <a:cubicBezTo>
                    <a:pt x="89" y="86"/>
                    <a:pt x="89" y="86"/>
                    <a:pt x="89" y="86"/>
                  </a:cubicBezTo>
                  <a:cubicBezTo>
                    <a:pt x="86" y="82"/>
                    <a:pt x="83" y="81"/>
                    <a:pt x="83" y="81"/>
                  </a:cubicBezTo>
                  <a:cubicBezTo>
                    <a:pt x="83" y="80"/>
                    <a:pt x="82" y="77"/>
                    <a:pt x="82" y="75"/>
                  </a:cubicBezTo>
                  <a:cubicBezTo>
                    <a:pt x="83" y="73"/>
                    <a:pt x="85" y="70"/>
                    <a:pt x="86" y="68"/>
                  </a:cubicBezTo>
                  <a:cubicBezTo>
                    <a:pt x="81" y="62"/>
                    <a:pt x="80" y="54"/>
                    <a:pt x="81" y="50"/>
                  </a:cubicBezTo>
                  <a:cubicBezTo>
                    <a:pt x="81" y="47"/>
                    <a:pt x="81" y="45"/>
                    <a:pt x="82" y="44"/>
                  </a:cubicBezTo>
                  <a:cubicBezTo>
                    <a:pt x="82" y="38"/>
                    <a:pt x="82" y="29"/>
                    <a:pt x="84" y="21"/>
                  </a:cubicBezTo>
                  <a:cubicBezTo>
                    <a:pt x="79" y="15"/>
                    <a:pt x="72" y="14"/>
                    <a:pt x="72" y="14"/>
                  </a:cubicBezTo>
                  <a:cubicBezTo>
                    <a:pt x="66" y="13"/>
                    <a:pt x="66" y="13"/>
                    <a:pt x="66" y="13"/>
                  </a:cubicBezTo>
                  <a:cubicBezTo>
                    <a:pt x="66" y="13"/>
                    <a:pt x="60" y="13"/>
                    <a:pt x="59" y="11"/>
                  </a:cubicBezTo>
                  <a:cubicBezTo>
                    <a:pt x="59" y="11"/>
                    <a:pt x="59" y="14"/>
                    <a:pt x="60" y="14"/>
                  </a:cubicBezTo>
                  <a:cubicBezTo>
                    <a:pt x="60" y="14"/>
                    <a:pt x="50" y="15"/>
                    <a:pt x="45" y="24"/>
                  </a:cubicBezTo>
                  <a:cubicBezTo>
                    <a:pt x="39" y="33"/>
                    <a:pt x="41" y="49"/>
                    <a:pt x="41" y="49"/>
                  </a:cubicBezTo>
                  <a:cubicBezTo>
                    <a:pt x="41" y="49"/>
                    <a:pt x="40" y="49"/>
                    <a:pt x="40" y="51"/>
                  </a:cubicBezTo>
                  <a:cubicBezTo>
                    <a:pt x="39" y="54"/>
                    <a:pt x="41" y="61"/>
                    <a:pt x="45" y="62"/>
                  </a:cubicBezTo>
                  <a:cubicBezTo>
                    <a:pt x="45" y="62"/>
                    <a:pt x="46" y="69"/>
                    <a:pt x="50" y="75"/>
                  </a:cubicBezTo>
                  <a:cubicBezTo>
                    <a:pt x="50" y="77"/>
                    <a:pt x="49" y="80"/>
                    <a:pt x="49" y="81"/>
                  </a:cubicBezTo>
                  <a:cubicBezTo>
                    <a:pt x="49" y="81"/>
                    <a:pt x="46" y="82"/>
                    <a:pt x="43" y="86"/>
                  </a:cubicBezTo>
                  <a:cubicBezTo>
                    <a:pt x="40" y="91"/>
                    <a:pt x="37" y="92"/>
                    <a:pt x="26" y="96"/>
                  </a:cubicBezTo>
                  <a:cubicBezTo>
                    <a:pt x="23" y="97"/>
                    <a:pt x="9" y="97"/>
                    <a:pt x="4" y="109"/>
                  </a:cubicBezTo>
                  <a:cubicBezTo>
                    <a:pt x="1" y="116"/>
                    <a:pt x="0" y="131"/>
                    <a:pt x="0" y="144"/>
                  </a:cubicBezTo>
                  <a:cubicBezTo>
                    <a:pt x="0" y="145"/>
                    <a:pt x="0" y="146"/>
                    <a:pt x="0" y="147"/>
                  </a:cubicBezTo>
                  <a:cubicBezTo>
                    <a:pt x="0" y="147"/>
                    <a:pt x="0" y="147"/>
                    <a:pt x="0" y="147"/>
                  </a:cubicBezTo>
                  <a:cubicBezTo>
                    <a:pt x="7" y="151"/>
                    <a:pt x="17" y="156"/>
                    <a:pt x="30" y="160"/>
                  </a:cubicBezTo>
                  <a:cubicBezTo>
                    <a:pt x="31" y="131"/>
                    <a:pt x="35" y="123"/>
                    <a:pt x="36" y="121"/>
                  </a:cubicBezTo>
                  <a:cubicBezTo>
                    <a:pt x="43" y="102"/>
                    <a:pt x="61" y="99"/>
                    <a:pt x="68" y="98"/>
                  </a:cubicBezTo>
                  <a:close/>
                  <a:moveTo>
                    <a:pt x="248" y="144"/>
                  </a:moveTo>
                  <a:cubicBezTo>
                    <a:pt x="247" y="131"/>
                    <a:pt x="246" y="116"/>
                    <a:pt x="244" y="109"/>
                  </a:cubicBezTo>
                  <a:cubicBezTo>
                    <a:pt x="239" y="97"/>
                    <a:pt x="225" y="97"/>
                    <a:pt x="222" y="96"/>
                  </a:cubicBezTo>
                  <a:cubicBezTo>
                    <a:pt x="211" y="92"/>
                    <a:pt x="207" y="91"/>
                    <a:pt x="205" y="86"/>
                  </a:cubicBezTo>
                  <a:cubicBezTo>
                    <a:pt x="202" y="82"/>
                    <a:pt x="199" y="81"/>
                    <a:pt x="199" y="81"/>
                  </a:cubicBezTo>
                  <a:cubicBezTo>
                    <a:pt x="199" y="80"/>
                    <a:pt x="198" y="77"/>
                    <a:pt x="198" y="75"/>
                  </a:cubicBezTo>
                  <a:cubicBezTo>
                    <a:pt x="202" y="69"/>
                    <a:pt x="203" y="62"/>
                    <a:pt x="203" y="62"/>
                  </a:cubicBezTo>
                  <a:cubicBezTo>
                    <a:pt x="207" y="61"/>
                    <a:pt x="208" y="54"/>
                    <a:pt x="208" y="51"/>
                  </a:cubicBezTo>
                  <a:cubicBezTo>
                    <a:pt x="208" y="49"/>
                    <a:pt x="206" y="49"/>
                    <a:pt x="206" y="49"/>
                  </a:cubicBezTo>
                  <a:cubicBezTo>
                    <a:pt x="206" y="49"/>
                    <a:pt x="209" y="33"/>
                    <a:pt x="203" y="24"/>
                  </a:cubicBezTo>
                  <a:cubicBezTo>
                    <a:pt x="197" y="15"/>
                    <a:pt x="188" y="14"/>
                    <a:pt x="188" y="14"/>
                  </a:cubicBezTo>
                  <a:cubicBezTo>
                    <a:pt x="182" y="13"/>
                    <a:pt x="182" y="13"/>
                    <a:pt x="182" y="13"/>
                  </a:cubicBezTo>
                  <a:cubicBezTo>
                    <a:pt x="182" y="13"/>
                    <a:pt x="176" y="13"/>
                    <a:pt x="175" y="11"/>
                  </a:cubicBezTo>
                  <a:cubicBezTo>
                    <a:pt x="175" y="11"/>
                    <a:pt x="175" y="14"/>
                    <a:pt x="176" y="14"/>
                  </a:cubicBezTo>
                  <a:cubicBezTo>
                    <a:pt x="176" y="14"/>
                    <a:pt x="169" y="15"/>
                    <a:pt x="164" y="21"/>
                  </a:cubicBezTo>
                  <a:cubicBezTo>
                    <a:pt x="166" y="29"/>
                    <a:pt x="166" y="38"/>
                    <a:pt x="165" y="44"/>
                  </a:cubicBezTo>
                  <a:cubicBezTo>
                    <a:pt x="166" y="45"/>
                    <a:pt x="167" y="47"/>
                    <a:pt x="167" y="50"/>
                  </a:cubicBezTo>
                  <a:cubicBezTo>
                    <a:pt x="168" y="54"/>
                    <a:pt x="167" y="62"/>
                    <a:pt x="162" y="68"/>
                  </a:cubicBezTo>
                  <a:cubicBezTo>
                    <a:pt x="163" y="70"/>
                    <a:pt x="164" y="73"/>
                    <a:pt x="166" y="75"/>
                  </a:cubicBezTo>
                  <a:cubicBezTo>
                    <a:pt x="166" y="77"/>
                    <a:pt x="165" y="80"/>
                    <a:pt x="165" y="81"/>
                  </a:cubicBezTo>
                  <a:cubicBezTo>
                    <a:pt x="165" y="81"/>
                    <a:pt x="162" y="82"/>
                    <a:pt x="159" y="86"/>
                  </a:cubicBezTo>
                  <a:cubicBezTo>
                    <a:pt x="160" y="87"/>
                    <a:pt x="161" y="88"/>
                    <a:pt x="162" y="90"/>
                  </a:cubicBezTo>
                  <a:cubicBezTo>
                    <a:pt x="163" y="92"/>
                    <a:pt x="164" y="93"/>
                    <a:pt x="177" y="97"/>
                  </a:cubicBezTo>
                  <a:cubicBezTo>
                    <a:pt x="178" y="98"/>
                    <a:pt x="179" y="98"/>
                    <a:pt x="179" y="98"/>
                  </a:cubicBezTo>
                  <a:cubicBezTo>
                    <a:pt x="187" y="99"/>
                    <a:pt x="204" y="102"/>
                    <a:pt x="212" y="121"/>
                  </a:cubicBezTo>
                  <a:cubicBezTo>
                    <a:pt x="213" y="123"/>
                    <a:pt x="216" y="131"/>
                    <a:pt x="217" y="160"/>
                  </a:cubicBezTo>
                  <a:cubicBezTo>
                    <a:pt x="231" y="156"/>
                    <a:pt x="241" y="151"/>
                    <a:pt x="248" y="147"/>
                  </a:cubicBezTo>
                  <a:cubicBezTo>
                    <a:pt x="248" y="147"/>
                    <a:pt x="248" y="147"/>
                    <a:pt x="248" y="147"/>
                  </a:cubicBezTo>
                  <a:cubicBezTo>
                    <a:pt x="248" y="146"/>
                    <a:pt x="248" y="145"/>
                    <a:pt x="248" y="144"/>
                  </a:cubicBezTo>
                  <a:close/>
                  <a:moveTo>
                    <a:pt x="203" y="124"/>
                  </a:moveTo>
                  <a:cubicBezTo>
                    <a:pt x="196" y="108"/>
                    <a:pt x="179" y="108"/>
                    <a:pt x="174" y="107"/>
                  </a:cubicBezTo>
                  <a:cubicBezTo>
                    <a:pt x="161" y="103"/>
                    <a:pt x="156" y="101"/>
                    <a:pt x="153" y="95"/>
                  </a:cubicBezTo>
                  <a:cubicBezTo>
                    <a:pt x="150" y="89"/>
                    <a:pt x="146" y="89"/>
                    <a:pt x="146" y="89"/>
                  </a:cubicBezTo>
                  <a:cubicBezTo>
                    <a:pt x="145" y="87"/>
                    <a:pt x="144" y="83"/>
                    <a:pt x="144" y="81"/>
                  </a:cubicBezTo>
                  <a:cubicBezTo>
                    <a:pt x="150" y="73"/>
                    <a:pt x="151" y="65"/>
                    <a:pt x="151" y="65"/>
                  </a:cubicBezTo>
                  <a:cubicBezTo>
                    <a:pt x="156" y="63"/>
                    <a:pt x="158" y="54"/>
                    <a:pt x="157" y="51"/>
                  </a:cubicBezTo>
                  <a:cubicBezTo>
                    <a:pt x="157" y="47"/>
                    <a:pt x="155" y="47"/>
                    <a:pt x="155" y="47"/>
                  </a:cubicBezTo>
                  <a:cubicBezTo>
                    <a:pt x="155" y="47"/>
                    <a:pt x="158" y="28"/>
                    <a:pt x="151" y="16"/>
                  </a:cubicBezTo>
                  <a:cubicBezTo>
                    <a:pt x="143" y="4"/>
                    <a:pt x="131" y="3"/>
                    <a:pt x="131" y="3"/>
                  </a:cubicBezTo>
                  <a:cubicBezTo>
                    <a:pt x="124" y="2"/>
                    <a:pt x="124" y="2"/>
                    <a:pt x="124" y="2"/>
                  </a:cubicBezTo>
                  <a:cubicBezTo>
                    <a:pt x="124" y="2"/>
                    <a:pt x="117" y="1"/>
                    <a:pt x="115" y="0"/>
                  </a:cubicBezTo>
                  <a:cubicBezTo>
                    <a:pt x="115" y="0"/>
                    <a:pt x="115" y="2"/>
                    <a:pt x="116" y="3"/>
                  </a:cubicBezTo>
                  <a:cubicBezTo>
                    <a:pt x="116" y="3"/>
                    <a:pt x="104" y="4"/>
                    <a:pt x="97" y="16"/>
                  </a:cubicBezTo>
                  <a:cubicBezTo>
                    <a:pt x="90" y="28"/>
                    <a:pt x="93" y="47"/>
                    <a:pt x="93" y="47"/>
                  </a:cubicBezTo>
                  <a:cubicBezTo>
                    <a:pt x="93" y="47"/>
                    <a:pt x="91" y="47"/>
                    <a:pt x="90" y="51"/>
                  </a:cubicBezTo>
                  <a:cubicBezTo>
                    <a:pt x="90" y="54"/>
                    <a:pt x="92" y="63"/>
                    <a:pt x="97" y="65"/>
                  </a:cubicBezTo>
                  <a:cubicBezTo>
                    <a:pt x="97" y="65"/>
                    <a:pt x="98" y="73"/>
                    <a:pt x="104" y="81"/>
                  </a:cubicBezTo>
                  <a:cubicBezTo>
                    <a:pt x="103" y="83"/>
                    <a:pt x="103" y="87"/>
                    <a:pt x="102" y="89"/>
                  </a:cubicBezTo>
                  <a:cubicBezTo>
                    <a:pt x="102" y="89"/>
                    <a:pt x="98" y="89"/>
                    <a:pt x="95" y="95"/>
                  </a:cubicBezTo>
                  <a:cubicBezTo>
                    <a:pt x="91" y="101"/>
                    <a:pt x="87" y="103"/>
                    <a:pt x="73" y="107"/>
                  </a:cubicBezTo>
                  <a:cubicBezTo>
                    <a:pt x="69" y="108"/>
                    <a:pt x="52" y="108"/>
                    <a:pt x="45" y="124"/>
                  </a:cubicBezTo>
                  <a:cubicBezTo>
                    <a:pt x="42" y="133"/>
                    <a:pt x="40" y="152"/>
                    <a:pt x="40" y="169"/>
                  </a:cubicBezTo>
                  <a:cubicBezTo>
                    <a:pt x="40" y="170"/>
                    <a:pt x="40" y="171"/>
                    <a:pt x="40" y="172"/>
                  </a:cubicBezTo>
                  <a:cubicBezTo>
                    <a:pt x="40" y="172"/>
                    <a:pt x="40" y="172"/>
                    <a:pt x="40" y="172"/>
                  </a:cubicBezTo>
                  <a:cubicBezTo>
                    <a:pt x="56" y="182"/>
                    <a:pt x="83" y="194"/>
                    <a:pt x="124" y="194"/>
                  </a:cubicBezTo>
                  <a:cubicBezTo>
                    <a:pt x="165" y="194"/>
                    <a:pt x="192" y="182"/>
                    <a:pt x="208" y="172"/>
                  </a:cubicBezTo>
                  <a:cubicBezTo>
                    <a:pt x="208" y="172"/>
                    <a:pt x="208" y="172"/>
                    <a:pt x="208" y="172"/>
                  </a:cubicBezTo>
                  <a:cubicBezTo>
                    <a:pt x="208" y="171"/>
                    <a:pt x="208" y="170"/>
                    <a:pt x="208" y="169"/>
                  </a:cubicBezTo>
                  <a:cubicBezTo>
                    <a:pt x="207" y="152"/>
                    <a:pt x="206" y="133"/>
                    <a:pt x="203" y="124"/>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Roboto Condensed Light"/>
                <a:cs typeface="+mn-cs"/>
              </a:endParaRPr>
            </a:p>
          </p:txBody>
        </p:sp>
      </p:grpSp>
      <p:sp>
        <p:nvSpPr>
          <p:cNvPr id="49" name="TextBox 110">
            <a:extLst>
              <a:ext uri="{FF2B5EF4-FFF2-40B4-BE49-F238E27FC236}">
                <a16:creationId xmlns:a16="http://schemas.microsoft.com/office/drawing/2014/main" id="{9E4D73B1-C451-9B7D-DACC-E71641EA006C}"/>
              </a:ext>
            </a:extLst>
          </p:cNvPr>
          <p:cNvSpPr txBox="1"/>
          <p:nvPr/>
        </p:nvSpPr>
        <p:spPr>
          <a:xfrm>
            <a:off x="2951386" y="3139957"/>
            <a:ext cx="1157815" cy="445918"/>
          </a:xfrm>
          <a:prstGeom prst="rect">
            <a:avLst/>
          </a:prstGeom>
          <a:noFill/>
        </p:spPr>
        <p:txBody>
          <a:bodyPr wrap="square" lIns="0" tIns="0" rIns="0" bIns="0" rtlCol="0">
            <a:noAutofit/>
          </a:bodyPr>
          <a:lstStyle/>
          <a:p>
            <a:pPr marL="0" marR="0" lvl="0" indent="0" algn="ctr" defTabSz="914400" rtl="0" eaLnBrk="1" fontAlgn="auto" latinLnBrk="1" hangingPunct="1">
              <a:lnSpc>
                <a:spcPct val="100000"/>
              </a:lnSpc>
              <a:spcBef>
                <a:spcPts val="0"/>
              </a:spcBef>
              <a:spcAft>
                <a:spcPts val="0"/>
              </a:spcAft>
              <a:buClr>
                <a:srgbClr val="2F3540"/>
              </a:buClr>
              <a:buSzTx/>
              <a:buFontTx/>
              <a:buNone/>
              <a:tabLst/>
              <a:defRPr/>
            </a:pPr>
            <a:r>
              <a:rPr lang="pt-BR" altLang="ko-KR" sz="800" dirty="0">
                <a:solidFill>
                  <a:schemeClr val="accent1">
                    <a:lumMod val="50000"/>
                  </a:schemeClr>
                </a:solidFill>
                <a:latin typeface="Arial" panose="020B0604020202020204" pitchFamily="34" charset="0"/>
                <a:cs typeface="Roboto Condensed Regular"/>
              </a:rPr>
              <a:t>Le conseil médical rend un avis</a:t>
            </a:r>
          </a:p>
        </p:txBody>
      </p:sp>
      <p:sp>
        <p:nvSpPr>
          <p:cNvPr id="50" name="Rectangle 49">
            <a:extLst>
              <a:ext uri="{FF2B5EF4-FFF2-40B4-BE49-F238E27FC236}">
                <a16:creationId xmlns:a16="http://schemas.microsoft.com/office/drawing/2014/main" id="{902179BD-D689-7B66-AD0A-45621CD3B901}"/>
              </a:ext>
            </a:extLst>
          </p:cNvPr>
          <p:cNvSpPr/>
          <p:nvPr/>
        </p:nvSpPr>
        <p:spPr>
          <a:xfrm>
            <a:off x="618557" y="4808983"/>
            <a:ext cx="1143000"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51" name="Rectangle 50">
            <a:extLst>
              <a:ext uri="{FF2B5EF4-FFF2-40B4-BE49-F238E27FC236}">
                <a16:creationId xmlns:a16="http://schemas.microsoft.com/office/drawing/2014/main" id="{08E7D416-B1D6-1B50-E931-90F8D8C95DA7}"/>
              </a:ext>
            </a:extLst>
          </p:cNvPr>
          <p:cNvSpPr/>
          <p:nvPr/>
        </p:nvSpPr>
        <p:spPr>
          <a:xfrm>
            <a:off x="6882875" y="4803775"/>
            <a:ext cx="1642567"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52" name="Rectangle 51">
            <a:extLst>
              <a:ext uri="{FF2B5EF4-FFF2-40B4-BE49-F238E27FC236}">
                <a16:creationId xmlns:a16="http://schemas.microsoft.com/office/drawing/2014/main" id="{C2A53253-4BF0-7470-A7C7-5FA96043A3F4}"/>
              </a:ext>
            </a:extLst>
          </p:cNvPr>
          <p:cNvSpPr/>
          <p:nvPr/>
        </p:nvSpPr>
        <p:spPr>
          <a:xfrm>
            <a:off x="7535333" y="330691"/>
            <a:ext cx="1143000"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lumOff val="25000"/>
                </a:schemeClr>
              </a:solidFill>
              <a:highlight>
                <a:srgbClr val="FFFFFF"/>
              </a:highlight>
            </a:endParaRPr>
          </a:p>
        </p:txBody>
      </p:sp>
    </p:spTree>
    <p:extLst>
      <p:ext uri="{BB962C8B-B14F-4D97-AF65-F5344CB8AC3E}">
        <p14:creationId xmlns:p14="http://schemas.microsoft.com/office/powerpoint/2010/main" val="14672085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F75ACFDE-B8AF-BB25-0AE2-3DF72944132F}"/>
            </a:ext>
          </a:extLst>
        </p:cNvPr>
        <p:cNvGrpSpPr/>
        <p:nvPr/>
      </p:nvGrpSpPr>
      <p:grpSpPr>
        <a:xfrm>
          <a:off x="0" y="0"/>
          <a:ext cx="0" cy="0"/>
          <a:chOff x="0" y="0"/>
          <a:chExt cx="0" cy="0"/>
        </a:xfrm>
      </p:grpSpPr>
      <p:grpSp>
        <p:nvGrpSpPr>
          <p:cNvPr id="36" name="그룹 35">
            <a:extLst>
              <a:ext uri="{FF2B5EF4-FFF2-40B4-BE49-F238E27FC236}">
                <a16:creationId xmlns:a16="http://schemas.microsoft.com/office/drawing/2014/main" id="{1D4B3CE6-86F0-729A-06C2-6C3BBC09CF90}"/>
              </a:ext>
            </a:extLst>
          </p:cNvPr>
          <p:cNvGrpSpPr/>
          <p:nvPr/>
        </p:nvGrpSpPr>
        <p:grpSpPr>
          <a:xfrm>
            <a:off x="656217" y="454661"/>
            <a:ext cx="3145523" cy="1144873"/>
            <a:chOff x="2700340" y="1112569"/>
            <a:chExt cx="3145523" cy="1144873"/>
          </a:xfrm>
        </p:grpSpPr>
        <p:grpSp>
          <p:nvGrpSpPr>
            <p:cNvPr id="35" name="그룹 34">
              <a:extLst>
                <a:ext uri="{FF2B5EF4-FFF2-40B4-BE49-F238E27FC236}">
                  <a16:creationId xmlns:a16="http://schemas.microsoft.com/office/drawing/2014/main" id="{EF558F06-F6FE-068A-25B0-BFB12B658E27}"/>
                </a:ext>
              </a:extLst>
            </p:cNvPr>
            <p:cNvGrpSpPr/>
            <p:nvPr/>
          </p:nvGrpSpPr>
          <p:grpSpPr>
            <a:xfrm>
              <a:off x="2700340" y="1112569"/>
              <a:ext cx="3022423" cy="410331"/>
              <a:chOff x="2700340" y="1112569"/>
              <a:chExt cx="3022423" cy="410331"/>
            </a:xfrm>
          </p:grpSpPr>
          <p:grpSp>
            <p:nvGrpSpPr>
              <p:cNvPr id="109" name="그룹 108">
                <a:extLst>
                  <a:ext uri="{FF2B5EF4-FFF2-40B4-BE49-F238E27FC236}">
                    <a16:creationId xmlns:a16="http://schemas.microsoft.com/office/drawing/2014/main" id="{1D816801-BF4F-FADB-3F20-7A94FB032B9A}"/>
                  </a:ext>
                </a:extLst>
              </p:cNvPr>
              <p:cNvGrpSpPr/>
              <p:nvPr/>
            </p:nvGrpSpPr>
            <p:grpSpPr>
              <a:xfrm>
                <a:off x="2700340" y="1112569"/>
                <a:ext cx="3022423" cy="410330"/>
                <a:chOff x="2700339" y="1091284"/>
                <a:chExt cx="3022423" cy="410330"/>
              </a:xfrm>
            </p:grpSpPr>
            <p:sp>
              <p:nvSpPr>
                <p:cNvPr id="95" name="직사각형 3">
                  <a:extLst>
                    <a:ext uri="{FF2B5EF4-FFF2-40B4-BE49-F238E27FC236}">
                      <a16:creationId xmlns:a16="http://schemas.microsoft.com/office/drawing/2014/main" id="{5F717D3D-ECF6-DC56-0D86-2670D0AC0018}"/>
                    </a:ext>
                  </a:extLst>
                </p:cNvPr>
                <p:cNvSpPr/>
                <p:nvPr/>
              </p:nvSpPr>
              <p:spPr>
                <a:xfrm rot="5400000">
                  <a:off x="5312432"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3">
                    <a:lumMod val="65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6" name="그룹 95">
                  <a:extLst>
                    <a:ext uri="{FF2B5EF4-FFF2-40B4-BE49-F238E27FC236}">
                      <a16:creationId xmlns:a16="http://schemas.microsoft.com/office/drawing/2014/main" id="{325A2504-B16E-FFB4-E2AF-89FCF2D5EEA8}"/>
                    </a:ext>
                  </a:extLst>
                </p:cNvPr>
                <p:cNvGrpSpPr/>
                <p:nvPr/>
              </p:nvGrpSpPr>
              <p:grpSpPr>
                <a:xfrm flipH="1">
                  <a:off x="2700339" y="1091284"/>
                  <a:ext cx="2612094" cy="328265"/>
                  <a:chOff x="5929266" y="1078256"/>
                  <a:chExt cx="2641820" cy="332000"/>
                </a:xfrm>
              </p:grpSpPr>
              <p:sp>
                <p:nvSpPr>
                  <p:cNvPr id="98" name="직사각형 97">
                    <a:extLst>
                      <a:ext uri="{FF2B5EF4-FFF2-40B4-BE49-F238E27FC236}">
                        <a16:creationId xmlns:a16="http://schemas.microsoft.com/office/drawing/2014/main" id="{4267A830-4F9E-61F4-B389-9BFCC221E2ED}"/>
                      </a:ext>
                    </a:extLst>
                  </p:cNvPr>
                  <p:cNvSpPr>
                    <a:spLocks/>
                  </p:cNvSpPr>
                  <p:nvPr/>
                </p:nvSpPr>
                <p:spPr>
                  <a:xfrm rot="10800000" flipH="1" flipV="1">
                    <a:off x="5929266" y="1078257"/>
                    <a:ext cx="2487662" cy="331999"/>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b="1" dirty="0">
                        <a:solidFill>
                          <a:schemeClr val="accent6">
                            <a:lumMod val="85000"/>
                          </a:schemeClr>
                        </a:solidFill>
                        <a:latin typeface="Arial Rounded MT Bold" panose="020F0704030504030204" pitchFamily="34" charset="0"/>
                      </a:rPr>
                      <a:t>FONCTIONNAIRES</a:t>
                    </a:r>
                    <a:endParaRPr lang="ko-KR" altLang="en-US" b="1" dirty="0">
                      <a:solidFill>
                        <a:schemeClr val="accent6">
                          <a:lumMod val="85000"/>
                        </a:schemeClr>
                      </a:solidFill>
                      <a:latin typeface="Arial Rounded MT Bold" panose="020F0704030504030204" pitchFamily="34" charset="0"/>
                    </a:endParaRPr>
                  </a:p>
                </p:txBody>
              </p:sp>
              <p:sp>
                <p:nvSpPr>
                  <p:cNvPr id="99" name="타원 98">
                    <a:extLst>
                      <a:ext uri="{FF2B5EF4-FFF2-40B4-BE49-F238E27FC236}">
                        <a16:creationId xmlns:a16="http://schemas.microsoft.com/office/drawing/2014/main" id="{850329A1-E587-BBD6-7CC0-6D2CFD763984}"/>
                      </a:ext>
                    </a:extLst>
                  </p:cNvPr>
                  <p:cNvSpPr/>
                  <p:nvPr/>
                </p:nvSpPr>
                <p:spPr>
                  <a:xfrm>
                    <a:off x="8239886" y="1078256"/>
                    <a:ext cx="331200" cy="3312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115" name="직사각형 3">
                <a:extLst>
                  <a:ext uri="{FF2B5EF4-FFF2-40B4-BE49-F238E27FC236}">
                    <a16:creationId xmlns:a16="http://schemas.microsoft.com/office/drawing/2014/main" id="{F0C90070-59AC-544C-2A4E-BCA0D200D1C1}"/>
                  </a:ext>
                </a:extLst>
              </p:cNvPr>
              <p:cNvSpPr/>
              <p:nvPr/>
            </p:nvSpPr>
            <p:spPr>
              <a:xfrm rot="16200000" flipH="1">
                <a:off x="5267798" y="1229174"/>
                <a:ext cx="351910" cy="235541"/>
              </a:xfrm>
              <a:custGeom>
                <a:avLst/>
                <a:gdLst/>
                <a:ahLst/>
                <a:cxnLst/>
                <a:rect l="l" t="t" r="r" b="b"/>
                <a:pathLst>
                  <a:path w="351910" h="235541">
                    <a:moveTo>
                      <a:pt x="0" y="194392"/>
                    </a:moveTo>
                    <a:cubicBezTo>
                      <a:pt x="7092" y="209588"/>
                      <a:pt x="16446" y="223384"/>
                      <a:pt x="27888" y="235541"/>
                    </a:cubicBezTo>
                    <a:cubicBezTo>
                      <a:pt x="101888" y="137505"/>
                      <a:pt x="219584" y="74868"/>
                      <a:pt x="351910" y="74868"/>
                    </a:cubicBezTo>
                    <a:lnTo>
                      <a:pt x="351910" y="68517"/>
                    </a:lnTo>
                    <a:cubicBezTo>
                      <a:pt x="311294" y="68517"/>
                      <a:pt x="277571" y="39013"/>
                      <a:pt x="272579" y="0"/>
                    </a:cubicBezTo>
                    <a:cubicBezTo>
                      <a:pt x="155986" y="22524"/>
                      <a:pt x="57132" y="94695"/>
                      <a:pt x="0" y="194392"/>
                    </a:cubicBezTo>
                    <a:close/>
                  </a:path>
                </a:pathLst>
              </a:custGeom>
              <a:pattFill prst="narHorz">
                <a:fgClr>
                  <a:schemeClr val="accent3">
                    <a:lumMod val="50000"/>
                  </a:schemeClr>
                </a:fgClr>
                <a:bgClr>
                  <a:schemeClr val="accent3">
                    <a:lumMod val="6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10" name="그룹 109">
              <a:extLst>
                <a:ext uri="{FF2B5EF4-FFF2-40B4-BE49-F238E27FC236}">
                  <a16:creationId xmlns:a16="http://schemas.microsoft.com/office/drawing/2014/main" id="{099F01CD-6D24-BF48-3714-E9EDFC947B42}"/>
                </a:ext>
              </a:extLst>
            </p:cNvPr>
            <p:cNvGrpSpPr/>
            <p:nvPr/>
          </p:nvGrpSpPr>
          <p:grpSpPr>
            <a:xfrm>
              <a:off x="5271400" y="1522901"/>
              <a:ext cx="574463" cy="734541"/>
              <a:chOff x="5271399" y="1501616"/>
              <a:chExt cx="574463" cy="734541"/>
            </a:xfrm>
          </p:grpSpPr>
          <p:sp>
            <p:nvSpPr>
              <p:cNvPr id="93" name="이등변 삼각형 92">
                <a:extLst>
                  <a:ext uri="{FF2B5EF4-FFF2-40B4-BE49-F238E27FC236}">
                    <a16:creationId xmlns:a16="http://schemas.microsoft.com/office/drawing/2014/main" id="{0D93CFAF-0B97-C4C3-6132-B827EA475A11}"/>
                  </a:ext>
                </a:extLst>
              </p:cNvPr>
              <p:cNvSpPr/>
              <p:nvPr/>
            </p:nvSpPr>
            <p:spPr>
              <a:xfrm flipV="1">
                <a:off x="5271399" y="1944330"/>
                <a:ext cx="574463" cy="291827"/>
              </a:xfrm>
              <a:prstGeom prst="triangle">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4" name="직사각형 93">
                <a:extLst>
                  <a:ext uri="{FF2B5EF4-FFF2-40B4-BE49-F238E27FC236}">
                    <a16:creationId xmlns:a16="http://schemas.microsoft.com/office/drawing/2014/main" id="{8B00EA08-10C4-0E16-3483-4DD6D65452E4}"/>
                  </a:ext>
                </a:extLst>
              </p:cNvPr>
              <p:cNvSpPr>
                <a:spLocks/>
              </p:cNvSpPr>
              <p:nvPr/>
            </p:nvSpPr>
            <p:spPr>
              <a:xfrm rot="5400000" flipV="1">
                <a:off x="5337277" y="1558841"/>
                <a:ext cx="442714" cy="328264"/>
              </a:xfrm>
              <a:prstGeom prst="rect">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7" name="직각 삼각형 96">
                <a:extLst>
                  <a:ext uri="{FF2B5EF4-FFF2-40B4-BE49-F238E27FC236}">
                    <a16:creationId xmlns:a16="http://schemas.microsoft.com/office/drawing/2014/main" id="{E0CA744A-7CAF-15A1-3012-3EA7412A1D66}"/>
                  </a:ext>
                </a:extLst>
              </p:cNvPr>
              <p:cNvSpPr>
                <a:spLocks/>
              </p:cNvSpPr>
              <p:nvPr/>
            </p:nvSpPr>
            <p:spPr>
              <a:xfrm rot="5400000" flipH="1">
                <a:off x="5395297"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직각 삼각형 85">
                <a:extLst>
                  <a:ext uri="{FF2B5EF4-FFF2-40B4-BE49-F238E27FC236}">
                    <a16:creationId xmlns:a16="http://schemas.microsoft.com/office/drawing/2014/main" id="{C01D9688-07F8-2392-5692-F18C4A9C0E8F}"/>
                  </a:ext>
                </a:extLst>
              </p:cNvPr>
              <p:cNvSpPr>
                <a:spLocks/>
              </p:cNvSpPr>
              <p:nvPr/>
            </p:nvSpPr>
            <p:spPr>
              <a:xfrm rot="16200000">
                <a:off x="5394490"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19" name="그룹 35">
            <a:extLst>
              <a:ext uri="{FF2B5EF4-FFF2-40B4-BE49-F238E27FC236}">
                <a16:creationId xmlns:a16="http://schemas.microsoft.com/office/drawing/2014/main" id="{7BDE6A11-CADE-CC4A-D6A0-75527A09B071}"/>
              </a:ext>
            </a:extLst>
          </p:cNvPr>
          <p:cNvGrpSpPr/>
          <p:nvPr/>
        </p:nvGrpSpPr>
        <p:grpSpPr>
          <a:xfrm>
            <a:off x="4404462" y="450041"/>
            <a:ext cx="3145523" cy="1144873"/>
            <a:chOff x="2700340" y="1112569"/>
            <a:chExt cx="3145523" cy="1144873"/>
          </a:xfrm>
        </p:grpSpPr>
        <p:grpSp>
          <p:nvGrpSpPr>
            <p:cNvPr id="20" name="그룹 34">
              <a:extLst>
                <a:ext uri="{FF2B5EF4-FFF2-40B4-BE49-F238E27FC236}">
                  <a16:creationId xmlns:a16="http://schemas.microsoft.com/office/drawing/2014/main" id="{895E74DE-9779-0E9C-BF73-5E4DC3C79636}"/>
                </a:ext>
              </a:extLst>
            </p:cNvPr>
            <p:cNvGrpSpPr/>
            <p:nvPr/>
          </p:nvGrpSpPr>
          <p:grpSpPr>
            <a:xfrm>
              <a:off x="2700340" y="1112569"/>
              <a:ext cx="3022423" cy="410331"/>
              <a:chOff x="2700340" y="1112569"/>
              <a:chExt cx="3022423" cy="410331"/>
            </a:xfrm>
          </p:grpSpPr>
          <p:grpSp>
            <p:nvGrpSpPr>
              <p:cNvPr id="26" name="그룹 108">
                <a:extLst>
                  <a:ext uri="{FF2B5EF4-FFF2-40B4-BE49-F238E27FC236}">
                    <a16:creationId xmlns:a16="http://schemas.microsoft.com/office/drawing/2014/main" id="{0B822EB5-2B44-BD04-3E2B-263FDA9461A1}"/>
                  </a:ext>
                </a:extLst>
              </p:cNvPr>
              <p:cNvGrpSpPr/>
              <p:nvPr/>
            </p:nvGrpSpPr>
            <p:grpSpPr>
              <a:xfrm>
                <a:off x="2700340" y="1112569"/>
                <a:ext cx="3022423" cy="410330"/>
                <a:chOff x="2700339" y="1091284"/>
                <a:chExt cx="3022423" cy="410330"/>
              </a:xfrm>
            </p:grpSpPr>
            <p:sp>
              <p:nvSpPr>
                <p:cNvPr id="28" name="직사각형 3">
                  <a:extLst>
                    <a:ext uri="{FF2B5EF4-FFF2-40B4-BE49-F238E27FC236}">
                      <a16:creationId xmlns:a16="http://schemas.microsoft.com/office/drawing/2014/main" id="{2B605FAD-8431-1C5A-83B0-AAA9AEB972FB}"/>
                    </a:ext>
                  </a:extLst>
                </p:cNvPr>
                <p:cNvSpPr/>
                <p:nvPr/>
              </p:nvSpPr>
              <p:spPr>
                <a:xfrm rot="5400000">
                  <a:off x="5312432" y="1091284"/>
                  <a:ext cx="410330" cy="410330"/>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chemeClr val="accent3">
                    <a:lumMod val="65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9" name="그룹 95">
                  <a:extLst>
                    <a:ext uri="{FF2B5EF4-FFF2-40B4-BE49-F238E27FC236}">
                      <a16:creationId xmlns:a16="http://schemas.microsoft.com/office/drawing/2014/main" id="{76882EF7-7B99-0CD0-5B05-2A6DB9025550}"/>
                    </a:ext>
                  </a:extLst>
                </p:cNvPr>
                <p:cNvGrpSpPr/>
                <p:nvPr/>
              </p:nvGrpSpPr>
              <p:grpSpPr>
                <a:xfrm flipH="1">
                  <a:off x="2700339" y="1091284"/>
                  <a:ext cx="2612095" cy="328265"/>
                  <a:chOff x="5929265" y="1078256"/>
                  <a:chExt cx="2641821" cy="332000"/>
                </a:xfrm>
              </p:grpSpPr>
              <p:sp>
                <p:nvSpPr>
                  <p:cNvPr id="30" name="직사각형 97">
                    <a:extLst>
                      <a:ext uri="{FF2B5EF4-FFF2-40B4-BE49-F238E27FC236}">
                        <a16:creationId xmlns:a16="http://schemas.microsoft.com/office/drawing/2014/main" id="{FEF124AA-3CAE-A4AC-55EB-7E8740085DAB}"/>
                      </a:ext>
                    </a:extLst>
                  </p:cNvPr>
                  <p:cNvSpPr>
                    <a:spLocks/>
                  </p:cNvSpPr>
                  <p:nvPr/>
                </p:nvSpPr>
                <p:spPr>
                  <a:xfrm rot="10800000" flipH="1" flipV="1">
                    <a:off x="5929265" y="1078257"/>
                    <a:ext cx="2487661" cy="331999"/>
                  </a:xfrm>
                  <a:prstGeom prst="rect">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b="1" dirty="0">
                        <a:solidFill>
                          <a:schemeClr val="accent6">
                            <a:lumMod val="85000"/>
                          </a:schemeClr>
                        </a:solidFill>
                        <a:latin typeface="Arial Rounded MT Bold" panose="020F0704030504030204" pitchFamily="34" charset="0"/>
                      </a:rPr>
                      <a:t>CONTRACTUELS</a:t>
                    </a:r>
                    <a:endParaRPr lang="ko-KR" altLang="en-US" b="1" dirty="0">
                      <a:solidFill>
                        <a:schemeClr val="accent6">
                          <a:lumMod val="85000"/>
                        </a:schemeClr>
                      </a:solidFill>
                      <a:latin typeface="Arial Rounded MT Bold" panose="020F0704030504030204" pitchFamily="34" charset="0"/>
                    </a:endParaRPr>
                  </a:p>
                </p:txBody>
              </p:sp>
              <p:sp>
                <p:nvSpPr>
                  <p:cNvPr id="31" name="타원 98">
                    <a:extLst>
                      <a:ext uri="{FF2B5EF4-FFF2-40B4-BE49-F238E27FC236}">
                        <a16:creationId xmlns:a16="http://schemas.microsoft.com/office/drawing/2014/main" id="{6E418BD4-5D40-042F-30C9-6BF80C110067}"/>
                      </a:ext>
                    </a:extLst>
                  </p:cNvPr>
                  <p:cNvSpPr/>
                  <p:nvPr/>
                </p:nvSpPr>
                <p:spPr>
                  <a:xfrm>
                    <a:off x="8239886" y="1078256"/>
                    <a:ext cx="331200" cy="331200"/>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27" name="직사각형 3">
                <a:extLst>
                  <a:ext uri="{FF2B5EF4-FFF2-40B4-BE49-F238E27FC236}">
                    <a16:creationId xmlns:a16="http://schemas.microsoft.com/office/drawing/2014/main" id="{A175434A-488C-B26A-C0A0-896FE3900EA9}"/>
                  </a:ext>
                </a:extLst>
              </p:cNvPr>
              <p:cNvSpPr/>
              <p:nvPr/>
            </p:nvSpPr>
            <p:spPr>
              <a:xfrm rot="16200000" flipH="1">
                <a:off x="5267798" y="1229174"/>
                <a:ext cx="351910" cy="235541"/>
              </a:xfrm>
              <a:custGeom>
                <a:avLst/>
                <a:gdLst/>
                <a:ahLst/>
                <a:cxnLst/>
                <a:rect l="l" t="t" r="r" b="b"/>
                <a:pathLst>
                  <a:path w="351910" h="235541">
                    <a:moveTo>
                      <a:pt x="0" y="194392"/>
                    </a:moveTo>
                    <a:cubicBezTo>
                      <a:pt x="7092" y="209588"/>
                      <a:pt x="16446" y="223384"/>
                      <a:pt x="27888" y="235541"/>
                    </a:cubicBezTo>
                    <a:cubicBezTo>
                      <a:pt x="101888" y="137505"/>
                      <a:pt x="219584" y="74868"/>
                      <a:pt x="351910" y="74868"/>
                    </a:cubicBezTo>
                    <a:lnTo>
                      <a:pt x="351910" y="68517"/>
                    </a:lnTo>
                    <a:cubicBezTo>
                      <a:pt x="311294" y="68517"/>
                      <a:pt x="277571" y="39013"/>
                      <a:pt x="272579" y="0"/>
                    </a:cubicBezTo>
                    <a:cubicBezTo>
                      <a:pt x="155986" y="22524"/>
                      <a:pt x="57132" y="94695"/>
                      <a:pt x="0" y="194392"/>
                    </a:cubicBezTo>
                    <a:close/>
                  </a:path>
                </a:pathLst>
              </a:custGeom>
              <a:pattFill prst="narHorz">
                <a:fgClr>
                  <a:schemeClr val="accent3">
                    <a:lumMod val="50000"/>
                  </a:schemeClr>
                </a:fgClr>
                <a:bgClr>
                  <a:schemeClr val="accent3">
                    <a:lumMod val="65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21" name="그룹 109">
              <a:extLst>
                <a:ext uri="{FF2B5EF4-FFF2-40B4-BE49-F238E27FC236}">
                  <a16:creationId xmlns:a16="http://schemas.microsoft.com/office/drawing/2014/main" id="{833E2ABD-07F7-899F-277E-C2ACAF02CA83}"/>
                </a:ext>
              </a:extLst>
            </p:cNvPr>
            <p:cNvGrpSpPr/>
            <p:nvPr/>
          </p:nvGrpSpPr>
          <p:grpSpPr>
            <a:xfrm>
              <a:off x="5271400" y="1522901"/>
              <a:ext cx="574463" cy="734541"/>
              <a:chOff x="5271399" y="1501616"/>
              <a:chExt cx="574463" cy="734541"/>
            </a:xfrm>
          </p:grpSpPr>
          <p:sp>
            <p:nvSpPr>
              <p:cNvPr id="22" name="이등변 삼각형 92">
                <a:extLst>
                  <a:ext uri="{FF2B5EF4-FFF2-40B4-BE49-F238E27FC236}">
                    <a16:creationId xmlns:a16="http://schemas.microsoft.com/office/drawing/2014/main" id="{365089FD-2F4F-E92A-B2C3-5DDFC5F1E595}"/>
                  </a:ext>
                </a:extLst>
              </p:cNvPr>
              <p:cNvSpPr/>
              <p:nvPr/>
            </p:nvSpPr>
            <p:spPr>
              <a:xfrm flipV="1">
                <a:off x="5271399" y="1944330"/>
                <a:ext cx="574463" cy="291827"/>
              </a:xfrm>
              <a:prstGeom prst="triangle">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직사각형 93">
                <a:extLst>
                  <a:ext uri="{FF2B5EF4-FFF2-40B4-BE49-F238E27FC236}">
                    <a16:creationId xmlns:a16="http://schemas.microsoft.com/office/drawing/2014/main" id="{179DDB03-968B-99AE-597D-5FE0CD83C757}"/>
                  </a:ext>
                </a:extLst>
              </p:cNvPr>
              <p:cNvSpPr>
                <a:spLocks/>
              </p:cNvSpPr>
              <p:nvPr/>
            </p:nvSpPr>
            <p:spPr>
              <a:xfrm rot="5400000" flipV="1">
                <a:off x="5337277" y="1558841"/>
                <a:ext cx="442714" cy="328264"/>
              </a:xfrm>
              <a:prstGeom prst="rect">
                <a:avLst/>
              </a:prstGeom>
              <a:solidFill>
                <a:schemeClr val="bg1">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직각 삼각형 96">
                <a:extLst>
                  <a:ext uri="{FF2B5EF4-FFF2-40B4-BE49-F238E27FC236}">
                    <a16:creationId xmlns:a16="http://schemas.microsoft.com/office/drawing/2014/main" id="{1EC9DBC0-1F58-2066-19EF-993C4565D3CC}"/>
                  </a:ext>
                </a:extLst>
              </p:cNvPr>
              <p:cNvSpPr>
                <a:spLocks/>
              </p:cNvSpPr>
              <p:nvPr/>
            </p:nvSpPr>
            <p:spPr>
              <a:xfrm rot="5400000" flipH="1">
                <a:off x="5395297"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직각 삼각형 85">
                <a:extLst>
                  <a:ext uri="{FF2B5EF4-FFF2-40B4-BE49-F238E27FC236}">
                    <a16:creationId xmlns:a16="http://schemas.microsoft.com/office/drawing/2014/main" id="{258F8E65-0B42-5AC9-7A83-368CCF88D901}"/>
                  </a:ext>
                </a:extLst>
              </p:cNvPr>
              <p:cNvSpPr>
                <a:spLocks/>
              </p:cNvSpPr>
              <p:nvPr/>
            </p:nvSpPr>
            <p:spPr>
              <a:xfrm rot="16200000">
                <a:off x="5394490" y="1616860"/>
                <a:ext cx="327474" cy="327473"/>
              </a:xfrm>
              <a:prstGeom prst="rtTriangle">
                <a:avLst/>
              </a:prstGeom>
              <a:solidFill>
                <a:srgbClr val="000000">
                  <a:alpha val="10196"/>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32" name="ZoneTexte 31">
            <a:extLst>
              <a:ext uri="{FF2B5EF4-FFF2-40B4-BE49-F238E27FC236}">
                <a16:creationId xmlns:a16="http://schemas.microsoft.com/office/drawing/2014/main" id="{FE80ABDB-A2CA-3609-DDD9-DE5550D849DF}"/>
              </a:ext>
            </a:extLst>
          </p:cNvPr>
          <p:cNvSpPr txBox="1"/>
          <p:nvPr/>
        </p:nvSpPr>
        <p:spPr>
          <a:xfrm>
            <a:off x="7369585" y="57534"/>
            <a:ext cx="1679165" cy="474266"/>
          </a:xfrm>
          <a:prstGeom prst="rect">
            <a:avLst/>
          </a:prstGeom>
          <a:solidFill>
            <a:schemeClr val="accent6">
              <a:lumMod val="85000"/>
            </a:schemeClr>
          </a:solidFill>
        </p:spPr>
        <p:txBody>
          <a:bodyPr wrap="square" rtlCol="0">
            <a:spAutoFit/>
          </a:bodyPr>
          <a:lstStyle/>
          <a:p>
            <a:endParaRPr lang="fr-FR" dirty="0"/>
          </a:p>
        </p:txBody>
      </p:sp>
      <p:sp>
        <p:nvSpPr>
          <p:cNvPr id="33" name="ZoneTexte 32">
            <a:extLst>
              <a:ext uri="{FF2B5EF4-FFF2-40B4-BE49-F238E27FC236}">
                <a16:creationId xmlns:a16="http://schemas.microsoft.com/office/drawing/2014/main" id="{6CEF3D9E-3100-661F-14AD-F1D2E4A93D60}"/>
              </a:ext>
            </a:extLst>
          </p:cNvPr>
          <p:cNvSpPr txBox="1"/>
          <p:nvPr/>
        </p:nvSpPr>
        <p:spPr>
          <a:xfrm>
            <a:off x="656217" y="4622640"/>
            <a:ext cx="1784516" cy="474266"/>
          </a:xfrm>
          <a:prstGeom prst="rect">
            <a:avLst/>
          </a:prstGeom>
          <a:solidFill>
            <a:schemeClr val="accent6">
              <a:lumMod val="85000"/>
            </a:schemeClr>
          </a:solidFill>
        </p:spPr>
        <p:txBody>
          <a:bodyPr wrap="square" rtlCol="0">
            <a:spAutoFit/>
          </a:bodyPr>
          <a:lstStyle/>
          <a:p>
            <a:endParaRPr lang="fr-FR" dirty="0"/>
          </a:p>
        </p:txBody>
      </p:sp>
      <p:sp>
        <p:nvSpPr>
          <p:cNvPr id="34" name="ZoneTexte 33">
            <a:extLst>
              <a:ext uri="{FF2B5EF4-FFF2-40B4-BE49-F238E27FC236}">
                <a16:creationId xmlns:a16="http://schemas.microsoft.com/office/drawing/2014/main" id="{3974E6EE-9E6F-73C4-1345-71F8B112054B}"/>
              </a:ext>
            </a:extLst>
          </p:cNvPr>
          <p:cNvSpPr txBox="1"/>
          <p:nvPr/>
        </p:nvSpPr>
        <p:spPr>
          <a:xfrm>
            <a:off x="7030104" y="4635039"/>
            <a:ext cx="1784516" cy="474266"/>
          </a:xfrm>
          <a:prstGeom prst="rect">
            <a:avLst/>
          </a:prstGeom>
          <a:solidFill>
            <a:schemeClr val="accent6">
              <a:lumMod val="85000"/>
            </a:schemeClr>
          </a:solidFill>
        </p:spPr>
        <p:txBody>
          <a:bodyPr wrap="square" rtlCol="0">
            <a:spAutoFit/>
          </a:bodyPr>
          <a:lstStyle/>
          <a:p>
            <a:endParaRPr lang="fr-FR" dirty="0"/>
          </a:p>
        </p:txBody>
      </p:sp>
      <p:grpSp>
        <p:nvGrpSpPr>
          <p:cNvPr id="4" name="그룹 36">
            <a:extLst>
              <a:ext uri="{FF2B5EF4-FFF2-40B4-BE49-F238E27FC236}">
                <a16:creationId xmlns:a16="http://schemas.microsoft.com/office/drawing/2014/main" id="{6D8B40E2-8C91-D8A3-6D9D-14CFED549CB0}"/>
              </a:ext>
            </a:extLst>
          </p:cNvPr>
          <p:cNvGrpSpPr/>
          <p:nvPr/>
        </p:nvGrpSpPr>
        <p:grpSpPr>
          <a:xfrm>
            <a:off x="329380" y="1758519"/>
            <a:ext cx="8629650" cy="3570896"/>
            <a:chOff x="3346450" y="2866054"/>
            <a:chExt cx="4597400" cy="1790523"/>
          </a:xfrm>
        </p:grpSpPr>
        <p:grpSp>
          <p:nvGrpSpPr>
            <p:cNvPr id="6" name="그룹 130">
              <a:extLst>
                <a:ext uri="{FF2B5EF4-FFF2-40B4-BE49-F238E27FC236}">
                  <a16:creationId xmlns:a16="http://schemas.microsoft.com/office/drawing/2014/main" id="{41F2F2EB-297A-1834-045C-E51D49D808D0}"/>
                </a:ext>
              </a:extLst>
            </p:cNvPr>
            <p:cNvGrpSpPr/>
            <p:nvPr/>
          </p:nvGrpSpPr>
          <p:grpSpPr>
            <a:xfrm>
              <a:off x="3346450" y="2989315"/>
              <a:ext cx="4597400" cy="1667262"/>
              <a:chOff x="3346450" y="2989315"/>
              <a:chExt cx="4597400" cy="1667262"/>
            </a:xfrm>
          </p:grpSpPr>
          <p:sp>
            <p:nvSpPr>
              <p:cNvPr id="10" name="모서리가 둥근 직사각형 120">
                <a:extLst>
                  <a:ext uri="{FF2B5EF4-FFF2-40B4-BE49-F238E27FC236}">
                    <a16:creationId xmlns:a16="http://schemas.microsoft.com/office/drawing/2014/main" id="{B94B1468-5766-C58D-42FB-1F375568BBD9}"/>
                  </a:ext>
                </a:extLst>
              </p:cNvPr>
              <p:cNvSpPr/>
              <p:nvPr/>
            </p:nvSpPr>
            <p:spPr>
              <a:xfrm>
                <a:off x="3346450" y="2989315"/>
                <a:ext cx="4597400" cy="1287478"/>
              </a:xfrm>
              <a:prstGeom prst="roundRect">
                <a:avLst>
                  <a:gd name="adj" fmla="val 11472"/>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11" name="TextBox 121">
                <a:extLst>
                  <a:ext uri="{FF2B5EF4-FFF2-40B4-BE49-F238E27FC236}">
                    <a16:creationId xmlns:a16="http://schemas.microsoft.com/office/drawing/2014/main" id="{D5C30638-B59C-6F46-FCEB-B7AA8A923DFA}"/>
                  </a:ext>
                </a:extLst>
              </p:cNvPr>
              <p:cNvSpPr txBox="1"/>
              <p:nvPr/>
            </p:nvSpPr>
            <p:spPr>
              <a:xfrm>
                <a:off x="3346450" y="3248877"/>
                <a:ext cx="4597400" cy="1407700"/>
              </a:xfrm>
              <a:prstGeom prst="rect">
                <a:avLst/>
              </a:prstGeom>
              <a:noFill/>
            </p:spPr>
            <p:txBody>
              <a:bodyPr wrap="square" lIns="180000" tIns="0" rIns="180000" bIns="0" rtlCol="0">
                <a:noAutofit/>
              </a:bodyPr>
              <a:lstStyle/>
              <a:p>
                <a:pPr algn="just"/>
                <a:r>
                  <a:rPr lang="fr-FR" sz="1200" dirty="0">
                    <a:solidFill>
                      <a:schemeClr val="accent1">
                        <a:lumMod val="50000"/>
                      </a:schemeClr>
                    </a:solidFill>
                    <a:latin typeface="Arial Rounded MT Bold" panose="020F0704030504030204" pitchFamily="34" charset="0"/>
                    <a:cs typeface="Arial" panose="020B0604020202020204" pitchFamily="34" charset="0"/>
                  </a:rPr>
                  <a:t>Les fonctionnaires stagiaires et titulaires employés à temps non complet et accomplissant une </a:t>
                </a:r>
              </a:p>
              <a:p>
                <a:pPr algn="just"/>
                <a:r>
                  <a:rPr lang="fr-FR" sz="1200" dirty="0">
                    <a:solidFill>
                      <a:schemeClr val="accent1">
                        <a:lumMod val="50000"/>
                      </a:schemeClr>
                    </a:solidFill>
                    <a:latin typeface="Arial Rounded MT Bold" panose="020F0704030504030204" pitchFamily="34" charset="0"/>
                    <a:cs typeface="Arial" panose="020B0604020202020204" pitchFamily="34" charset="0"/>
                  </a:rPr>
                  <a:t>DHS ≤ à 28H00, les agents contractuels, quel que soit le type de contrat, quelle que soit la DHS et les </a:t>
                </a:r>
              </a:p>
              <a:p>
                <a:pPr algn="just"/>
                <a:r>
                  <a:rPr lang="fr-FR" sz="1200" dirty="0">
                    <a:solidFill>
                      <a:schemeClr val="accent1">
                        <a:lumMod val="50000"/>
                      </a:schemeClr>
                    </a:solidFill>
                    <a:latin typeface="Arial Rounded MT Bold" panose="020F0704030504030204" pitchFamily="34" charset="0"/>
                    <a:cs typeface="Arial" panose="020B0604020202020204" pitchFamily="34" charset="0"/>
                  </a:rPr>
                  <a:t>agents recrutés en contrat de droit privé en sont bénéficiaires</a:t>
                </a:r>
              </a:p>
              <a:p>
                <a:pPr algn="just"/>
                <a:endParaRPr lang="fr-FR" sz="12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200" dirty="0">
                    <a:solidFill>
                      <a:schemeClr val="accent1">
                        <a:lumMod val="50000"/>
                      </a:schemeClr>
                    </a:solidFill>
                    <a:latin typeface="Arial Rounded MT Bold" panose="020F0704030504030204" pitchFamily="34" charset="0"/>
                    <a:cs typeface="Arial" panose="020B0604020202020204" pitchFamily="34" charset="0"/>
                  </a:rPr>
                  <a:t>       La charge des prestations en nature et en espèces est assumée par la CPAM </a:t>
                </a:r>
              </a:p>
              <a:p>
                <a:pPr algn="just"/>
                <a:endParaRPr lang="fr-FR" sz="1200" dirty="0">
                  <a:solidFill>
                    <a:schemeClr val="accent1">
                      <a:lumMod val="50000"/>
                    </a:schemeClr>
                  </a:solidFill>
                  <a:latin typeface="Arial Rounded MT Bold" panose="020F0704030504030204" pitchFamily="34" charset="0"/>
                  <a:cs typeface="Arial" panose="020B0604020202020204" pitchFamily="34" charset="0"/>
                </a:endParaRPr>
              </a:p>
              <a:p>
                <a:pPr algn="just"/>
                <a:r>
                  <a:rPr lang="fr-FR" sz="1200" dirty="0">
                    <a:solidFill>
                      <a:schemeClr val="accent1">
                        <a:lumMod val="50000"/>
                      </a:schemeClr>
                    </a:solidFill>
                    <a:latin typeface="Arial Rounded MT Bold" panose="020F0704030504030204" pitchFamily="34" charset="0"/>
                    <a:cs typeface="Arial" panose="020B0604020202020204" pitchFamily="34" charset="0"/>
                  </a:rPr>
                  <a:t>       La collectivité peut se subroger dans les droits de l’agent pour le versement des indemnités journalières *</a:t>
                </a:r>
              </a:p>
              <a:p>
                <a:pPr algn="just"/>
                <a:r>
                  <a:rPr lang="fr-FR" sz="1200" dirty="0">
                    <a:solidFill>
                      <a:schemeClr val="accent1">
                        <a:lumMod val="50000"/>
                      </a:schemeClr>
                    </a:solidFill>
                    <a:latin typeface="Arial Rounded MT Bold" panose="020F0704030504030204" pitchFamily="34" charset="0"/>
                    <a:cs typeface="Arial" panose="020B0604020202020204" pitchFamily="34" charset="0"/>
                  </a:rPr>
                  <a:t> </a:t>
                </a:r>
              </a:p>
              <a:p>
                <a:pPr algn="just"/>
                <a:r>
                  <a:rPr lang="fr-FR" sz="1200" dirty="0">
                    <a:solidFill>
                      <a:schemeClr val="accent1">
                        <a:lumMod val="50000"/>
                      </a:schemeClr>
                    </a:solidFill>
                    <a:latin typeface="Arial Rounded MT Bold" panose="020F0704030504030204" pitchFamily="34" charset="0"/>
                    <a:cs typeface="Arial" panose="020B0604020202020204" pitchFamily="34" charset="0"/>
                  </a:rPr>
                  <a:t>* Cette disposition n’est pas applicable aux agents employés en contrat aidé de droit privé</a:t>
                </a:r>
                <a:endParaRPr lang="pt-BR" altLang="ko-KR" sz="800" dirty="0">
                  <a:gradFill>
                    <a:gsLst>
                      <a:gs pos="0">
                        <a:schemeClr val="tx1">
                          <a:alpha val="50000"/>
                        </a:schemeClr>
                      </a:gs>
                      <a:gs pos="100000">
                        <a:schemeClr val="tx1">
                          <a:alpha val="50000"/>
                        </a:schemeClr>
                      </a:gs>
                    </a:gsLst>
                    <a:lin ang="5400000" scaled="0"/>
                  </a:gradFill>
                  <a:ea typeface="Roboto Light" pitchFamily="2" charset="0"/>
                  <a:cs typeface="Roboto Condensed Regular"/>
                </a:endParaRPr>
              </a:p>
            </p:txBody>
          </p:sp>
        </p:grpSp>
        <p:grpSp>
          <p:nvGrpSpPr>
            <p:cNvPr id="7" name="그룹 122">
              <a:extLst>
                <a:ext uri="{FF2B5EF4-FFF2-40B4-BE49-F238E27FC236}">
                  <a16:creationId xmlns:a16="http://schemas.microsoft.com/office/drawing/2014/main" id="{6C33876D-3C0F-8DF5-9059-4F6AD7ACEBC0}"/>
                </a:ext>
              </a:extLst>
            </p:cNvPr>
            <p:cNvGrpSpPr/>
            <p:nvPr/>
          </p:nvGrpSpPr>
          <p:grpSpPr>
            <a:xfrm>
              <a:off x="3766338" y="2866054"/>
              <a:ext cx="3748752" cy="285099"/>
              <a:chOff x="2974358" y="1239602"/>
              <a:chExt cx="1057582" cy="285099"/>
            </a:xfrm>
          </p:grpSpPr>
          <p:sp>
            <p:nvSpPr>
              <p:cNvPr id="8" name="모서리가 둥근 직사각형 123">
                <a:extLst>
                  <a:ext uri="{FF2B5EF4-FFF2-40B4-BE49-F238E27FC236}">
                    <a16:creationId xmlns:a16="http://schemas.microsoft.com/office/drawing/2014/main" id="{73951AD7-7EDA-EE38-8DF6-5BA649A6D8F6}"/>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9" name="모서리가 둥근 직사각형 124">
                <a:extLst>
                  <a:ext uri="{FF2B5EF4-FFF2-40B4-BE49-F238E27FC236}">
                    <a16:creationId xmlns:a16="http://schemas.microsoft.com/office/drawing/2014/main" id="{DE18AB20-2A58-B8C9-2A89-7AA394C5D05F}"/>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US" altLang="ko-KR" sz="2000" b="1" dirty="0">
                    <a:solidFill>
                      <a:schemeClr val="accent6">
                        <a:lumMod val="85000"/>
                      </a:schemeClr>
                    </a:solidFill>
                    <a:latin typeface="Arial Rounded MT Bold" panose="020F0704030504030204" pitchFamily="34" charset="0"/>
                  </a:rPr>
                  <a:t>RÉGIME GÉNÉRAL</a:t>
                </a:r>
                <a:endParaRPr lang="ko-KR" altLang="en-US" sz="2000" b="1" dirty="0">
                  <a:solidFill>
                    <a:schemeClr val="accent6">
                      <a:lumMod val="85000"/>
                    </a:schemeClr>
                  </a:solidFill>
                  <a:latin typeface="Arial Rounded MT Bold" panose="020F0704030504030204" pitchFamily="34" charset="0"/>
                </a:endParaRPr>
              </a:p>
            </p:txBody>
          </p:sp>
        </p:grpSp>
      </p:grpSp>
      <p:sp>
        <p:nvSpPr>
          <p:cNvPr id="12" name="오른쪽 화살표 151">
            <a:extLst>
              <a:ext uri="{FF2B5EF4-FFF2-40B4-BE49-F238E27FC236}">
                <a16:creationId xmlns:a16="http://schemas.microsoft.com/office/drawing/2014/main" id="{9F83F88A-6F9F-1CD6-1C53-DCBD44BB3DC9}"/>
              </a:ext>
            </a:extLst>
          </p:cNvPr>
          <p:cNvSpPr/>
          <p:nvPr/>
        </p:nvSpPr>
        <p:spPr>
          <a:xfrm>
            <a:off x="426407" y="3252047"/>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3" name="오른쪽 화살표 151">
            <a:extLst>
              <a:ext uri="{FF2B5EF4-FFF2-40B4-BE49-F238E27FC236}">
                <a16:creationId xmlns:a16="http://schemas.microsoft.com/office/drawing/2014/main" id="{4F234383-6CA5-CD95-3185-36A2520A596F}"/>
              </a:ext>
            </a:extLst>
          </p:cNvPr>
          <p:cNvSpPr/>
          <p:nvPr/>
        </p:nvSpPr>
        <p:spPr>
          <a:xfrm>
            <a:off x="426406" y="3608507"/>
            <a:ext cx="308913" cy="221271"/>
          </a:xfrm>
          <a:prstGeom prst="rightArrow">
            <a:avLst>
              <a:gd name="adj1" fmla="val 50000"/>
              <a:gd name="adj2" fmla="val 60784"/>
            </a:avLst>
          </a:prstGeom>
          <a:solidFill>
            <a:schemeClr val="accent1"/>
          </a:solidFill>
          <a:ln w="952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Tree>
    <p:extLst>
      <p:ext uri="{BB962C8B-B14F-4D97-AF65-F5344CB8AC3E}">
        <p14:creationId xmlns:p14="http://schemas.microsoft.com/office/powerpoint/2010/main" val="18450438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800" dirty="0">
                <a:gradFill>
                  <a:gsLst>
                    <a:gs pos="0">
                      <a:schemeClr val="accent1"/>
                    </a:gs>
                    <a:gs pos="100000">
                      <a:schemeClr val="accent1"/>
                    </a:gs>
                  </a:gsLst>
                  <a:lin ang="0" scaled="1"/>
                </a:gradFill>
                <a:latin typeface="Arial Rounded MT Bold" panose="020F0704030504030204" pitchFamily="34" charset="0"/>
              </a:rPr>
              <a:t>POUR ALLER PLUS LOIN…</a:t>
            </a:r>
            <a:endParaRPr lang="en-US" dirty="0">
              <a:gradFill>
                <a:gsLst>
                  <a:gs pos="0">
                    <a:schemeClr val="accent1"/>
                  </a:gs>
                  <a:gs pos="100000">
                    <a:schemeClr val="accent1"/>
                  </a:gs>
                </a:gsLst>
                <a:lin ang="0" scaled="1"/>
              </a:gradFill>
            </a:endParaRPr>
          </a:p>
        </p:txBody>
      </p:sp>
      <p:grpSp>
        <p:nvGrpSpPr>
          <p:cNvPr id="60" name="그룹 59"/>
          <p:cNvGrpSpPr/>
          <p:nvPr/>
        </p:nvGrpSpPr>
        <p:grpSpPr>
          <a:xfrm>
            <a:off x="4222021" y="664995"/>
            <a:ext cx="699969" cy="2180128"/>
            <a:chOff x="5399283" y="965200"/>
            <a:chExt cx="699969" cy="1879917"/>
          </a:xfrm>
        </p:grpSpPr>
        <p:sp>
          <p:nvSpPr>
            <p:cNvPr id="3" name="위쪽 화살표 2"/>
            <p:cNvSpPr/>
            <p:nvPr/>
          </p:nvSpPr>
          <p:spPr>
            <a:xfrm>
              <a:off x="5399283" y="965200"/>
              <a:ext cx="699969" cy="1879917"/>
            </a:xfrm>
            <a:prstGeom prst="upArrow">
              <a:avLst/>
            </a:prstGeom>
            <a:gradFill>
              <a:gsLst>
                <a:gs pos="0">
                  <a:schemeClr val="accent1"/>
                </a:gs>
                <a:gs pos="50000">
                  <a:schemeClr val="accent1">
                    <a:lumMod val="100000"/>
                  </a:schemeClr>
                </a:gs>
                <a:gs pos="100000">
                  <a:schemeClr val="accent1">
                    <a:lumMod val="90000"/>
                  </a:schemeClr>
                </a:gs>
              </a:gsLst>
              <a:lin ang="2700000" scaled="0"/>
            </a:gradFill>
            <a:ln w="3175" cap="flat" cmpd="sng" algn="ctr">
              <a:solidFill>
                <a:schemeClr val="accent1">
                  <a:lumMod val="75000"/>
                </a:schemeClr>
              </a:solidFill>
              <a:prstDash val="solid"/>
            </a:ln>
            <a:effectLst>
              <a:outerShdw dist="25400" dir="27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91" name="TextBox 90"/>
            <p:cNvSpPr txBox="1"/>
            <p:nvPr/>
          </p:nvSpPr>
          <p:spPr>
            <a:xfrm rot="16200000">
              <a:off x="5066124" y="1704919"/>
              <a:ext cx="1298544" cy="203603"/>
            </a:xfrm>
            <a:prstGeom prst="rect">
              <a:avLst/>
            </a:prstGeom>
            <a:noFill/>
          </p:spPr>
          <p:txBody>
            <a:bodyPr wrap="square" lIns="72000" tIns="0" rIns="72000" bIns="0" rtlCol="0" anchor="ctr">
              <a:noAutofit/>
            </a:bodyPr>
            <a:lstStyle/>
            <a:p>
              <a:pPr algn="ctr"/>
              <a:r>
                <a:rPr lang="en-US" altLang="ko-KR" sz="900" b="1" dirty="0">
                  <a:solidFill>
                    <a:schemeClr val="accent6">
                      <a:lumMod val="85000"/>
                    </a:schemeClr>
                  </a:solidFill>
                  <a:latin typeface="+mj-lt"/>
                </a:rPr>
                <a:t>Décomptes/subrogation</a:t>
              </a:r>
              <a:endParaRPr lang="ko-KR" altLang="en-US" sz="900" b="1" dirty="0">
                <a:solidFill>
                  <a:schemeClr val="accent6">
                    <a:lumMod val="85000"/>
                  </a:schemeClr>
                </a:solidFill>
                <a:latin typeface="+mj-lt"/>
              </a:endParaRPr>
            </a:p>
          </p:txBody>
        </p:sp>
      </p:grpSp>
      <p:grpSp>
        <p:nvGrpSpPr>
          <p:cNvPr id="61" name="그룹 60"/>
          <p:cNvGrpSpPr/>
          <p:nvPr/>
        </p:nvGrpSpPr>
        <p:grpSpPr>
          <a:xfrm>
            <a:off x="4783866" y="564441"/>
            <a:ext cx="699969" cy="2609545"/>
            <a:chOff x="5961130" y="564437"/>
            <a:chExt cx="699969" cy="2609545"/>
          </a:xfrm>
        </p:grpSpPr>
        <p:sp>
          <p:nvSpPr>
            <p:cNvPr id="88" name="위쪽 화살표 87"/>
            <p:cNvSpPr/>
            <p:nvPr/>
          </p:nvSpPr>
          <p:spPr>
            <a:xfrm rot="1800000" flipH="1">
              <a:off x="5961130" y="564437"/>
              <a:ext cx="699969" cy="2609545"/>
            </a:xfrm>
            <a:prstGeom prst="upArrow">
              <a:avLst/>
            </a:prstGeom>
            <a:solidFill>
              <a:schemeClr val="accent2"/>
            </a:solidFill>
            <a:ln w="3175">
              <a:solidFill>
                <a:schemeClr val="accent3">
                  <a:lumMod val="50000"/>
                  <a:alpha val="70000"/>
                </a:schemeClr>
              </a:solidFill>
            </a:ln>
            <a:effectLst>
              <a:outerShdw dist="25400" dir="27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sz="2514" dirty="0"/>
            </a:p>
          </p:txBody>
        </p:sp>
        <p:sp>
          <p:nvSpPr>
            <p:cNvPr id="131" name="TextBox 130"/>
            <p:cNvSpPr txBox="1"/>
            <p:nvPr/>
          </p:nvSpPr>
          <p:spPr>
            <a:xfrm rot="17968771">
              <a:off x="5628138" y="1679789"/>
              <a:ext cx="1432627" cy="203603"/>
            </a:xfrm>
            <a:prstGeom prst="rect">
              <a:avLst/>
            </a:prstGeom>
            <a:noFill/>
          </p:spPr>
          <p:txBody>
            <a:bodyPr wrap="square" lIns="72000" tIns="0" rIns="72000" bIns="0" rtlCol="0" anchor="ctr">
              <a:noAutofit/>
            </a:bodyPr>
            <a:lstStyle/>
            <a:p>
              <a:pPr lvl="0" algn="ctr"/>
              <a:r>
                <a:rPr lang="en-US" altLang="ko-KR" sz="900" b="1" dirty="0">
                  <a:solidFill>
                    <a:schemeClr val="accent6">
                      <a:lumMod val="85000"/>
                    </a:schemeClr>
                  </a:solidFill>
                  <a:latin typeface="+mj-lt"/>
                </a:rPr>
                <a:t>Grave maladie et invalidité</a:t>
              </a:r>
              <a:endParaRPr lang="ko-KR" altLang="en-US" sz="900" b="1" dirty="0">
                <a:solidFill>
                  <a:schemeClr val="accent6">
                    <a:lumMod val="85000"/>
                  </a:schemeClr>
                </a:solidFill>
                <a:latin typeface="+mj-lt"/>
              </a:endParaRPr>
            </a:p>
          </p:txBody>
        </p:sp>
      </p:grpSp>
      <p:grpSp>
        <p:nvGrpSpPr>
          <p:cNvPr id="62" name="그룹 61"/>
          <p:cNvGrpSpPr/>
          <p:nvPr/>
        </p:nvGrpSpPr>
        <p:grpSpPr>
          <a:xfrm>
            <a:off x="4438428" y="1712137"/>
            <a:ext cx="3335582" cy="699969"/>
            <a:chOff x="5538203" y="1706488"/>
            <a:chExt cx="3335582" cy="699969"/>
          </a:xfrm>
        </p:grpSpPr>
        <p:sp>
          <p:nvSpPr>
            <p:cNvPr id="89" name="위쪽 화살표 88"/>
            <p:cNvSpPr/>
            <p:nvPr/>
          </p:nvSpPr>
          <p:spPr>
            <a:xfrm rot="3310619" flipH="1">
              <a:off x="6856009" y="388682"/>
              <a:ext cx="699969" cy="3335582"/>
            </a:xfrm>
            <a:prstGeom prst="upArrow">
              <a:avLst/>
            </a:prstGeom>
            <a:solidFill>
              <a:schemeClr val="accent2"/>
            </a:solidFill>
            <a:ln w="3175">
              <a:solidFill>
                <a:schemeClr val="accent3">
                  <a:lumMod val="50000"/>
                  <a:alpha val="70000"/>
                </a:schemeClr>
              </a:solidFill>
            </a:ln>
            <a:effectLst>
              <a:outerShdw dist="25400" dir="27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sz="2514" dirty="0"/>
            </a:p>
          </p:txBody>
        </p:sp>
        <p:sp>
          <p:nvSpPr>
            <p:cNvPr id="132" name="TextBox 131"/>
            <p:cNvSpPr txBox="1"/>
            <p:nvPr/>
          </p:nvSpPr>
          <p:spPr>
            <a:xfrm rot="19538180">
              <a:off x="6356709" y="1994881"/>
              <a:ext cx="1490420" cy="203603"/>
            </a:xfrm>
            <a:prstGeom prst="rect">
              <a:avLst/>
            </a:prstGeom>
            <a:noFill/>
          </p:spPr>
          <p:txBody>
            <a:bodyPr wrap="square" lIns="72000" tIns="0" rIns="72000" bIns="0" rtlCol="0" anchor="ctr">
              <a:noAutofit/>
            </a:bodyPr>
            <a:lstStyle/>
            <a:p>
              <a:pPr lvl="0" algn="ctr"/>
              <a:r>
                <a:rPr lang="en-US" altLang="ko-KR" sz="900" b="1" dirty="0">
                  <a:solidFill>
                    <a:schemeClr val="accent6">
                      <a:lumMod val="85000"/>
                    </a:schemeClr>
                  </a:solidFill>
                  <a:latin typeface="+mj-lt"/>
                </a:rPr>
                <a:t>Accident et rechute</a:t>
              </a:r>
              <a:endParaRPr lang="ko-KR" altLang="en-US" sz="900" b="1" dirty="0">
                <a:solidFill>
                  <a:schemeClr val="accent6">
                    <a:lumMod val="85000"/>
                  </a:schemeClr>
                </a:solidFill>
                <a:latin typeface="+mj-lt"/>
              </a:endParaRPr>
            </a:p>
          </p:txBody>
        </p:sp>
      </p:grpSp>
      <p:grpSp>
        <p:nvGrpSpPr>
          <p:cNvPr id="63" name="그룹 62"/>
          <p:cNvGrpSpPr/>
          <p:nvPr/>
        </p:nvGrpSpPr>
        <p:grpSpPr>
          <a:xfrm rot="832894">
            <a:off x="4647742" y="2747275"/>
            <a:ext cx="2764609" cy="780704"/>
            <a:chOff x="5623528" y="2584796"/>
            <a:chExt cx="1702662" cy="780704"/>
          </a:xfrm>
        </p:grpSpPr>
        <p:sp>
          <p:nvSpPr>
            <p:cNvPr id="90" name="위쪽 화살표 89"/>
            <p:cNvSpPr/>
            <p:nvPr/>
          </p:nvSpPr>
          <p:spPr>
            <a:xfrm rot="4545846" flipH="1">
              <a:off x="6084507" y="2123817"/>
              <a:ext cx="780704" cy="1702662"/>
            </a:xfrm>
            <a:prstGeom prst="upArrow">
              <a:avLst/>
            </a:prstGeom>
            <a:solidFill>
              <a:schemeClr val="accent2"/>
            </a:solidFill>
            <a:ln w="3175">
              <a:solidFill>
                <a:schemeClr val="accent3">
                  <a:lumMod val="50000"/>
                  <a:alpha val="70000"/>
                </a:schemeClr>
              </a:solidFill>
            </a:ln>
            <a:effectLst>
              <a:outerShdw dist="25400" dir="27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sz="2514" dirty="0"/>
            </a:p>
          </p:txBody>
        </p:sp>
        <p:sp>
          <p:nvSpPr>
            <p:cNvPr id="133" name="TextBox 132"/>
            <p:cNvSpPr txBox="1"/>
            <p:nvPr/>
          </p:nvSpPr>
          <p:spPr>
            <a:xfrm rot="20737225">
              <a:off x="5994047" y="2838773"/>
              <a:ext cx="962023" cy="203603"/>
            </a:xfrm>
            <a:prstGeom prst="rect">
              <a:avLst/>
            </a:prstGeom>
            <a:noFill/>
          </p:spPr>
          <p:txBody>
            <a:bodyPr wrap="square" lIns="72000" tIns="0" rIns="72000" bIns="0" rtlCol="0" anchor="ctr">
              <a:noAutofit/>
            </a:bodyPr>
            <a:lstStyle/>
            <a:p>
              <a:pPr algn="ctr"/>
              <a:r>
                <a:rPr lang="en-US" altLang="ko-KR" sz="900" b="1" dirty="0">
                  <a:solidFill>
                    <a:schemeClr val="accent6">
                      <a:lumMod val="85000"/>
                    </a:schemeClr>
                  </a:solidFill>
                  <a:latin typeface="+mj-lt"/>
                </a:rPr>
                <a:t>Abandon poste</a:t>
              </a:r>
              <a:endParaRPr lang="ko-KR" altLang="en-US" sz="900" b="1" dirty="0">
                <a:solidFill>
                  <a:schemeClr val="accent6">
                    <a:lumMod val="85000"/>
                  </a:schemeClr>
                </a:solidFill>
                <a:latin typeface="+mj-lt"/>
              </a:endParaRPr>
            </a:p>
          </p:txBody>
        </p:sp>
      </p:grpSp>
      <p:grpSp>
        <p:nvGrpSpPr>
          <p:cNvPr id="56" name="그룹 55"/>
          <p:cNvGrpSpPr/>
          <p:nvPr/>
        </p:nvGrpSpPr>
        <p:grpSpPr>
          <a:xfrm rot="20779866">
            <a:off x="1729570" y="2791124"/>
            <a:ext cx="2936242" cy="782046"/>
            <a:chOff x="4291287" y="2688573"/>
            <a:chExt cx="1575368" cy="699969"/>
          </a:xfrm>
        </p:grpSpPr>
        <p:sp>
          <p:nvSpPr>
            <p:cNvPr id="84" name="위쪽 화살표 83"/>
            <p:cNvSpPr/>
            <p:nvPr/>
          </p:nvSpPr>
          <p:spPr>
            <a:xfrm rot="17054154">
              <a:off x="4728986" y="2250874"/>
              <a:ext cx="699969" cy="1575368"/>
            </a:xfrm>
            <a:prstGeom prst="upArrow">
              <a:avLst/>
            </a:prstGeom>
            <a:solidFill>
              <a:schemeClr val="accent2"/>
            </a:solidFill>
            <a:ln w="3175">
              <a:solidFill>
                <a:schemeClr val="accent3">
                  <a:lumMod val="50000"/>
                  <a:alpha val="70000"/>
                </a:schemeClr>
              </a:solidFill>
            </a:ln>
            <a:effectLst>
              <a:outerShdw dist="25400" dir="27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sz="2514" dirty="0"/>
            </a:p>
          </p:txBody>
        </p:sp>
        <p:sp>
          <p:nvSpPr>
            <p:cNvPr id="134" name="TextBox 133"/>
            <p:cNvSpPr txBox="1"/>
            <p:nvPr/>
          </p:nvSpPr>
          <p:spPr>
            <a:xfrm rot="801837">
              <a:off x="4417074" y="2864045"/>
              <a:ext cx="1048774" cy="203603"/>
            </a:xfrm>
            <a:prstGeom prst="rect">
              <a:avLst/>
            </a:prstGeom>
            <a:noFill/>
          </p:spPr>
          <p:txBody>
            <a:bodyPr wrap="square" lIns="72000" tIns="0" rIns="72000" bIns="0" rtlCol="0" anchor="ctr">
              <a:noAutofit/>
            </a:bodyPr>
            <a:lstStyle/>
            <a:p>
              <a:pPr lvl="0" algn="ctr"/>
              <a:r>
                <a:rPr lang="en-US" altLang="ko-KR" sz="900" b="1" dirty="0">
                  <a:solidFill>
                    <a:schemeClr val="accent6">
                      <a:lumMod val="85000"/>
                    </a:schemeClr>
                  </a:solidFill>
                  <a:latin typeface="+mj-lt"/>
                </a:rPr>
                <a:t>Contestation/Discipline</a:t>
              </a:r>
              <a:endParaRPr lang="ko-KR" altLang="en-US" sz="900" b="1" dirty="0">
                <a:solidFill>
                  <a:schemeClr val="accent6">
                    <a:lumMod val="85000"/>
                  </a:schemeClr>
                </a:solidFill>
                <a:latin typeface="+mj-lt"/>
              </a:endParaRPr>
            </a:p>
          </p:txBody>
        </p:sp>
      </p:grpSp>
      <p:grpSp>
        <p:nvGrpSpPr>
          <p:cNvPr id="58" name="그룹 57"/>
          <p:cNvGrpSpPr/>
          <p:nvPr/>
        </p:nvGrpSpPr>
        <p:grpSpPr>
          <a:xfrm>
            <a:off x="1105442" y="1694382"/>
            <a:ext cx="3732787" cy="699969"/>
            <a:chOff x="2282709" y="1694376"/>
            <a:chExt cx="3732787" cy="699969"/>
          </a:xfrm>
        </p:grpSpPr>
        <p:sp>
          <p:nvSpPr>
            <p:cNvPr id="82" name="위쪽 화살표 81"/>
            <p:cNvSpPr/>
            <p:nvPr/>
          </p:nvSpPr>
          <p:spPr>
            <a:xfrm rot="18289381">
              <a:off x="3799118" y="177967"/>
              <a:ext cx="699969" cy="3732787"/>
            </a:xfrm>
            <a:prstGeom prst="upArrow">
              <a:avLst/>
            </a:prstGeom>
            <a:solidFill>
              <a:schemeClr val="accent2"/>
            </a:solidFill>
            <a:ln w="3175">
              <a:solidFill>
                <a:schemeClr val="accent3">
                  <a:lumMod val="50000"/>
                  <a:alpha val="70000"/>
                </a:schemeClr>
              </a:solidFill>
            </a:ln>
            <a:effectLst>
              <a:outerShdw dist="25400" dir="27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sz="2514" dirty="0"/>
            </a:p>
          </p:txBody>
        </p:sp>
        <p:sp>
          <p:nvSpPr>
            <p:cNvPr id="135" name="TextBox 134"/>
            <p:cNvSpPr txBox="1"/>
            <p:nvPr/>
          </p:nvSpPr>
          <p:spPr>
            <a:xfrm rot="2093329">
              <a:off x="3184799" y="1959379"/>
              <a:ext cx="1975902" cy="203603"/>
            </a:xfrm>
            <a:prstGeom prst="rect">
              <a:avLst/>
            </a:prstGeom>
            <a:noFill/>
          </p:spPr>
          <p:txBody>
            <a:bodyPr wrap="square" lIns="72000" tIns="0" rIns="72000" bIns="0" rtlCol="0" anchor="ctr">
              <a:noAutofit/>
            </a:bodyPr>
            <a:lstStyle/>
            <a:p>
              <a:pPr lvl="0" algn="ctr"/>
              <a:r>
                <a:rPr lang="en-US" altLang="ko-KR" sz="900" b="1" dirty="0">
                  <a:solidFill>
                    <a:schemeClr val="accent6">
                      <a:lumMod val="85000"/>
                    </a:schemeClr>
                  </a:solidFill>
                  <a:latin typeface="+mj-lt"/>
                </a:rPr>
                <a:t>Congés annuels/cure thermale</a:t>
              </a:r>
              <a:endParaRPr lang="ko-KR" altLang="en-US" sz="900" b="1" dirty="0">
                <a:solidFill>
                  <a:schemeClr val="accent6">
                    <a:lumMod val="85000"/>
                  </a:schemeClr>
                </a:solidFill>
                <a:latin typeface="+mj-lt"/>
              </a:endParaRPr>
            </a:p>
          </p:txBody>
        </p:sp>
      </p:grpSp>
      <p:grpSp>
        <p:nvGrpSpPr>
          <p:cNvPr id="59" name="그룹 58"/>
          <p:cNvGrpSpPr/>
          <p:nvPr/>
        </p:nvGrpSpPr>
        <p:grpSpPr>
          <a:xfrm>
            <a:off x="3499791" y="516449"/>
            <a:ext cx="847494" cy="2660982"/>
            <a:chOff x="4824577" y="516445"/>
            <a:chExt cx="699969" cy="2660982"/>
          </a:xfrm>
        </p:grpSpPr>
        <p:sp>
          <p:nvSpPr>
            <p:cNvPr id="80" name="위쪽 화살표 79"/>
            <p:cNvSpPr/>
            <p:nvPr/>
          </p:nvSpPr>
          <p:spPr>
            <a:xfrm rot="19800000">
              <a:off x="4824577" y="516445"/>
              <a:ext cx="699969" cy="2660982"/>
            </a:xfrm>
            <a:prstGeom prst="upArrow">
              <a:avLst/>
            </a:prstGeom>
            <a:solidFill>
              <a:schemeClr val="accent2"/>
            </a:solidFill>
            <a:ln w="3175">
              <a:solidFill>
                <a:schemeClr val="accent3">
                  <a:lumMod val="50000"/>
                  <a:alpha val="70000"/>
                </a:schemeClr>
              </a:solidFill>
            </a:ln>
            <a:effectLst>
              <a:outerShdw dist="25400" dir="2700000" algn="ctr" rotWithShape="0">
                <a:prstClr val="black">
                  <a:alpha val="1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sz="2514" dirty="0"/>
            </a:p>
          </p:txBody>
        </p:sp>
        <p:sp>
          <p:nvSpPr>
            <p:cNvPr id="136" name="TextBox 135"/>
            <p:cNvSpPr txBox="1"/>
            <p:nvPr/>
          </p:nvSpPr>
          <p:spPr>
            <a:xfrm rot="3600000">
              <a:off x="4156355" y="1726700"/>
              <a:ext cx="2016279" cy="203603"/>
            </a:xfrm>
            <a:prstGeom prst="rect">
              <a:avLst/>
            </a:prstGeom>
            <a:noFill/>
          </p:spPr>
          <p:txBody>
            <a:bodyPr wrap="square" lIns="72000" tIns="0" rIns="72000" bIns="0" rtlCol="0" anchor="ctr">
              <a:noAutofit/>
            </a:bodyPr>
            <a:lstStyle/>
            <a:p>
              <a:pPr lvl="0" algn="ctr"/>
              <a:r>
                <a:rPr lang="en-US" altLang="ko-KR" sz="900" b="1" dirty="0">
                  <a:solidFill>
                    <a:schemeClr val="accent6">
                      <a:lumMod val="85000"/>
                    </a:schemeClr>
                  </a:solidFill>
                  <a:latin typeface="+mj-lt"/>
                </a:rPr>
                <a:t>Jour  de Carence/Remboursement 1/2 traitement</a:t>
              </a:r>
              <a:endParaRPr lang="ko-KR" altLang="en-US" sz="900" b="1" dirty="0">
                <a:solidFill>
                  <a:schemeClr val="accent6">
                    <a:lumMod val="85000"/>
                  </a:schemeClr>
                </a:solidFill>
                <a:latin typeface="+mj-lt"/>
              </a:endParaRPr>
            </a:p>
          </p:txBody>
        </p:sp>
      </p:grpSp>
      <p:grpSp>
        <p:nvGrpSpPr>
          <p:cNvPr id="29" name="그룹 28"/>
          <p:cNvGrpSpPr/>
          <p:nvPr/>
        </p:nvGrpSpPr>
        <p:grpSpPr>
          <a:xfrm>
            <a:off x="3732835" y="2687060"/>
            <a:ext cx="1735460" cy="2234856"/>
            <a:chOff x="4996954" y="2559768"/>
            <a:chExt cx="1499820" cy="2234856"/>
          </a:xfrm>
        </p:grpSpPr>
        <p:sp>
          <p:nvSpPr>
            <p:cNvPr id="145" name="사다리꼴 144"/>
            <p:cNvSpPr>
              <a:spLocks/>
            </p:cNvSpPr>
            <p:nvPr/>
          </p:nvSpPr>
          <p:spPr>
            <a:xfrm rot="10800000">
              <a:off x="5001762" y="3324145"/>
              <a:ext cx="1495012"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sz="2514" dirty="0"/>
            </a:p>
          </p:txBody>
        </p:sp>
        <p:sp>
          <p:nvSpPr>
            <p:cNvPr id="146" name="사다리꼴 145"/>
            <p:cNvSpPr>
              <a:spLocks/>
            </p:cNvSpPr>
            <p:nvPr/>
          </p:nvSpPr>
          <p:spPr>
            <a:xfrm rot="10800000">
              <a:off x="5280088" y="4713799"/>
              <a:ext cx="945991" cy="80825"/>
            </a:xfrm>
            <a:prstGeom prst="trapezoid">
              <a:avLst>
                <a:gd name="adj" fmla="val 75086"/>
              </a:avLst>
            </a:prstGeom>
            <a:pattFill prst="dkDnDiag">
              <a:fgClr>
                <a:schemeClr val="accent3">
                  <a:lumMod val="65000"/>
                </a:schemeClr>
              </a:fgClr>
              <a:bgClr>
                <a:schemeClr val="accent3">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sz="2514" dirty="0"/>
            </a:p>
          </p:txBody>
        </p:sp>
        <p:sp>
          <p:nvSpPr>
            <p:cNvPr id="78" name="위쪽 화살표 77"/>
            <p:cNvSpPr/>
            <p:nvPr/>
          </p:nvSpPr>
          <p:spPr>
            <a:xfrm>
              <a:off x="4996954" y="2559768"/>
              <a:ext cx="1495012" cy="2134839"/>
            </a:xfrm>
            <a:prstGeom prst="upArrow">
              <a:avLst>
                <a:gd name="adj1" fmla="val 63377"/>
                <a:gd name="adj2" fmla="val 50000"/>
              </a:avLst>
            </a:prstGeom>
            <a:solidFill>
              <a:schemeClr val="accent3"/>
            </a:soli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15" name="TextBox 114"/>
            <p:cNvSpPr txBox="1"/>
            <p:nvPr/>
          </p:nvSpPr>
          <p:spPr>
            <a:xfrm>
              <a:off x="5197074" y="3548294"/>
              <a:ext cx="1129590" cy="769412"/>
            </a:xfrm>
            <a:prstGeom prst="rect">
              <a:avLst/>
            </a:prstGeom>
            <a:noFill/>
          </p:spPr>
          <p:txBody>
            <a:bodyPr wrap="square" lIns="0" tIns="0" rIns="0" bIns="0" rtlCol="0" anchor="ctr">
              <a:noAutofit/>
            </a:bodyPr>
            <a:lstStyle/>
            <a:p>
              <a:pPr lvl="0" algn="ctr"/>
              <a:r>
                <a:rPr lang="en-US" altLang="ko-KR" sz="1600" dirty="0">
                  <a:gradFill>
                    <a:gsLst>
                      <a:gs pos="0">
                        <a:schemeClr val="accent1"/>
                      </a:gs>
                      <a:gs pos="100000">
                        <a:schemeClr val="accent1"/>
                      </a:gs>
                    </a:gsLst>
                    <a:lin ang="0" scaled="1"/>
                  </a:gradFill>
                  <a:latin typeface="Bebas Neue"/>
                  <a:ea typeface="Roboto Condensed Regular"/>
                  <a:cs typeface="+mj-cs"/>
                </a:rPr>
                <a:t>Encore des questions ?</a:t>
              </a:r>
              <a:endParaRPr lang="nb-NO" altLang="ko-KR" sz="1600" b="1" dirty="0">
                <a:gradFill>
                  <a:gsLst>
                    <a:gs pos="0">
                      <a:schemeClr val="accent1"/>
                    </a:gs>
                    <a:gs pos="100000">
                      <a:schemeClr val="accent1"/>
                    </a:gs>
                  </a:gsLst>
                  <a:lin ang="0" scaled="1"/>
                </a:gradFill>
                <a:latin typeface="Bebas Neue" pitchFamily="34" charset="0"/>
                <a:ea typeface="Roboto Light" pitchFamily="2" charset="0"/>
                <a:cs typeface="Roboto Condensed Regular"/>
              </a:endParaRPr>
            </a:p>
          </p:txBody>
        </p:sp>
        <p:sp>
          <p:nvSpPr>
            <p:cNvPr id="138" name="TextBox 137"/>
            <p:cNvSpPr txBox="1"/>
            <p:nvPr/>
          </p:nvSpPr>
          <p:spPr>
            <a:xfrm rot="20063070">
              <a:off x="5285157" y="3565693"/>
              <a:ext cx="863667" cy="962401"/>
            </a:xfrm>
            <a:prstGeom prst="rect">
              <a:avLst/>
            </a:prstGeom>
            <a:noFill/>
          </p:spPr>
          <p:txBody>
            <a:bodyPr wrap="square" lIns="0" tIns="0" rIns="0" bIns="0" rtlCol="0">
              <a:noAutofit/>
            </a:bodyPr>
            <a:lstStyle/>
            <a:p>
              <a:pPr algn="ctr">
                <a:buClr>
                  <a:srgbClr val="4AB38B"/>
                </a:buClr>
              </a:pPr>
              <a:r>
                <a:rPr lang="pt-BR" altLang="ko-KR" sz="700" dirty="0">
                  <a:gradFill>
                    <a:gsLst>
                      <a:gs pos="0">
                        <a:schemeClr val="accent4">
                          <a:alpha val="50000"/>
                        </a:schemeClr>
                      </a:gs>
                      <a:gs pos="100000">
                        <a:schemeClr val="accent4">
                          <a:alpha val="50000"/>
                        </a:schemeClr>
                      </a:gs>
                    </a:gsLst>
                    <a:lin ang="5400000" scaled="0"/>
                  </a:gradFill>
                  <a:ea typeface="Roboto Light" pitchFamily="2" charset="0"/>
                  <a:cs typeface="Roboto Condensed Regular"/>
                </a:rPr>
                <a:t>. </a:t>
              </a:r>
            </a:p>
          </p:txBody>
        </p:sp>
      </p:grpSp>
      <p:sp>
        <p:nvSpPr>
          <p:cNvPr id="2" name="Rectangle 1">
            <a:extLst>
              <a:ext uri="{FF2B5EF4-FFF2-40B4-BE49-F238E27FC236}">
                <a16:creationId xmlns:a16="http://schemas.microsoft.com/office/drawing/2014/main" id="{287147AB-C333-38E0-13C3-2E3B57D64A6B}"/>
              </a:ext>
            </a:extLst>
          </p:cNvPr>
          <p:cNvSpPr/>
          <p:nvPr/>
        </p:nvSpPr>
        <p:spPr>
          <a:xfrm>
            <a:off x="627017" y="4745515"/>
            <a:ext cx="1143000" cy="327585"/>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4" name="Rectangle 3">
            <a:extLst>
              <a:ext uri="{FF2B5EF4-FFF2-40B4-BE49-F238E27FC236}">
                <a16:creationId xmlns:a16="http://schemas.microsoft.com/office/drawing/2014/main" id="{87A16AEF-521B-9AFB-3A34-AE0291995026}"/>
              </a:ext>
            </a:extLst>
          </p:cNvPr>
          <p:cNvSpPr/>
          <p:nvPr/>
        </p:nvSpPr>
        <p:spPr>
          <a:xfrm>
            <a:off x="7686833" y="245874"/>
            <a:ext cx="1143000" cy="327585"/>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5" name="Rectangle 4">
            <a:extLst>
              <a:ext uri="{FF2B5EF4-FFF2-40B4-BE49-F238E27FC236}">
                <a16:creationId xmlns:a16="http://schemas.microsoft.com/office/drawing/2014/main" id="{389AF8F7-A8CC-3BD6-4349-4A853EB87AD3}"/>
              </a:ext>
            </a:extLst>
          </p:cNvPr>
          <p:cNvSpPr/>
          <p:nvPr/>
        </p:nvSpPr>
        <p:spPr>
          <a:xfrm>
            <a:off x="7115332" y="4745514"/>
            <a:ext cx="1451151" cy="327585"/>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Tree>
    <p:extLst>
      <p:ext uri="{BB962C8B-B14F-4D97-AF65-F5344CB8AC3E}">
        <p14:creationId xmlns:p14="http://schemas.microsoft.com/office/powerpoint/2010/main" val="2569061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1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500" fill="hold"/>
                                        <p:tgtEl>
                                          <p:spTgt spid="63"/>
                                        </p:tgtEl>
                                        <p:attrNameLst>
                                          <p:attrName>ppt_w</p:attrName>
                                        </p:attrNameLst>
                                      </p:cBhvr>
                                      <p:tavLst>
                                        <p:tav tm="0">
                                          <p:val>
                                            <p:fltVal val="0"/>
                                          </p:val>
                                        </p:tav>
                                        <p:tav tm="100000">
                                          <p:val>
                                            <p:strVal val="#ppt_w"/>
                                          </p:val>
                                        </p:tav>
                                      </p:tavLst>
                                    </p:anim>
                                    <p:anim calcmode="lin" valueType="num">
                                      <p:cBhvr>
                                        <p:cTn id="19" dur="500" fill="hold"/>
                                        <p:tgtEl>
                                          <p:spTgt spid="63"/>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7" presetClass="entr" presetSubtype="10" fill="hold"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17" presetClass="entr" presetSubtype="10"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strVal val="#ppt_h"/>
                                          </p:val>
                                        </p:tav>
                                        <p:tav tm="100000">
                                          <p:val>
                                            <p:strVal val="#ppt_h"/>
                                          </p:val>
                                        </p:tav>
                                      </p:tavLst>
                                    </p:anim>
                                  </p:childTnLst>
                                </p:cTn>
                              </p:par>
                            </p:childTnLst>
                          </p:cTn>
                        </p:par>
                        <p:par>
                          <p:cTn id="35" fill="hold">
                            <p:stCondLst>
                              <p:cond delay="3000"/>
                            </p:stCondLst>
                            <p:childTnLst>
                              <p:par>
                                <p:cTn id="36" presetID="17" presetClass="entr" presetSubtype="10"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17" presetClass="entr" presetSubtype="10"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30293" y="806392"/>
            <a:ext cx="8676640" cy="4137083"/>
          </a:xfrm>
          <a:prstGeom prst="rect">
            <a:avLst/>
          </a:prstGeom>
          <a:noFill/>
        </p:spPr>
        <p:txBody>
          <a:bodyPr wrap="square" lIns="0" tIns="0" rIns="0" bIns="0" rtlCol="0">
            <a:noAutofit/>
          </a:bodyPr>
          <a:lstStyle/>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Abandon de poste </a:t>
            </a:r>
            <a:endParaRPr lang="fr-FR" sz="10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Le juge administratif a qualifié d'abandons de poste les cas suivants :</a:t>
            </a:r>
          </a:p>
          <a:p>
            <a:pPr lvl="0" algn="just">
              <a:buClr>
                <a:schemeClr val="bg2"/>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 la non reprise de fonctions de la part d'un agent reconnu apte par le comité médical [conseil médical] et destinataire d'une mise en demeure, qui se contente de produire un nouveau certificat médical n'apportant aucun élément nouveau sur son état de santé (CE 21juin 1995 n°116935 et CE 16 oct. 2017 n°409577).</a:t>
            </a:r>
          </a:p>
          <a:p>
            <a:pPr lvl="0" algn="just">
              <a:buClr>
                <a:schemeClr val="bg2"/>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Le fait que l'agent demande une contre-expertise médicale et une saisine du comité médical [conseil médical], sans apporter d'éléments nouveaux sur son état de santé, ne fait pas obstacle à ce qu'il soit considéré en situation d'abandon de poste (CAA Lyon25 nov. 2008 n°06LY01555).Il peut de même être radié des cadres sans attendre que le comité médical supérieur [conseil médical supérieur], dont il a demandé la saisine, se soit prononcé, puisqu'il a rompu les liens avec le service (CE 22 mars 1999 n°191316).</a:t>
            </a:r>
          </a:p>
          <a:p>
            <a:pPr lvl="0" algn="just">
              <a:buClr>
                <a:schemeClr val="bg2"/>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Si l'agent, alors qu'il est placé en congé de maladie, est reconnu apte à l'issue d'une contre-visite et mis en demeure de reprendre ses fonctions, la mise en demeure met implicitement fin au congé de maladie ; aucune décision expresse préalable n'est donc requise (CAA Nancy 17 nov. 2008 n°08NC00397).</a:t>
            </a:r>
          </a:p>
          <a:p>
            <a:pPr lvl="0" algn="just">
              <a:buClr>
                <a:schemeClr val="bg2"/>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 le fait de se soustraire sans justification à une contre-visite pendant un congé de maladie. L'administration est alors en droit d'engager une procédure de radiation des cadres pour abandon de poste ; la lettre de mise en demeure peut être notifiée à l'agent alors que le congé est en cours (CE 11 déc. 2015 n°375736 et CE 26 juil. 2018 n°412337).</a:t>
            </a:r>
          </a:p>
          <a:p>
            <a:pPr lvl="0" algn="just">
              <a:buClr>
                <a:schemeClr val="bg2"/>
              </a:buClr>
            </a:pPr>
            <a:r>
              <a:rPr lang="fr-FR" altLang="ko-KR" sz="900" dirty="0">
                <a:solidFill>
                  <a:schemeClr val="accent1">
                    <a:lumMod val="50000"/>
                  </a:schemeClr>
                </a:solidFill>
                <a:latin typeface="Arial Rounded MT Bold" panose="020F0704030504030204" pitchFamily="34" charset="0"/>
                <a:cs typeface="Arial" panose="020B0604020202020204" pitchFamily="34" charset="0"/>
              </a:rPr>
              <a:t>En revanche en l’absence, par l’administration, de toute contestation du bien fondé d’un certificat médical produit par un agent selon la procédure de la contre-visite, celle-ci ne peut engager une procédure de radiation des cadres pour abandon de poste.</a:t>
            </a: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Accident lors d’une activité privée</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L’arrêt doit être traité dans le cadre d’un congé de maladie ordinaire avec maintien du traitement dans les conditions correspondantes (3 mois à plein             traitement - 9 mois à ½ traitement).</a:t>
            </a: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Accident du régime général consolidé</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Il convient, si la notification de la CPAM précise la fin du versement des indemnités journalières et la date de consolidation, de mettre fin au congé pour          accident de travail. </a:t>
            </a: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8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212248983"/>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30293" y="806392"/>
            <a:ext cx="8676640" cy="4137083"/>
          </a:xfrm>
          <a:prstGeom prst="rect">
            <a:avLst/>
          </a:prstGeom>
          <a:noFill/>
        </p:spPr>
        <p:txBody>
          <a:bodyPr wrap="square" lIns="0" tIns="0" rIns="0" bIns="0" rtlCol="0">
            <a:noAutofit/>
          </a:bodyPr>
          <a:lstStyle/>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Accident agent pluri-communal</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Un accident survenu alors que l’agent exerce ses fonctions pour le compte d’une collectivité, entraîne l’obligation de gérer le dossier par cette dernière. Il convient ensuite de se rapprocher de ou des autres employeurs afin de les informer de votre décision. En cas de reconnaissance, l’agent serait également placé en congé pour accident de service auprès des autres employeurs. Les frais liés à l’accident seraient à la charge exclusive de l’employeur ayant géré l’accident et les autres collectivités pourraient demander le remboursement des traitements pendant toute la période d’arrêt</a:t>
            </a: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Rechute accident de travail initialement intervenu dans le privé pour un fonctionnaire</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Si la rechute intervient alors que l'agent est fonctionnaire affilié au régime spécial de Sécurité sociale, et que l'accident a eu lieu lorsqu'il était salarié d'une  entreprise privée ou agent contractuel, le fonctionnaire ne peut se prévaloir des dispositions prévues par l'article 57-2° alinéa 2 de la loi du 26 janvier 1984  qui ne s'appliquent qu'aux agents relevant du régime spécial au moment de l'accident</a:t>
            </a:r>
          </a:p>
          <a:p>
            <a:pPr algn="just">
              <a:buClr>
                <a:schemeClr val="bg2"/>
              </a:buClr>
            </a:pPr>
            <a:endParaRPr lang="fr-FR" sz="900" u="sng"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900" u="sng" dirty="0">
                <a:solidFill>
                  <a:schemeClr val="accent1">
                    <a:lumMod val="50000"/>
                  </a:schemeClr>
                </a:solidFill>
                <a:latin typeface="Arial Rounded MT Bold" panose="020F0704030504030204" pitchFamily="34" charset="0"/>
                <a:cs typeface="Arial" panose="020B0604020202020204" pitchFamily="34" charset="0"/>
              </a:rPr>
              <a:t>En cas d'arrêt de travail</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Dans ce cas, l'agent ne peut prétendre au bénéfice d'un congé de maladie pour accident de service. Il est donc placé en congé de maladie ordinaire, ou,       après avis du conseil médical, en congé de longue maladie. Il bénéficie du maintien de traitement prévu pour ces congés :</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 soit trois mois rémunérés à plein traitement et neuf mois rémunérés à demi-traitement en congé de maladie ordinaire (sous réserve de l'application de la     règle de l'année mobile) </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 soit un an à plein traitement et deux ans à demi-traitement en congé de longue maladie</a:t>
            </a:r>
          </a:p>
          <a:p>
            <a:pPr algn="just">
              <a:buClr>
                <a:schemeClr val="bg2"/>
              </a:buClr>
            </a:pPr>
            <a:endParaRPr lang="fr-FR" sz="900" u="sng"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900" u="sng" dirty="0">
                <a:solidFill>
                  <a:schemeClr val="accent1">
                    <a:lumMod val="50000"/>
                  </a:schemeClr>
                </a:solidFill>
                <a:latin typeface="Arial Rounded MT Bold" panose="020F0704030504030204" pitchFamily="34" charset="0"/>
                <a:cs typeface="Arial" panose="020B0604020202020204" pitchFamily="34" charset="0"/>
              </a:rPr>
              <a:t>Les indemnités d'accident de travail</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La Sécurité Sociale doit verser les indemnités d'accident de travail prévues aux articles R. 433-8 et R. 443-2 du Code de la Sécurité sociale. Cette dernière   est par ailleurs subrogée de plein droit dans le droit aux indemnités journalières de l'agent.</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En cas de demi-traitement, la collectivité doit donc verser à l'agent la différence entre le montant des indemnités journalières versées par la Sécurité sociale et le demi-traitement</a:t>
            </a: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Enfin, il appartient à la caisse primaire d'assurance maladie dont il relève d'apprécier le caractère de la rechute et de prendre à sa charge les frais qui y       sont liés</a:t>
            </a:r>
            <a:endParaRPr lang="fr-FR" sz="1200" u="sng"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1200" u="sng"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1434853512"/>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93954" y="650134"/>
            <a:ext cx="8676640" cy="4137083"/>
          </a:xfrm>
          <a:prstGeom prst="rect">
            <a:avLst/>
          </a:prstGeom>
          <a:noFill/>
        </p:spPr>
        <p:txBody>
          <a:bodyPr wrap="square" lIns="0" tIns="0" rIns="0" bIns="0" rtlCol="0">
            <a:noAutofit/>
          </a:bodyPr>
          <a:lstStyle/>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Congé de grave maladie et pension d’invalidité</a:t>
            </a:r>
          </a:p>
          <a:p>
            <a:pPr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Une pension d’invalidité servie par le régime général vient, selon le cas, en déduction ou en complément du plein ou du demi-traitement versé par la               collectivité. Dans l’hypothèse où le demi-traitement est inférieur au montant de la pension d’invalidité, l’agent demeure en congé de grave maladie mais ne  perçoit plus de rémunération.</a:t>
            </a: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La subrogation</a:t>
            </a:r>
          </a:p>
          <a:p>
            <a:pPr algn="just">
              <a:lnSpc>
                <a:spcPct val="107000"/>
              </a:lnSpc>
              <a:spcAft>
                <a:spcPts val="800"/>
              </a:spcAft>
            </a:pPr>
            <a:r>
              <a:rPr lang="fr-FR" sz="900" dirty="0">
                <a:solidFill>
                  <a:schemeClr val="accent1">
                    <a:lumMod val="50000"/>
                  </a:schemeClr>
                </a:solidFill>
                <a:latin typeface="Arial Rounded MT Bold" panose="020F0704030504030204" pitchFamily="34" charset="0"/>
                <a:cs typeface="Arial" panose="020B0604020202020204" pitchFamily="34" charset="0"/>
              </a:rPr>
              <a:t>L’employeur est subrogé de plein droit en cas de maintien de salaires, sans que l’accord de l’agent soit requis. Cependant, la subrogation doit être arrêtée   lorsque le montant du traitement maintenu à l’agent devient inférieur au montant des prestations en espèces versées par la CPAM.</a:t>
            </a:r>
          </a:p>
          <a:p>
            <a:pPr algn="just">
              <a:lnSpc>
                <a:spcPct val="107000"/>
              </a:lnSpc>
              <a:spcAft>
                <a:spcPts val="800"/>
              </a:spcAft>
            </a:pPr>
            <a:r>
              <a:rPr lang="fr-FR" sz="900" dirty="0">
                <a:solidFill>
                  <a:schemeClr val="accent1">
                    <a:lumMod val="50000"/>
                  </a:schemeClr>
                </a:solidFill>
                <a:latin typeface="Arial Rounded MT Bold" panose="020F0704030504030204" pitchFamily="34" charset="0"/>
                <a:cs typeface="Arial" panose="020B0604020202020204" pitchFamily="34" charset="0"/>
              </a:rPr>
              <a:t>Si la collectivité n'est pas subrogée, elle déduit le montant des indemnités journalières brutes du montant de la rémunération brute. La CPAM versera             directement à l'agent les indemnités journalières </a:t>
            </a:r>
          </a:p>
          <a:p>
            <a:pPr algn="just">
              <a:lnSpc>
                <a:spcPct val="107000"/>
              </a:lnSpc>
              <a:spcAft>
                <a:spcPts val="800"/>
              </a:spcAft>
            </a:pPr>
            <a:r>
              <a:rPr lang="fr-FR" sz="900" dirty="0">
                <a:solidFill>
                  <a:schemeClr val="accent1">
                    <a:lumMod val="50000"/>
                  </a:schemeClr>
                </a:solidFill>
                <a:latin typeface="Arial Rounded MT Bold" panose="020F0704030504030204" pitchFamily="34" charset="0"/>
                <a:cs typeface="Arial" panose="020B0604020202020204" pitchFamily="34" charset="0"/>
              </a:rPr>
              <a:t>Si la collectivité est subrogée dans les droits de son agent, elle doit obligatoirement faire apparaître le montant des indemnités journalières sur la fiche de    paie. Dans l'hypothèse où la collectivité ne le fait pas, l'agent cotisera alors à tort sur le montant des indemnités (qui n'ont pas le caractère d'une                       rémunération  mais d'un revenu de remplacement), la collectivité paiera à tort des charges patronales sur ces mêmes indemnités. De plus, l'agent sera           imposé deux fois  sur le montant des indemnités journalières (informations communiquées par la CPAM et d'autre part par la collectivité)</a:t>
            </a:r>
          </a:p>
          <a:p>
            <a:pPr algn="just">
              <a:lnSpc>
                <a:spcPct val="107000"/>
              </a:lnSpc>
              <a:spcAft>
                <a:spcPts val="800"/>
              </a:spcAft>
            </a:pPr>
            <a:r>
              <a:rPr lang="fr-FR" sz="1200" u="sng" dirty="0">
                <a:solidFill>
                  <a:schemeClr val="accent1"/>
                </a:solidFill>
                <a:latin typeface="Arial Rounded MT Bold" panose="020F0704030504030204" pitchFamily="34" charset="0"/>
                <a:cs typeface="Arial" panose="020B0604020202020204" pitchFamily="34" charset="0"/>
              </a:rPr>
              <a:t>Le décompte des jours de maladie</a:t>
            </a:r>
          </a:p>
          <a:p>
            <a:pPr algn="just">
              <a:lnSpc>
                <a:spcPct val="107000"/>
              </a:lnSpc>
              <a:spcAft>
                <a:spcPts val="800"/>
              </a:spcAft>
            </a:pPr>
            <a:r>
              <a:rPr lang="fr-FR" sz="900" dirty="0">
                <a:solidFill>
                  <a:schemeClr val="accent1">
                    <a:lumMod val="50000"/>
                  </a:schemeClr>
                </a:solidFill>
                <a:latin typeface="Arial Rounded MT Bold" panose="020F0704030504030204" pitchFamily="34" charset="0"/>
                <a:cs typeface="Arial" panose="020B0604020202020204" pitchFamily="34" charset="0"/>
              </a:rPr>
              <a:t>Le décompte des jours maladie pour le calcul des droits à rémunération est calendaire.</a:t>
            </a:r>
          </a:p>
          <a:p>
            <a:pPr algn="just">
              <a:lnSpc>
                <a:spcPct val="107000"/>
              </a:lnSpc>
              <a:spcAft>
                <a:spcPts val="800"/>
              </a:spcAft>
            </a:pPr>
            <a:r>
              <a:rPr lang="fr-FR" sz="900" dirty="0">
                <a:solidFill>
                  <a:schemeClr val="accent1">
                    <a:lumMod val="50000"/>
                  </a:schemeClr>
                </a:solidFill>
                <a:latin typeface="Arial Rounded MT Bold" panose="020F0704030504030204" pitchFamily="34" charset="0"/>
                <a:cs typeface="Arial" panose="020B0604020202020204" pitchFamily="34" charset="0"/>
              </a:rPr>
              <a:t>Le calcul du plein et ½ traitement est donc exact dans AGIRHE.</a:t>
            </a:r>
          </a:p>
          <a:p>
            <a:pPr algn="just">
              <a:lnSpc>
                <a:spcPct val="107000"/>
              </a:lnSpc>
              <a:spcAft>
                <a:spcPts val="800"/>
              </a:spcAft>
            </a:pPr>
            <a:r>
              <a:rPr lang="fr-FR" sz="900" dirty="0">
                <a:solidFill>
                  <a:schemeClr val="accent1">
                    <a:lumMod val="50000"/>
                  </a:schemeClr>
                </a:solidFill>
                <a:latin typeface="Arial Rounded MT Bold" panose="020F0704030504030204" pitchFamily="34" charset="0"/>
                <a:cs typeface="Arial" panose="020B0604020202020204" pitchFamily="34" charset="0"/>
              </a:rPr>
              <a:t>Les logiciels de paie calculent en général les droits à rémunération en 30ème et ne respectent donc pas cette règle. Dans COSOLUCE, possibilité de choisir calendaire ou 30ème .</a:t>
            </a:r>
          </a:p>
          <a:p>
            <a:pPr algn="just">
              <a:lnSpc>
                <a:spcPct val="107000"/>
              </a:lnSpc>
              <a:spcAft>
                <a:spcPts val="800"/>
              </a:spcAft>
            </a:pPr>
            <a:r>
              <a:rPr lang="fr-FR" sz="900" dirty="0">
                <a:solidFill>
                  <a:schemeClr val="accent1">
                    <a:lumMod val="50000"/>
                  </a:schemeClr>
                </a:solidFill>
                <a:latin typeface="Arial Rounded MT Bold" panose="020F0704030504030204" pitchFamily="34" charset="0"/>
                <a:cs typeface="Arial" panose="020B0604020202020204" pitchFamily="34" charset="0"/>
              </a:rPr>
              <a:t>Il convient de saisir le nombre de jours à plein ou ½ traitement dans votre logiciel de paie et non les périodes d’arrêt.</a:t>
            </a:r>
          </a:p>
          <a:p>
            <a:pPr algn="just">
              <a:lnSpc>
                <a:spcPct val="107000"/>
              </a:lnSpc>
              <a:spcAft>
                <a:spcPts val="800"/>
              </a:spcAft>
            </a:pPr>
            <a:endParaRPr lang="fr-FR" sz="900" u="sng" dirty="0">
              <a:solidFill>
                <a:schemeClr val="accent1"/>
              </a:solidFill>
              <a:latin typeface="Arial Rounded MT Bold" panose="020F0704030504030204" pitchFamily="34" charset="0"/>
              <a:cs typeface="Arial" panose="020B0604020202020204" pitchFamily="34" charset="0"/>
            </a:endParaRPr>
          </a:p>
          <a:p>
            <a:pPr algn="just">
              <a:lnSpc>
                <a:spcPct val="107000"/>
              </a:lnSpc>
              <a:spcAft>
                <a:spcPts val="800"/>
              </a:spcAft>
            </a:pPr>
            <a:endParaRPr lang="fr-FR" sz="900" u="sng" dirty="0">
              <a:solidFill>
                <a:schemeClr val="accent1"/>
              </a:solidFill>
              <a:latin typeface="Arial Rounded MT Bold" panose="020F0704030504030204" pitchFamily="34" charset="0"/>
              <a:cs typeface="Arial" panose="020B0604020202020204" pitchFamily="34" charset="0"/>
            </a:endParaRPr>
          </a:p>
          <a:p>
            <a:pPr algn="just">
              <a:lnSpc>
                <a:spcPct val="107000"/>
              </a:lnSpc>
              <a:spcAft>
                <a:spcPts val="800"/>
              </a:spcAft>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1200" u="sng"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1200" u="sng"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1200" u="sng"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1341944340"/>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30293" y="806392"/>
            <a:ext cx="8676640" cy="4137083"/>
          </a:xfrm>
          <a:prstGeom prst="rect">
            <a:avLst/>
          </a:prstGeom>
          <a:noFill/>
        </p:spPr>
        <p:txBody>
          <a:bodyPr wrap="square" lIns="0" tIns="0" rIns="0" bIns="0" rtlCol="0">
            <a:noAutofit/>
          </a:bodyPr>
          <a:lstStyle/>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Le jour de carence</a:t>
            </a:r>
          </a:p>
          <a:p>
            <a:r>
              <a:rPr lang="fr-FR" sz="900" dirty="0">
                <a:solidFill>
                  <a:schemeClr val="accent1">
                    <a:lumMod val="50000"/>
                  </a:schemeClr>
                </a:solidFill>
                <a:latin typeface="Arial Rounded MT Bold" panose="020F0704030504030204" pitchFamily="34" charset="0"/>
                <a:cs typeface="Arial" panose="020B0604020202020204" pitchFamily="34" charset="0"/>
              </a:rPr>
              <a:t>L’application d’un jour de carence est une mesure législative obligatoire.</a:t>
            </a:r>
          </a:p>
          <a:p>
            <a:r>
              <a:rPr lang="fr-FR" sz="900" dirty="0">
                <a:solidFill>
                  <a:schemeClr val="accent1">
                    <a:lumMod val="50000"/>
                  </a:schemeClr>
                </a:solidFill>
                <a:latin typeface="Arial Rounded MT Bold" panose="020F0704030504030204" pitchFamily="34" charset="0"/>
                <a:cs typeface="Arial" panose="020B0604020202020204" pitchFamily="34" charset="0"/>
              </a:rPr>
              <a:t>Par exception, la journée de carence n’est pas applicable :</a:t>
            </a:r>
          </a:p>
          <a:p>
            <a:r>
              <a:rPr lang="fr-FR" sz="900" dirty="0">
                <a:solidFill>
                  <a:schemeClr val="accent1">
                    <a:lumMod val="50000"/>
                  </a:schemeClr>
                </a:solidFill>
                <a:latin typeface="Arial Rounded MT Bold" panose="020F0704030504030204" pitchFamily="34" charset="0"/>
                <a:cs typeface="Arial" panose="020B0604020202020204" pitchFamily="34" charset="0"/>
              </a:rPr>
              <a:t>• aux arrêts de maladie ordinaire de prolongation ;</a:t>
            </a:r>
          </a:p>
          <a:p>
            <a:r>
              <a:rPr lang="fr-FR" sz="900" dirty="0">
                <a:solidFill>
                  <a:schemeClr val="accent1">
                    <a:lumMod val="50000"/>
                  </a:schemeClr>
                </a:solidFill>
                <a:latin typeface="Arial Rounded MT Bold" panose="020F0704030504030204" pitchFamily="34" charset="0"/>
                <a:cs typeface="Arial" panose="020B0604020202020204" pitchFamily="34" charset="0"/>
              </a:rPr>
              <a:t>• lorsque la reprise du travail entre 2 congés de maladie ordinaire pour la même cause n’a pas excédé 48 heures. </a:t>
            </a:r>
          </a:p>
          <a:p>
            <a:r>
              <a:rPr lang="fr-FR" sz="900" dirty="0">
                <a:solidFill>
                  <a:schemeClr val="accent1">
                    <a:lumMod val="50000"/>
                  </a:schemeClr>
                </a:solidFill>
                <a:latin typeface="Arial Rounded MT Bold" panose="020F0704030504030204" pitchFamily="34" charset="0"/>
                <a:cs typeface="Arial" panose="020B0604020202020204" pitchFamily="34" charset="0"/>
              </a:rPr>
              <a:t> </a:t>
            </a:r>
          </a:p>
          <a:p>
            <a:r>
              <a:rPr lang="fr-FR" sz="900" dirty="0">
                <a:solidFill>
                  <a:schemeClr val="accent1">
                    <a:lumMod val="50000"/>
                  </a:schemeClr>
                </a:solidFill>
                <a:latin typeface="Arial Rounded MT Bold" panose="020F0704030504030204" pitchFamily="34" charset="0"/>
                <a:cs typeface="Arial" panose="020B0604020202020204" pitchFamily="34" charset="0"/>
              </a:rPr>
              <a:t>La retenue est calculée selon la règle du trentième et est proratisée en fonction du temps de travail. Celle-ci s'applique sur la rémunération du mois au cours duquel est survenu le premier jour de l'arrêt de travail ou, en cas d’impossibilité, le mois suivant. La journée de carence ne peut être compensée par un jour d’autorisation spéciale d’absence, un jour de congé ou un jour relevant de l’aménagement et de la réduction du temps de travail (ARTT). Ainsi, la mise en      place d’un mécanisme de compensation de cette journée par délibération serait illégale.</a:t>
            </a:r>
          </a:p>
          <a:p>
            <a:r>
              <a:rPr lang="fr-FR" sz="900" dirty="0">
                <a:solidFill>
                  <a:schemeClr val="accent1">
                    <a:lumMod val="50000"/>
                  </a:schemeClr>
                </a:solidFill>
                <a:latin typeface="Arial Rounded MT Bold" panose="020F0704030504030204" pitchFamily="34" charset="0"/>
                <a:cs typeface="Arial" panose="020B0604020202020204" pitchFamily="34" charset="0"/>
              </a:rPr>
              <a:t> </a:t>
            </a:r>
          </a:p>
          <a:p>
            <a:r>
              <a:rPr lang="fr-FR" sz="900" b="1" u="sng" dirty="0">
                <a:solidFill>
                  <a:schemeClr val="accent1">
                    <a:lumMod val="50000"/>
                  </a:schemeClr>
                </a:solidFill>
                <a:latin typeface="Arial Rounded MT Bold" panose="020F0704030504030204" pitchFamily="34" charset="0"/>
                <a:cs typeface="Arial" panose="020B0604020202020204" pitchFamily="34" charset="0"/>
              </a:rPr>
              <a:t>Comment appliquer la journée de carence lorsque l’agent est venu travailler mais est arrêté le soir même par son médecin traitant ? </a:t>
            </a:r>
          </a:p>
          <a:p>
            <a:r>
              <a:rPr lang="fr-FR" sz="900" dirty="0">
                <a:solidFill>
                  <a:schemeClr val="accent1">
                    <a:lumMod val="50000"/>
                  </a:schemeClr>
                </a:solidFill>
                <a:latin typeface="Arial Rounded MT Bold" panose="020F0704030504030204" pitchFamily="34" charset="0"/>
                <a:cs typeface="Arial" panose="020B0604020202020204" pitchFamily="34" charset="0"/>
              </a:rPr>
              <a:t>La retenue de la journée de carence s’appliquera le jour suivant. Par exemple, pour un agent venu travailler le mardi qui est arrêté le soir même par son       médecin traitant du mardi au vendredi, la journée de carence sera appliquée le mercredi</a:t>
            </a:r>
          </a:p>
          <a:p>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r>
              <a:rPr lang="fr-FR" sz="900" b="1" u="sng" dirty="0">
                <a:solidFill>
                  <a:schemeClr val="accent1">
                    <a:lumMod val="50000"/>
                  </a:schemeClr>
                </a:solidFill>
                <a:latin typeface="Arial Rounded MT Bold" panose="020F0704030504030204" pitchFamily="34" charset="0"/>
                <a:cs typeface="Arial" panose="020B0604020202020204" pitchFamily="34" charset="0"/>
              </a:rPr>
              <a:t>Les droits à congés de maladie ordinaire sont-ils impactés par la journée de carence ? </a:t>
            </a:r>
          </a:p>
          <a:p>
            <a:r>
              <a:rPr lang="fr-FR" sz="900" dirty="0">
                <a:solidFill>
                  <a:schemeClr val="accent1">
                    <a:lumMod val="50000"/>
                  </a:schemeClr>
                </a:solidFill>
                <a:latin typeface="Arial Rounded MT Bold" panose="020F0704030504030204" pitchFamily="34" charset="0"/>
                <a:cs typeface="Arial" panose="020B0604020202020204" pitchFamily="34" charset="0"/>
              </a:rPr>
              <a:t>Sur une année médicale de référence, un fonctionnaire n’a plus le droit qu’à 89 jours de congé de maladie ordinaire à plein traitement, puisque la première   journée de maladie ordinaire est frappée par la journée de carence. Si au cours de cette même période, deux journées de carence ont été comptabilisées, le passage à demi-traitement s’opérera après 88 jours</a:t>
            </a:r>
          </a:p>
          <a:p>
            <a:r>
              <a:rPr lang="fr-FR" sz="900" dirty="0">
                <a:solidFill>
                  <a:schemeClr val="accent1">
                    <a:lumMod val="50000"/>
                  </a:schemeClr>
                </a:solidFill>
                <a:latin typeface="Arial Rounded MT Bold" panose="020F0704030504030204" pitchFamily="34" charset="0"/>
                <a:cs typeface="Arial" panose="020B0604020202020204" pitchFamily="34" charset="0"/>
              </a:rPr>
              <a:t> </a:t>
            </a:r>
          </a:p>
          <a:p>
            <a:r>
              <a:rPr lang="fr-FR" sz="900" b="1" u="sng" dirty="0">
                <a:solidFill>
                  <a:schemeClr val="accent1">
                    <a:lumMod val="50000"/>
                  </a:schemeClr>
                </a:solidFill>
                <a:latin typeface="Arial Rounded MT Bold" panose="020F0704030504030204" pitchFamily="34" charset="0"/>
                <a:cs typeface="Arial" panose="020B0604020202020204" pitchFamily="34" charset="0"/>
              </a:rPr>
              <a:t>Que se passe-t-il si un agent bénéficiant d’un congé de maladie ordinaire est placé rétroactivement, après avis du conseil médical, en congé de longue       maladie, de grave maladie ou de longue durée ? </a:t>
            </a:r>
          </a:p>
          <a:p>
            <a:r>
              <a:rPr lang="fr-FR" sz="900" dirty="0">
                <a:solidFill>
                  <a:schemeClr val="accent1">
                    <a:lumMod val="50000"/>
                  </a:schemeClr>
                </a:solidFill>
                <a:latin typeface="Arial Rounded MT Bold" panose="020F0704030504030204" pitchFamily="34" charset="0"/>
                <a:cs typeface="Arial" panose="020B0604020202020204" pitchFamily="34" charset="0"/>
              </a:rPr>
              <a:t>Dans ce cas, l’agent a droit au remboursement de la retenue effectuée au titre du délai de carence. Il en est de même pour un agent placé rétroactivement   en congé pour invalidité temporaire imputable au service, par suite d’un accident de service / une maladie professionnelle, etc… </a:t>
            </a:r>
          </a:p>
          <a:p>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r>
              <a:rPr lang="fr-FR" sz="900" b="1" u="sng" dirty="0">
                <a:solidFill>
                  <a:schemeClr val="accent1">
                    <a:lumMod val="50000"/>
                  </a:schemeClr>
                </a:solidFill>
                <a:latin typeface="Arial Rounded MT Bold" panose="020F0704030504030204" pitchFamily="34" charset="0"/>
                <a:cs typeface="Arial" panose="020B0604020202020204" pitchFamily="34" charset="0"/>
              </a:rPr>
              <a:t>Comment se matérialise la retenue pour un agent accomplissant son service au sein de plusieurs collectivités ? </a:t>
            </a:r>
          </a:p>
          <a:p>
            <a:r>
              <a:rPr lang="fr-FR" sz="900" dirty="0">
                <a:solidFill>
                  <a:schemeClr val="accent1">
                    <a:lumMod val="50000"/>
                  </a:schemeClr>
                </a:solidFill>
                <a:latin typeface="Arial Rounded MT Bold" panose="020F0704030504030204" pitchFamily="34" charset="0"/>
                <a:cs typeface="Arial" panose="020B0604020202020204" pitchFamily="34" charset="0"/>
              </a:rPr>
              <a:t>Puisque l’agent est placé en position de maladie chez tous ses employeurs, la retenue d’1 / 30ème  au titre de la carence pour le premier jour d'arrêt               s'effectue sur la paie de l'ensemble des collectivités, y compris celles où l'agent n'aurait pas d'obligation de service le premier jour de son arrêt</a:t>
            </a:r>
          </a:p>
          <a:p>
            <a:pPr lvl="0" algn="just">
              <a:buClr>
                <a:schemeClr val="bg2"/>
              </a:buClr>
            </a:pPr>
            <a:endParaRPr lang="fr-FR" sz="1000"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8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2812594401"/>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30293" y="806392"/>
            <a:ext cx="8676640" cy="4137083"/>
          </a:xfrm>
          <a:prstGeom prst="rect">
            <a:avLst/>
          </a:prstGeom>
          <a:noFill/>
        </p:spPr>
        <p:txBody>
          <a:bodyPr wrap="square" lIns="0" tIns="0" rIns="0" bIns="0" rtlCol="0">
            <a:noAutofit/>
          </a:bodyPr>
          <a:lstStyle/>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Remplacement d’un titulaire pendant un congé de maladie</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Seul le recrutement d’un agent contractuel sur le fondement de l’article L332-13 du Code général de la fonction publique est possible en cas de besoin de remplacement, en effet un fonctionnaire ne peut être recruté que sur un emploi vacant.</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Les agents contractuels sont alors recrutés pour une durée déterminée et dans la limite de la durée d'absence du fonctionnaire</a:t>
            </a: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Remboursement du ½ traitement</a:t>
            </a:r>
          </a:p>
          <a:p>
            <a:r>
              <a:rPr lang="fr-FR" sz="900" dirty="0">
                <a:solidFill>
                  <a:schemeClr val="accent1">
                    <a:lumMod val="50000"/>
                  </a:schemeClr>
                </a:solidFill>
                <a:latin typeface="Arial Rounded MT Bold" panose="020F0704030504030204" pitchFamily="34" charset="0"/>
                <a:cs typeface="Arial" panose="020B0604020202020204" pitchFamily="34" charset="0"/>
              </a:rPr>
              <a:t>Lorsque le fonctionnaire a épuisé ses droits à congés de maladie statutaires (maladie, longue maladie, longue durée), il bénéficie du maintien du demi-traitement dans l'attente de sa mise à la retraite pour invalidité.</a:t>
            </a:r>
          </a:p>
          <a:p>
            <a:r>
              <a:rPr lang="fr-FR" sz="900" dirty="0">
                <a:solidFill>
                  <a:schemeClr val="accent1">
                    <a:lumMod val="50000"/>
                  </a:schemeClr>
                </a:solidFill>
                <a:latin typeface="Arial Rounded MT Bold" panose="020F0704030504030204" pitchFamily="34" charset="0"/>
                <a:cs typeface="Arial" panose="020B0604020202020204" pitchFamily="34" charset="0"/>
              </a:rPr>
              <a:t>Le juge administratif considère  que le maintien du demi-traitement revêt un caractère définitif et reste acquis à l'agent qui a épuisé ses droits à congé de maladie même s'il est placé rétroactivement en retraite pour invalidité (CE, 09 novembre 2019, n°</a:t>
            </a:r>
            <a:r>
              <a:rPr lang="fr-FR" sz="900" dirty="0">
                <a:solidFill>
                  <a:schemeClr val="accent1">
                    <a:lumMod val="50000"/>
                  </a:schemeClr>
                </a:solidFill>
                <a:latin typeface="Arial Rounded MT Bold" panose="020F07040305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412684</a:t>
            </a:r>
            <a:r>
              <a:rPr lang="fr-FR" sz="900" dirty="0">
                <a:solidFill>
                  <a:schemeClr val="accent1">
                    <a:lumMod val="50000"/>
                  </a:schemeClr>
                </a:solidFill>
                <a:latin typeface="Arial Rounded MT Bold" panose="020F0704030504030204" pitchFamily="34" charset="0"/>
                <a:cs typeface="Arial" panose="020B0604020202020204" pitchFamily="34" charset="0"/>
              </a:rPr>
              <a:t> ; CAA de Bordeaux, 13 février 2019, n°</a:t>
            </a:r>
            <a:r>
              <a:rPr lang="fr-FR" sz="900" dirty="0">
                <a:solidFill>
                  <a:schemeClr val="accent1">
                    <a:lumMod val="50000"/>
                  </a:schemeClr>
                </a:solidFill>
                <a:latin typeface="Arial Rounded MT Bold" panose="020F07040305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17BX00710</a:t>
            </a:r>
            <a:r>
              <a:rPr lang="fr-FR" sz="900" dirty="0">
                <a:solidFill>
                  <a:schemeClr val="accent1">
                    <a:lumMod val="50000"/>
                  </a:schemeClr>
                </a:solidFill>
                <a:latin typeface="Arial Rounded MT Bold" panose="020F0704030504030204" pitchFamily="34" charset="0"/>
                <a:cs typeface="Arial" panose="020B0604020202020204" pitchFamily="34" charset="0"/>
              </a:rPr>
              <a:t>). </a:t>
            </a:r>
          </a:p>
          <a:p>
            <a:r>
              <a:rPr lang="fr-FR" sz="900" dirty="0">
                <a:solidFill>
                  <a:schemeClr val="accent1">
                    <a:lumMod val="50000"/>
                  </a:schemeClr>
                </a:solidFill>
                <a:latin typeface="Arial Rounded MT Bold" panose="020F0704030504030204" pitchFamily="34" charset="0"/>
                <a:cs typeface="Arial" panose="020B0604020202020204" pitchFamily="34" charset="0"/>
              </a:rPr>
              <a:t>Dès lors, à partir du moment où l'employeur applique cette jurisprudence, il n'est plus fondé à demander le remboursement du demi-traitement.</a:t>
            </a:r>
          </a:p>
          <a:p>
            <a:r>
              <a:rPr lang="fr-FR" sz="900" dirty="0">
                <a:solidFill>
                  <a:schemeClr val="accent1">
                    <a:lumMod val="50000"/>
                  </a:schemeClr>
                </a:solidFill>
                <a:latin typeface="Arial Rounded MT Bold" panose="020F0704030504030204" pitchFamily="34" charset="0"/>
                <a:cs typeface="Arial" panose="020B0604020202020204" pitchFamily="34" charset="0"/>
              </a:rPr>
              <a:t>La décision de radiation des cadres faisant perdre à l'agent sa qualité de fonctionnaire, lorsque celle-ci intervient rétroactivement, le demi-traitement perçu pendant la période d'instruction administrative n'est plus soumis aux cotisations vieillesses dues à la CNRACL et est requalifié de rémunération (Décret n°2003-1306 du 26 décembre 2003, article  </a:t>
            </a:r>
            <a:r>
              <a:rPr lang="fr-FR" sz="900" dirty="0">
                <a:solidFill>
                  <a:schemeClr val="accent1">
                    <a:lumMod val="50000"/>
                  </a:schemeClr>
                </a:solidFill>
                <a:latin typeface="Arial Rounded MT Bold" panose="020F07040305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4</a:t>
            </a:r>
            <a:r>
              <a:rPr lang="fr-FR" sz="900" dirty="0">
                <a:solidFill>
                  <a:schemeClr val="accent1">
                    <a:lumMod val="50000"/>
                  </a:schemeClr>
                </a:solidFill>
                <a:latin typeface="Arial Rounded MT Bold" panose="020F0704030504030204" pitchFamily="34" charset="0"/>
                <a:cs typeface="Arial" panose="020B0604020202020204" pitchFamily="34" charset="0"/>
              </a:rPr>
              <a:t> ).</a:t>
            </a:r>
          </a:p>
          <a:p>
            <a:r>
              <a:rPr lang="fr-FR" sz="900" dirty="0">
                <a:solidFill>
                  <a:schemeClr val="accent1">
                    <a:lumMod val="50000"/>
                  </a:schemeClr>
                </a:solidFill>
                <a:latin typeface="Arial Rounded MT Bold" panose="020F0704030504030204" pitchFamily="34" charset="0"/>
                <a:cs typeface="Arial" panose="020B0604020202020204" pitchFamily="34" charset="0"/>
              </a:rPr>
              <a:t>La rémunération ainsi perçue pendant la période d'instruction administrative est cumulable avec la pension d'invalidité versée rétroactivement</a:t>
            </a:r>
          </a:p>
          <a:p>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r>
              <a:rPr lang="fr-FR" sz="1200" u="sng" dirty="0">
                <a:solidFill>
                  <a:schemeClr val="accent1"/>
                </a:solidFill>
                <a:latin typeface="Arial Rounded MT Bold" panose="020F0704030504030204" pitchFamily="34" charset="0"/>
                <a:cs typeface="Arial" panose="020B0604020202020204" pitchFamily="34" charset="0"/>
              </a:rPr>
              <a:t>Report des congés annuels des fonctionnaires</a:t>
            </a:r>
          </a:p>
          <a:p>
            <a:r>
              <a:rPr lang="fr-FR" sz="900" dirty="0">
                <a:solidFill>
                  <a:schemeClr val="accent1">
                    <a:lumMod val="50000"/>
                  </a:schemeClr>
                </a:solidFill>
                <a:latin typeface="Arial Rounded MT Bold" panose="020F0704030504030204" pitchFamily="34" charset="0"/>
                <a:cs typeface="Arial" panose="020B0604020202020204" pitchFamily="34" charset="0"/>
              </a:rPr>
              <a:t>Le droit au report de congés annuels s’effectue dans la limite de 15 mois suivant le terme de l’année concernée (soit jusqu’au 15 mars de l’année N+2) et </a:t>
            </a:r>
          </a:p>
          <a:p>
            <a:r>
              <a:rPr lang="fr-FR" sz="900" dirty="0">
                <a:solidFill>
                  <a:schemeClr val="accent1">
                    <a:lumMod val="50000"/>
                  </a:schemeClr>
                </a:solidFill>
                <a:latin typeface="Arial Rounded MT Bold" panose="020F0704030504030204" pitchFamily="34" charset="0"/>
                <a:cs typeface="Arial" panose="020B0604020202020204" pitchFamily="34" charset="0"/>
              </a:rPr>
              <a:t>dans la limite de 4 semaines de congés annuels non pris</a:t>
            </a:r>
          </a:p>
          <a:p>
            <a:r>
              <a:rPr lang="fr-FR" sz="900" dirty="0">
                <a:solidFill>
                  <a:schemeClr val="accent1">
                    <a:lumMod val="50000"/>
                  </a:schemeClr>
                </a:solidFill>
                <a:latin typeface="Arial Rounded MT Bold" panose="020F0704030504030204" pitchFamily="34" charset="0"/>
                <a:cs typeface="Arial" panose="020B0604020202020204" pitchFamily="34" charset="0"/>
              </a:rPr>
              <a:t>En cas de congé non pris, un fonctionnaire ne peut prétendre au versement d’une indemnité compensatrice </a:t>
            </a:r>
          </a:p>
          <a:p>
            <a:r>
              <a:rPr lang="fr-FR" sz="900" dirty="0">
                <a:solidFill>
                  <a:schemeClr val="accent1">
                    <a:lumMod val="50000"/>
                  </a:schemeClr>
                </a:solidFill>
                <a:latin typeface="Arial Rounded MT Bold" panose="020F0704030504030204" pitchFamily="34" charset="0"/>
                <a:cs typeface="Arial" panose="020B0604020202020204" pitchFamily="34" charset="0"/>
              </a:rPr>
              <a:t>Aussi, en cas de départ d’un agent de sa collectivité (démission, mutation, retraite), l’agent doit avoir soldé ses jours de congés annuels avant de partir</a:t>
            </a:r>
          </a:p>
          <a:p>
            <a:r>
              <a:rPr lang="fr-FR" sz="900" dirty="0">
                <a:solidFill>
                  <a:schemeClr val="accent1">
                    <a:lumMod val="50000"/>
                  </a:schemeClr>
                </a:solidFill>
                <a:latin typeface="Arial Rounded MT Bold" panose="020F0704030504030204" pitchFamily="34" charset="0"/>
                <a:cs typeface="Arial" panose="020B0604020202020204" pitchFamily="34" charset="0"/>
              </a:rPr>
              <a:t>Le versement d’une indemnité compensatrice concerne exclusivement les congés annuels non pris pour cause de maladie avant l’interruption de la relation de travail dans le cadre d’une retraite pour invalidité ou d’un licenciement pour inaptitude physique des fonctionnaires</a:t>
            </a: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1000"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8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859109789"/>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30293" y="806392"/>
            <a:ext cx="8676640" cy="4137083"/>
          </a:xfrm>
          <a:prstGeom prst="rect">
            <a:avLst/>
          </a:prstGeom>
          <a:noFill/>
        </p:spPr>
        <p:txBody>
          <a:bodyPr wrap="square" lIns="0" tIns="0" rIns="0" bIns="0" rtlCol="0">
            <a:noAutofit/>
          </a:bodyPr>
          <a:lstStyle/>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Cure thermale</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Il n'existe pas de congé statutaire pour les cures thermales.</a:t>
            </a:r>
          </a:p>
          <a:p>
            <a:r>
              <a:rPr lang="fr-FR" sz="900" dirty="0">
                <a:solidFill>
                  <a:schemeClr val="accent1">
                    <a:lumMod val="50000"/>
                  </a:schemeClr>
                </a:solidFill>
                <a:latin typeface="Arial Rounded MT Bold" panose="020F0704030504030204" pitchFamily="34" charset="0"/>
                <a:cs typeface="Arial" panose="020B0604020202020204" pitchFamily="34" charset="0"/>
              </a:rPr>
              <a:t>Un fonctionnaire ne peut cesser son travail pour effectuer une cure thermale qu’en congé annuel ou en congé de maladie à une date compatible avec les nécessités de service (sauf prescription médicale expresse).</a:t>
            </a:r>
          </a:p>
          <a:p>
            <a:r>
              <a:rPr lang="fr-FR" sz="900" dirty="0">
                <a:solidFill>
                  <a:schemeClr val="accent1">
                    <a:lumMod val="50000"/>
                  </a:schemeClr>
                </a:solidFill>
                <a:latin typeface="Arial Rounded MT Bold" panose="020F0704030504030204" pitchFamily="34" charset="0"/>
                <a:cs typeface="Arial" panose="020B0604020202020204" pitchFamily="34" charset="0"/>
              </a:rPr>
              <a:t>Par analogie avec la fonction publique d'Etat, ces cures ne peuvent être effectuées que dans le cadre (</a:t>
            </a:r>
            <a:r>
              <a:rPr lang="fr-FR" sz="900" dirty="0" err="1">
                <a:solidFill>
                  <a:schemeClr val="accent1">
                    <a:lumMod val="50000"/>
                  </a:schemeClr>
                </a:solidFill>
                <a:latin typeface="Arial Rounded MT Bold" panose="020F0704030504030204" pitchFamily="34" charset="0"/>
                <a:cs typeface="Arial" panose="020B0604020202020204" pitchFamily="34" charset="0"/>
              </a:rPr>
              <a:t>instr</a:t>
            </a:r>
            <a:r>
              <a:rPr lang="fr-FR" sz="900" dirty="0">
                <a:solidFill>
                  <a:schemeClr val="accent1">
                    <a:lumMod val="50000"/>
                  </a:schemeClr>
                </a:solidFill>
                <a:latin typeface="Arial Rounded MT Bold" panose="020F0704030504030204" pitchFamily="34" charset="0"/>
                <a:cs typeface="Arial" panose="020B0604020202020204" pitchFamily="34" charset="0"/>
              </a:rPr>
              <a:t>. min. du 23 mars 1950 pour l'application des dispositions du statut général des fonctionnaires relatives aux congés annuels et autorisations exceptionnelles d'absence « Certaines administrations ont cru, dans le passé, pouvoir autoriser des fonctionnaires à s'absenter du service pour subir des cures thermales ou minérales. Cette pratique est contraire aux dispositions du statut général et doit être prohibée.  Les cures dont il s'agit ne peuvent être suivies que pendant une période régulière de congé de maladie, ou du congé spécial prévu par l'article 47 de la loi du 19 mars 1928 relative aux réformés de guerre, ou à l'occasion du congé annuel ») :</a:t>
            </a:r>
          </a:p>
          <a:p>
            <a:r>
              <a:rPr lang="fr-FR" sz="900" dirty="0">
                <a:solidFill>
                  <a:schemeClr val="accent1">
                    <a:lumMod val="50000"/>
                  </a:schemeClr>
                </a:solidFill>
                <a:latin typeface="Arial Rounded MT Bold" panose="020F0704030504030204" pitchFamily="34" charset="0"/>
                <a:cs typeface="Arial" panose="020B0604020202020204" pitchFamily="34" charset="0"/>
              </a:rPr>
              <a:t>- d'un congé annuel, </a:t>
            </a:r>
          </a:p>
          <a:p>
            <a:r>
              <a:rPr lang="fr-FR" sz="900" dirty="0">
                <a:solidFill>
                  <a:schemeClr val="accent1">
                    <a:lumMod val="50000"/>
                  </a:schemeClr>
                </a:solidFill>
                <a:latin typeface="Arial Rounded MT Bold" panose="020F0704030504030204" pitchFamily="34" charset="0"/>
                <a:cs typeface="Arial" panose="020B0604020202020204" pitchFamily="34" charset="0"/>
              </a:rPr>
              <a:t>- d'un congé de maladie ordinaire. </a:t>
            </a:r>
          </a:p>
          <a:p>
            <a:r>
              <a:rPr lang="fr-FR" sz="900" dirty="0">
                <a:solidFill>
                  <a:schemeClr val="accent1">
                    <a:lumMod val="50000"/>
                  </a:schemeClr>
                </a:solidFill>
                <a:latin typeface="Arial Rounded MT Bold" panose="020F0704030504030204" pitchFamily="34" charset="0"/>
                <a:cs typeface="Arial" panose="020B0604020202020204" pitchFamily="34" charset="0"/>
              </a:rPr>
              <a:t>Les cures sont effectuées avec l'accord de la caisse primaire d'assurance maladie. Cet accord ne lie pas l'administration.</a:t>
            </a:r>
          </a:p>
          <a:p>
            <a:r>
              <a:rPr lang="fr-FR" sz="900" dirty="0">
                <a:solidFill>
                  <a:schemeClr val="accent1">
                    <a:lumMod val="50000"/>
                  </a:schemeClr>
                </a:solidFill>
                <a:latin typeface="Arial Rounded MT Bold" panose="020F0704030504030204" pitchFamily="34" charset="0"/>
                <a:cs typeface="Arial" panose="020B0604020202020204" pitchFamily="34" charset="0"/>
              </a:rPr>
              <a:t>Le médecin agréé de la collectivité et le Conseil médical déterminent si l'état de santé du fonctionnaire justifie une cure :</a:t>
            </a:r>
          </a:p>
          <a:p>
            <a:r>
              <a:rPr lang="fr-FR" sz="900" dirty="0">
                <a:solidFill>
                  <a:schemeClr val="accent1">
                    <a:lumMod val="50000"/>
                  </a:schemeClr>
                </a:solidFill>
                <a:latin typeface="Arial Rounded MT Bold" panose="020F0704030504030204" pitchFamily="34" charset="0"/>
                <a:cs typeface="Arial" panose="020B0604020202020204" pitchFamily="34" charset="0"/>
              </a:rPr>
              <a:t>- dans l'affirmative, l'absence est imputée sur les droits à congé de maladie ordinaire (le congé de maladie pourra être accordé dès lors que la cure est rendue nécessaire par une maladie dûment constatée qui aurait pour effet de mettre l'agent dans l'impossibilité d'exercer ses fonctions si le traitement thermal n'était pas effectué en temps utile (CE 29 juin 1994 n°129461 et 133207),</a:t>
            </a:r>
          </a:p>
          <a:p>
            <a:r>
              <a:rPr lang="fr-FR" sz="900" dirty="0">
                <a:solidFill>
                  <a:schemeClr val="accent1">
                    <a:lumMod val="50000"/>
                  </a:schemeClr>
                </a:solidFill>
                <a:latin typeface="Arial Rounded MT Bold" panose="020F0704030504030204" pitchFamily="34" charset="0"/>
                <a:cs typeface="Arial" panose="020B0604020202020204" pitchFamily="34" charset="0"/>
              </a:rPr>
              <a:t>- dans le cas contraire, elle est décomptée comme congé annuel.</a:t>
            </a:r>
          </a:p>
          <a:p>
            <a:r>
              <a:rPr lang="fr-FR" sz="900" dirty="0">
                <a:solidFill>
                  <a:schemeClr val="accent1">
                    <a:lumMod val="50000"/>
                  </a:schemeClr>
                </a:solidFill>
                <a:latin typeface="Arial Rounded MT Bold" panose="020F0704030504030204" pitchFamily="34" charset="0"/>
                <a:cs typeface="Arial" panose="020B0604020202020204" pitchFamily="34" charset="0"/>
              </a:rPr>
              <a:t>L'agent ne peut bénéficier de délais de route. Il ne peut imposer une période de cure, sauf prescription médicale expresse.</a:t>
            </a:r>
          </a:p>
          <a:p>
            <a:r>
              <a:rPr lang="fr-FR" sz="900" dirty="0">
                <a:solidFill>
                  <a:schemeClr val="accent1">
                    <a:lumMod val="50000"/>
                  </a:schemeClr>
                </a:solidFill>
                <a:latin typeface="Arial Rounded MT Bold" panose="020F0704030504030204" pitchFamily="34" charset="0"/>
                <a:cs typeface="Arial" panose="020B0604020202020204" pitchFamily="34" charset="0"/>
              </a:rPr>
              <a:t>- Soit l’agent souhaite faire une cure qui n’est pas en lien avec une maladie et ne bénéficie pas d’une prescription médicale et dans ce cas il devra demander un congé annuel ou une disponibilité pour convenance personnelle.</a:t>
            </a:r>
          </a:p>
          <a:p>
            <a:r>
              <a:rPr lang="fr-FR" sz="900" dirty="0">
                <a:solidFill>
                  <a:schemeClr val="accent1">
                    <a:lumMod val="50000"/>
                  </a:schemeClr>
                </a:solidFill>
                <a:latin typeface="Arial Rounded MT Bold" panose="020F0704030504030204" pitchFamily="34" charset="0"/>
                <a:cs typeface="Arial" panose="020B0604020202020204" pitchFamily="34" charset="0"/>
              </a:rPr>
              <a:t>- Soit la cure est rendue nécessaire par une maladie dûment constatée qui aurait pour effet de mettre l’agent dans l’impossibilité d’exercer ses fonctions si le traitement prescrit n’était pas effectué en temps utile et dans ce cas il doit obtenir d’une part l’accord de la CPAM pour le remboursement des prestations en nature et d’autre part l’octroi d’un congé maladie par l’autorité territoriale accordé après avis du médecin agréé et du conseil médical.</a:t>
            </a: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1000"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8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564375384"/>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5821B4E6-CC46-E30B-95D3-89C53556992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F30AB48-8A28-43B4-CCD6-C250FCDEC10F}"/>
              </a:ext>
            </a:extLst>
          </p:cNvPr>
          <p:cNvSpPr txBox="1"/>
          <p:nvPr/>
        </p:nvSpPr>
        <p:spPr>
          <a:xfrm>
            <a:off x="7639050" y="200025"/>
            <a:ext cx="923925" cy="390525"/>
          </a:xfrm>
          <a:prstGeom prst="rect">
            <a:avLst/>
          </a:prstGeom>
          <a:solidFill>
            <a:schemeClr val="accent6">
              <a:lumMod val="85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1D6DAA7F-8233-598D-F987-451EEE71F87E}"/>
              </a:ext>
            </a:extLst>
          </p:cNvPr>
          <p:cNvSpPr txBox="1"/>
          <p:nvPr/>
        </p:nvSpPr>
        <p:spPr>
          <a:xfrm>
            <a:off x="6992650" y="4713202"/>
            <a:ext cx="1570325" cy="409575"/>
          </a:xfrm>
          <a:prstGeom prst="rect">
            <a:avLst/>
          </a:prstGeom>
          <a:solidFill>
            <a:schemeClr val="accent6">
              <a:lumMod val="85000"/>
            </a:schemeClr>
          </a:solidFill>
        </p:spPr>
        <p:txBody>
          <a:bodyPr wrap="square" rtlCol="0">
            <a:spAutoFit/>
          </a:bodyPr>
          <a:lstStyle/>
          <a:p>
            <a:endParaRPr lang="fr-FR" dirty="0"/>
          </a:p>
        </p:txBody>
      </p:sp>
      <p:sp>
        <p:nvSpPr>
          <p:cNvPr id="19" name="TextBox 59">
            <a:extLst>
              <a:ext uri="{FF2B5EF4-FFF2-40B4-BE49-F238E27FC236}">
                <a16:creationId xmlns:a16="http://schemas.microsoft.com/office/drawing/2014/main" id="{15783789-EC36-51E6-E249-1878E071A26D}"/>
              </a:ext>
            </a:extLst>
          </p:cNvPr>
          <p:cNvSpPr txBox="1"/>
          <p:nvPr/>
        </p:nvSpPr>
        <p:spPr>
          <a:xfrm>
            <a:off x="230293" y="806392"/>
            <a:ext cx="8676640" cy="4137083"/>
          </a:xfrm>
          <a:prstGeom prst="rect">
            <a:avLst/>
          </a:prstGeom>
          <a:noFill/>
        </p:spPr>
        <p:txBody>
          <a:bodyPr wrap="square" lIns="0" tIns="0" rIns="0" bIns="0" rtlCol="0">
            <a:noAutofit/>
          </a:bodyPr>
          <a:lstStyle/>
          <a:p>
            <a:pPr lvl="0"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Procédure disciplinaire</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La procédure disciplinaire et la procédure de mise en congé de maladie sont des procédures distinctes et indépendantes, et la circonstance qu’un agent soit placé en congé de maladie ne fait pas obstacle à l’exercice de l’action disciplinaire à son encontre ni, le cas échéant, à l’entrée en vigueur d’une décision de sanction. </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Aussi, dans le cas d’une sanction d’exclusion temporaire de fonctions, l’agent public ne pourra bénéficier du maintien de sa rémunération normalement conféré par son placement en congé maladie. </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A l’inverse, dans le cas d’une suspension à titre conservatoire, c’est le régime de protection du congé de maladie qui prévaut. Une décision de suspension à titre conservatoire adoptée préalablement à un placement en maladie sera implicitement abrogée par ce placement. </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Lorsque la décision de suspension a été adoptée postérieurement à un placement en congé de maladie, elle ne produira ses effets qu’au terme du congé maladie, mais sera décomptée à partir de la signature de la décision</a:t>
            </a: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r>
              <a:rPr lang="fr-FR" sz="1200" u="sng" dirty="0">
                <a:solidFill>
                  <a:schemeClr val="accent1"/>
                </a:solidFill>
                <a:latin typeface="Arial Rounded MT Bold" panose="020F0704030504030204" pitchFamily="34" charset="0"/>
                <a:cs typeface="Arial" panose="020B0604020202020204" pitchFamily="34" charset="0"/>
              </a:rPr>
              <a:t>Contestation expertise médicale</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Aucun texte législatif, réglementaire ou jurisprudentiel ne reconnait un droit à une contre-expertise médicale aux agents de la fonction publique territoriale ou même un droit à contester un rapport d’expertise qui n’est, comme l’avis du conseil médical, qu’un acte préparatoire et non une décision faisant grief.</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Seule la décision définitive de l’autorité territoriale peut faite l’objet d’un recours devant le Tribunal Administratif.</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Par ailleurs, en cas de contestation de l’avis du conseil médical, l'autorité territoriale ou le fonctionnaire intéressé peut le soumettre pour avis au conseil médical supérieur, qui pourra diligenter, le cas échéant, une nouvelle expertise.</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De la même façon, aucune disposition statutaire ne prévoit la possibilité de contester les avis rendus par le CMFP sur la base d’une expertise médicale que l’agent contesterait. </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Toutefois et dans le cadre d’un recours gracieux, l’agent pourrait solliciter de son employeur une contre-expertise médicale.</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Si l’employeur accepte cette demande, il pourra alors diligenter une contre-expertise auprès d’un médecin spécialiste agréé qui n’a pas encore été consulté sur le dossier de l’intéressé. </a:t>
            </a:r>
          </a:p>
          <a:p>
            <a:pPr lvl="0" algn="just">
              <a:buClr>
                <a:schemeClr val="bg2"/>
              </a:buClr>
            </a:pPr>
            <a:r>
              <a:rPr lang="fr-FR" sz="900" dirty="0">
                <a:solidFill>
                  <a:schemeClr val="accent1">
                    <a:lumMod val="50000"/>
                  </a:schemeClr>
                </a:solidFill>
                <a:latin typeface="Arial Rounded MT Bold" panose="020F0704030504030204" pitchFamily="34" charset="0"/>
                <a:cs typeface="Arial" panose="020B0604020202020204" pitchFamily="34" charset="0"/>
              </a:rPr>
              <a:t>Si les conclusions de ce médecin vont dans le même sens que celles du CMFP, la collectivité est suffisamment éclairée pour prendre sa décision. En revanche, si elles expriment une opinion différente, la collectivité pourra demander une nouvelle délibération à l’instance consultative</a:t>
            </a: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sz="1000" dirty="0">
              <a:solidFill>
                <a:schemeClr val="accent1"/>
              </a:solidFill>
              <a:latin typeface="Arial Rounded MT Bold" panose="020F0704030504030204" pitchFamily="34" charset="0"/>
              <a:cs typeface="Arial" panose="020B0604020202020204" pitchFamily="34" charset="0"/>
            </a:endParaRPr>
          </a:p>
          <a:p>
            <a:pPr algn="just">
              <a:buClr>
                <a:schemeClr val="bg2"/>
              </a:buClr>
            </a:pPr>
            <a:endParaRPr lang="fr-FR" sz="900" dirty="0">
              <a:solidFill>
                <a:schemeClr val="accent1">
                  <a:lumMod val="50000"/>
                </a:schemeClr>
              </a:solidFill>
              <a:latin typeface="Arial Rounded MT Bold" panose="020F0704030504030204" pitchFamily="34" charset="0"/>
              <a:cs typeface="Arial" panose="020B0604020202020204" pitchFamily="34" charset="0"/>
            </a:endParaRPr>
          </a:p>
          <a:p>
            <a:pPr algn="just">
              <a:buClr>
                <a:schemeClr val="bg2"/>
              </a:buClr>
            </a:pPr>
            <a:endParaRPr lang="fr-FR" sz="800" dirty="0">
              <a:solidFill>
                <a:schemeClr val="accent1"/>
              </a:solidFill>
              <a:latin typeface="Arial Rounded MT Bold" panose="020F0704030504030204" pitchFamily="34" charset="0"/>
              <a:cs typeface="Arial" panose="020B0604020202020204" pitchFamily="34" charset="0"/>
            </a:endParaRPr>
          </a:p>
          <a:p>
            <a:pPr lvl="0" algn="just">
              <a:buClr>
                <a:schemeClr val="bg2"/>
              </a:buClr>
            </a:pPr>
            <a:endParaRPr lang="fr-F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200" i="1"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fr-F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000" i="1" dirty="0">
              <a:solidFill>
                <a:schemeClr val="accent1">
                  <a:lumMod val="50000"/>
                </a:schemeClr>
              </a:solidFill>
              <a:latin typeface="Arial Rounded MT Bold" panose="020F0704030504030204" pitchFamily="34" charset="0"/>
              <a:cs typeface="Arial" panose="020B0604020202020204" pitchFamily="34" charset="0"/>
            </a:endParaRPr>
          </a:p>
          <a:p>
            <a:pPr lvl="0" algn="just">
              <a:buClr>
                <a:schemeClr val="bg2"/>
              </a:buClr>
            </a:pPr>
            <a:endParaRPr lang="pt-BR" altLang="ko-KR" sz="1400" dirty="0">
              <a:gradFill>
                <a:gsLst>
                  <a:gs pos="0">
                    <a:schemeClr val="tx1">
                      <a:alpha val="70000"/>
                    </a:schemeClr>
                  </a:gs>
                  <a:gs pos="100000">
                    <a:schemeClr val="tx1">
                      <a:alpha val="70000"/>
                    </a:schemeClr>
                  </a:gs>
                </a:gsLst>
                <a:lin ang="5400000" scaled="0"/>
              </a:gradFill>
              <a:latin typeface="Arial Rounded MT Bold" panose="020F07040305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E4CB5BB-0E11-BD7A-7126-E6FF62818CE6}"/>
              </a:ext>
            </a:extLst>
          </p:cNvPr>
          <p:cNvSpPr txBox="1"/>
          <p:nvPr/>
        </p:nvSpPr>
        <p:spPr>
          <a:xfrm>
            <a:off x="717892" y="4713202"/>
            <a:ext cx="923925" cy="390525"/>
          </a:xfrm>
          <a:prstGeom prst="rect">
            <a:avLst/>
          </a:prstGeom>
          <a:solidFill>
            <a:schemeClr val="accent6">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3385456086"/>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02179BD-D689-7B66-AD0A-45621CD3B901}"/>
              </a:ext>
            </a:extLst>
          </p:cNvPr>
          <p:cNvSpPr/>
          <p:nvPr/>
        </p:nvSpPr>
        <p:spPr>
          <a:xfrm>
            <a:off x="618557" y="4808983"/>
            <a:ext cx="1143000"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51" name="Rectangle 50">
            <a:extLst>
              <a:ext uri="{FF2B5EF4-FFF2-40B4-BE49-F238E27FC236}">
                <a16:creationId xmlns:a16="http://schemas.microsoft.com/office/drawing/2014/main" id="{08E7D416-B1D6-1B50-E931-90F8D8C95DA7}"/>
              </a:ext>
            </a:extLst>
          </p:cNvPr>
          <p:cNvSpPr/>
          <p:nvPr/>
        </p:nvSpPr>
        <p:spPr>
          <a:xfrm>
            <a:off x="6882875" y="4803775"/>
            <a:ext cx="1642567"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52" name="Rectangle 51">
            <a:extLst>
              <a:ext uri="{FF2B5EF4-FFF2-40B4-BE49-F238E27FC236}">
                <a16:creationId xmlns:a16="http://schemas.microsoft.com/office/drawing/2014/main" id="{C2A53253-4BF0-7470-A7C7-5FA96043A3F4}"/>
              </a:ext>
            </a:extLst>
          </p:cNvPr>
          <p:cNvSpPr/>
          <p:nvPr/>
        </p:nvSpPr>
        <p:spPr>
          <a:xfrm>
            <a:off x="7535333" y="330691"/>
            <a:ext cx="1143000" cy="272267"/>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lumOff val="25000"/>
                </a:schemeClr>
              </a:solidFill>
              <a:highlight>
                <a:srgbClr val="FFFFFF"/>
              </a:highlight>
            </a:endParaRPr>
          </a:p>
        </p:txBody>
      </p:sp>
      <p:sp>
        <p:nvSpPr>
          <p:cNvPr id="22" name="모서리가 둥근 직사각형 57">
            <a:extLst>
              <a:ext uri="{FF2B5EF4-FFF2-40B4-BE49-F238E27FC236}">
                <a16:creationId xmlns:a16="http://schemas.microsoft.com/office/drawing/2014/main" id="{5975C394-242F-DF09-1C68-26C19443BA9C}"/>
              </a:ext>
            </a:extLst>
          </p:cNvPr>
          <p:cNvSpPr/>
          <p:nvPr/>
        </p:nvSpPr>
        <p:spPr>
          <a:xfrm>
            <a:off x="863369" y="1191771"/>
            <a:ext cx="1568545" cy="384110"/>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Aptitude</a:t>
            </a:r>
            <a:endParaRPr lang="ko-KR" altLang="en-US" sz="900" b="1" dirty="0">
              <a:solidFill>
                <a:schemeClr val="accent6">
                  <a:lumMod val="85000"/>
                </a:schemeClr>
              </a:solidFill>
              <a:latin typeface="+mj-lt"/>
            </a:endParaRPr>
          </a:p>
        </p:txBody>
      </p:sp>
      <p:sp>
        <p:nvSpPr>
          <p:cNvPr id="23" name="모서리가 둥근 직사각형 57">
            <a:extLst>
              <a:ext uri="{FF2B5EF4-FFF2-40B4-BE49-F238E27FC236}">
                <a16:creationId xmlns:a16="http://schemas.microsoft.com/office/drawing/2014/main" id="{BFBF7CFA-443D-25DA-D00C-B64CA2D8D55A}"/>
              </a:ext>
            </a:extLst>
          </p:cNvPr>
          <p:cNvSpPr/>
          <p:nvPr/>
        </p:nvSpPr>
        <p:spPr>
          <a:xfrm>
            <a:off x="3112768" y="1191457"/>
            <a:ext cx="1796374" cy="384110"/>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Inaptitude temporaire</a:t>
            </a:r>
            <a:endParaRPr lang="ko-KR" altLang="en-US" sz="900" b="1" dirty="0">
              <a:solidFill>
                <a:schemeClr val="accent6">
                  <a:lumMod val="85000"/>
                </a:schemeClr>
              </a:solidFill>
              <a:latin typeface="+mj-lt"/>
            </a:endParaRPr>
          </a:p>
        </p:txBody>
      </p:sp>
      <p:sp>
        <p:nvSpPr>
          <p:cNvPr id="24" name="모서리가 둥근 직사각형 57">
            <a:extLst>
              <a:ext uri="{FF2B5EF4-FFF2-40B4-BE49-F238E27FC236}">
                <a16:creationId xmlns:a16="http://schemas.microsoft.com/office/drawing/2014/main" id="{4A786522-15D6-A3F0-0995-5F43138BF40E}"/>
              </a:ext>
            </a:extLst>
          </p:cNvPr>
          <p:cNvSpPr/>
          <p:nvPr/>
        </p:nvSpPr>
        <p:spPr>
          <a:xfrm>
            <a:off x="6351261" y="1191456"/>
            <a:ext cx="1568545" cy="384110"/>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gradFill>
                  <a:gsLst>
                    <a:gs pos="0">
                      <a:schemeClr val="bg2"/>
                    </a:gs>
                    <a:gs pos="100000">
                      <a:schemeClr val="bg2"/>
                    </a:gs>
                  </a:gsLst>
                  <a:lin ang="5400000" scaled="0"/>
                </a:gradFill>
                <a:latin typeface="+mj-lt"/>
              </a:rPr>
              <a:t>Inaptitude définitive</a:t>
            </a:r>
            <a:endParaRPr lang="ko-KR" altLang="en-US" sz="900" b="1" dirty="0">
              <a:gradFill>
                <a:gsLst>
                  <a:gs pos="0">
                    <a:schemeClr val="bg2"/>
                  </a:gs>
                  <a:gs pos="100000">
                    <a:schemeClr val="bg2"/>
                  </a:gs>
                </a:gsLst>
                <a:lin ang="5400000" scaled="0"/>
              </a:gradFill>
              <a:latin typeface="+mj-lt"/>
            </a:endParaRPr>
          </a:p>
        </p:txBody>
      </p:sp>
      <p:sp>
        <p:nvSpPr>
          <p:cNvPr id="25" name="모서리가 둥근 직사각형 57">
            <a:extLst>
              <a:ext uri="{FF2B5EF4-FFF2-40B4-BE49-F238E27FC236}">
                <a16:creationId xmlns:a16="http://schemas.microsoft.com/office/drawing/2014/main" id="{62D0EC47-F0BE-9AC3-7D1D-891C8A194418}"/>
              </a:ext>
            </a:extLst>
          </p:cNvPr>
          <p:cNvSpPr/>
          <p:nvPr/>
        </p:nvSpPr>
        <p:spPr>
          <a:xfrm>
            <a:off x="3110679" y="1867294"/>
            <a:ext cx="1796374" cy="525086"/>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Congé de maladie/accident/maladie professionnelle</a:t>
            </a:r>
            <a:endParaRPr lang="ko-KR" altLang="en-US" sz="900" b="1" dirty="0">
              <a:solidFill>
                <a:schemeClr val="accent6">
                  <a:lumMod val="85000"/>
                </a:schemeClr>
              </a:solidFill>
              <a:latin typeface="+mj-lt"/>
            </a:endParaRPr>
          </a:p>
        </p:txBody>
      </p:sp>
      <p:sp>
        <p:nvSpPr>
          <p:cNvPr id="26" name="모서리가 둥근 직사각형 57">
            <a:extLst>
              <a:ext uri="{FF2B5EF4-FFF2-40B4-BE49-F238E27FC236}">
                <a16:creationId xmlns:a16="http://schemas.microsoft.com/office/drawing/2014/main" id="{7082ACD6-3DC3-A720-8B89-CD5157BB28E0}"/>
              </a:ext>
            </a:extLst>
          </p:cNvPr>
          <p:cNvSpPr/>
          <p:nvPr/>
        </p:nvSpPr>
        <p:spPr>
          <a:xfrm>
            <a:off x="5674813" y="1861612"/>
            <a:ext cx="1430717" cy="385806"/>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Aux fonctions du grade</a:t>
            </a:r>
            <a:endParaRPr lang="ko-KR" altLang="en-US" sz="900" b="1" dirty="0">
              <a:solidFill>
                <a:schemeClr val="accent6">
                  <a:lumMod val="85000"/>
                </a:schemeClr>
              </a:solidFill>
              <a:latin typeface="+mj-lt"/>
            </a:endParaRPr>
          </a:p>
        </p:txBody>
      </p:sp>
      <p:sp>
        <p:nvSpPr>
          <p:cNvPr id="27" name="모서리가 둥근 직사각형 57">
            <a:extLst>
              <a:ext uri="{FF2B5EF4-FFF2-40B4-BE49-F238E27FC236}">
                <a16:creationId xmlns:a16="http://schemas.microsoft.com/office/drawing/2014/main" id="{985A43F4-0D33-AFED-DF32-D73208827E57}"/>
              </a:ext>
            </a:extLst>
          </p:cNvPr>
          <p:cNvSpPr/>
          <p:nvPr/>
        </p:nvSpPr>
        <p:spPr>
          <a:xfrm>
            <a:off x="7329876" y="1867294"/>
            <a:ext cx="1348457" cy="385806"/>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A toutes fonctions</a:t>
            </a:r>
            <a:endParaRPr lang="ko-KR" altLang="en-US" sz="900" b="1" dirty="0">
              <a:solidFill>
                <a:schemeClr val="accent6">
                  <a:lumMod val="85000"/>
                </a:schemeClr>
              </a:solidFill>
              <a:latin typeface="+mj-lt"/>
            </a:endParaRPr>
          </a:p>
        </p:txBody>
      </p:sp>
      <p:sp>
        <p:nvSpPr>
          <p:cNvPr id="28" name="모서리가 둥근 직사각형 57">
            <a:extLst>
              <a:ext uri="{FF2B5EF4-FFF2-40B4-BE49-F238E27FC236}">
                <a16:creationId xmlns:a16="http://schemas.microsoft.com/office/drawing/2014/main" id="{BCA61481-A58B-9FD2-AA17-65514B5D3E97}"/>
              </a:ext>
            </a:extLst>
          </p:cNvPr>
          <p:cNvSpPr/>
          <p:nvPr/>
        </p:nvSpPr>
        <p:spPr>
          <a:xfrm>
            <a:off x="863369" y="1867294"/>
            <a:ext cx="1568545"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Reprise</a:t>
            </a:r>
            <a:endParaRPr lang="ko-KR" altLang="en-US" sz="900" b="1" dirty="0">
              <a:solidFill>
                <a:schemeClr val="accent6">
                  <a:lumMod val="85000"/>
                </a:schemeClr>
              </a:solidFill>
              <a:latin typeface="+mj-lt"/>
            </a:endParaRPr>
          </a:p>
        </p:txBody>
      </p:sp>
      <p:sp>
        <p:nvSpPr>
          <p:cNvPr id="29" name="모서리가 둥근 직사각형 57">
            <a:extLst>
              <a:ext uri="{FF2B5EF4-FFF2-40B4-BE49-F238E27FC236}">
                <a16:creationId xmlns:a16="http://schemas.microsoft.com/office/drawing/2014/main" id="{44398D5C-5B9A-3B47-6436-94A4D8EB9B68}"/>
              </a:ext>
            </a:extLst>
          </p:cNvPr>
          <p:cNvSpPr/>
          <p:nvPr/>
        </p:nvSpPr>
        <p:spPr>
          <a:xfrm>
            <a:off x="5687309" y="2348063"/>
            <a:ext cx="1430717"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PPR</a:t>
            </a:r>
            <a:endParaRPr lang="ko-KR" altLang="en-US" sz="900" b="1" dirty="0">
              <a:solidFill>
                <a:schemeClr val="accent6">
                  <a:lumMod val="85000"/>
                </a:schemeClr>
              </a:solidFill>
              <a:latin typeface="+mj-lt"/>
            </a:endParaRPr>
          </a:p>
        </p:txBody>
      </p:sp>
      <p:sp>
        <p:nvSpPr>
          <p:cNvPr id="30" name="모서리가 둥근 직사각형 57">
            <a:extLst>
              <a:ext uri="{FF2B5EF4-FFF2-40B4-BE49-F238E27FC236}">
                <a16:creationId xmlns:a16="http://schemas.microsoft.com/office/drawing/2014/main" id="{253DD625-774C-99DC-79FA-EBAFDE3DB724}"/>
              </a:ext>
            </a:extLst>
          </p:cNvPr>
          <p:cNvSpPr/>
          <p:nvPr/>
        </p:nvSpPr>
        <p:spPr>
          <a:xfrm>
            <a:off x="5699806" y="2734692"/>
            <a:ext cx="1418220"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Reclassement</a:t>
            </a:r>
            <a:endParaRPr lang="ko-KR" altLang="en-US" sz="900" b="1" dirty="0">
              <a:solidFill>
                <a:schemeClr val="accent6">
                  <a:lumMod val="85000"/>
                </a:schemeClr>
              </a:solidFill>
              <a:latin typeface="+mj-lt"/>
            </a:endParaRPr>
          </a:p>
        </p:txBody>
      </p:sp>
      <p:sp>
        <p:nvSpPr>
          <p:cNvPr id="55" name="모서리가 둥근 직사각형 57">
            <a:extLst>
              <a:ext uri="{FF2B5EF4-FFF2-40B4-BE49-F238E27FC236}">
                <a16:creationId xmlns:a16="http://schemas.microsoft.com/office/drawing/2014/main" id="{642C6D14-63E4-1887-41CD-3DA7C278FD04}"/>
              </a:ext>
            </a:extLst>
          </p:cNvPr>
          <p:cNvSpPr/>
          <p:nvPr/>
        </p:nvSpPr>
        <p:spPr>
          <a:xfrm>
            <a:off x="4220518" y="2549205"/>
            <a:ext cx="1324485"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Inaptitude temporaire</a:t>
            </a:r>
            <a:endParaRPr lang="ko-KR" altLang="en-US" sz="900" b="1" dirty="0">
              <a:solidFill>
                <a:schemeClr val="accent6">
                  <a:lumMod val="85000"/>
                </a:schemeClr>
              </a:solidFill>
              <a:latin typeface="+mj-lt"/>
            </a:endParaRPr>
          </a:p>
        </p:txBody>
      </p:sp>
      <p:sp>
        <p:nvSpPr>
          <p:cNvPr id="56" name="모서리가 둥근 직사각형 57">
            <a:extLst>
              <a:ext uri="{FF2B5EF4-FFF2-40B4-BE49-F238E27FC236}">
                <a16:creationId xmlns:a16="http://schemas.microsoft.com/office/drawing/2014/main" id="{8E4AFDED-5B4D-65D6-638C-EC1830DC5ABC}"/>
              </a:ext>
            </a:extLst>
          </p:cNvPr>
          <p:cNvSpPr/>
          <p:nvPr/>
        </p:nvSpPr>
        <p:spPr>
          <a:xfrm>
            <a:off x="2703139" y="2553210"/>
            <a:ext cx="1195566"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Aptitude</a:t>
            </a:r>
            <a:endParaRPr lang="ko-KR" altLang="en-US" sz="900" b="1" dirty="0">
              <a:solidFill>
                <a:schemeClr val="accent6">
                  <a:lumMod val="85000"/>
                </a:schemeClr>
              </a:solidFill>
              <a:latin typeface="+mj-lt"/>
            </a:endParaRPr>
          </a:p>
        </p:txBody>
      </p:sp>
      <p:sp>
        <p:nvSpPr>
          <p:cNvPr id="59" name="Title 10">
            <a:extLst>
              <a:ext uri="{FF2B5EF4-FFF2-40B4-BE49-F238E27FC236}">
                <a16:creationId xmlns:a16="http://schemas.microsoft.com/office/drawing/2014/main" id="{76DA1D66-025D-297D-EAF2-31D50A219A16}"/>
              </a:ext>
            </a:extLst>
          </p:cNvPr>
          <p:cNvSpPr>
            <a:spLocks noGrp="1"/>
          </p:cNvSpPr>
          <p:nvPr>
            <p:ph type="title"/>
          </p:nvPr>
        </p:nvSpPr>
        <p:spPr>
          <a:xfrm>
            <a:off x="720725" y="339725"/>
            <a:ext cx="6814608" cy="467469"/>
          </a:xfrm>
        </p:spPr>
        <p:txBody>
          <a:bodyPr/>
          <a:lstStyle/>
          <a:p>
            <a:r>
              <a:rPr lang="en-US" sz="2000">
                <a:gradFill>
                  <a:gsLst>
                    <a:gs pos="0">
                      <a:schemeClr val="accent1"/>
                    </a:gs>
                    <a:gs pos="100000">
                      <a:schemeClr val="accent1"/>
                    </a:gs>
                  </a:gsLst>
                  <a:lin ang="0" scaled="1"/>
                </a:gradFill>
                <a:latin typeface="Arial Rounded MT Bold" panose="020F0704030504030204" pitchFamily="34" charset="0"/>
              </a:rPr>
              <a:t>APTITUDE/</a:t>
            </a:r>
            <a:r>
              <a:rPr lang="en-US" sz="2000" dirty="0">
                <a:gradFill>
                  <a:gsLst>
                    <a:gs pos="0">
                      <a:schemeClr val="accent1"/>
                    </a:gs>
                    <a:gs pos="100000">
                      <a:schemeClr val="accent1"/>
                    </a:gs>
                  </a:gsLst>
                  <a:lin ang="0" scaled="1"/>
                </a:gradFill>
                <a:latin typeface="Arial Rounded MT Bold" panose="020F0704030504030204" pitchFamily="34" charset="0"/>
              </a:rPr>
              <a:t>INAPTITUDE</a:t>
            </a:r>
          </a:p>
        </p:txBody>
      </p:sp>
      <p:sp>
        <p:nvSpPr>
          <p:cNvPr id="60" name="모서리가 둥근 직사각형 57">
            <a:extLst>
              <a:ext uri="{FF2B5EF4-FFF2-40B4-BE49-F238E27FC236}">
                <a16:creationId xmlns:a16="http://schemas.microsoft.com/office/drawing/2014/main" id="{169A009E-72FF-C3BB-2FA8-8E0A9F4F9B64}"/>
              </a:ext>
            </a:extLst>
          </p:cNvPr>
          <p:cNvSpPr/>
          <p:nvPr/>
        </p:nvSpPr>
        <p:spPr>
          <a:xfrm>
            <a:off x="193012" y="3277362"/>
            <a:ext cx="1568545" cy="1046236"/>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r>
              <a:rPr lang="fr-FR" altLang="ko-KR" sz="900" b="1" dirty="0">
                <a:solidFill>
                  <a:schemeClr val="accent6">
                    <a:lumMod val="85000"/>
                  </a:schemeClr>
                </a:solidFill>
                <a:latin typeface="+mj-lt"/>
              </a:rPr>
              <a:t>Aménagement de poste</a:t>
            </a:r>
          </a:p>
          <a:p>
            <a:pPr lvl="0"/>
            <a:r>
              <a:rPr lang="fr-FR" altLang="ko-KR" sz="900" b="1" dirty="0">
                <a:solidFill>
                  <a:schemeClr val="accent6">
                    <a:lumMod val="85000"/>
                  </a:schemeClr>
                </a:solidFill>
                <a:latin typeface="+mj-lt"/>
              </a:rPr>
              <a:t>Temps partiel pour raison thérapeutique</a:t>
            </a:r>
          </a:p>
          <a:p>
            <a:pPr lvl="0"/>
            <a:r>
              <a:rPr lang="fr-FR" altLang="ko-KR" sz="900" b="1" dirty="0">
                <a:solidFill>
                  <a:schemeClr val="accent6">
                    <a:lumMod val="85000"/>
                  </a:schemeClr>
                </a:solidFill>
                <a:latin typeface="+mj-lt"/>
              </a:rPr>
              <a:t>Changement d’affectation</a:t>
            </a:r>
            <a:endParaRPr lang="ko-KR" altLang="en-US" sz="900" b="1" dirty="0">
              <a:solidFill>
                <a:schemeClr val="accent6">
                  <a:lumMod val="85000"/>
                </a:schemeClr>
              </a:solidFill>
              <a:latin typeface="+mj-lt"/>
            </a:endParaRPr>
          </a:p>
        </p:txBody>
      </p:sp>
      <p:sp>
        <p:nvSpPr>
          <p:cNvPr id="61" name="모서리가 둥근 직사각형 57">
            <a:extLst>
              <a:ext uri="{FF2B5EF4-FFF2-40B4-BE49-F238E27FC236}">
                <a16:creationId xmlns:a16="http://schemas.microsoft.com/office/drawing/2014/main" id="{008B6525-BEB3-8427-CE82-ECEF8F388F16}"/>
              </a:ext>
            </a:extLst>
          </p:cNvPr>
          <p:cNvSpPr/>
          <p:nvPr/>
        </p:nvSpPr>
        <p:spPr>
          <a:xfrm>
            <a:off x="4725812" y="3023949"/>
            <a:ext cx="1195566"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Au travail</a:t>
            </a:r>
            <a:endParaRPr lang="ko-KR" altLang="en-US" sz="900" b="1" dirty="0">
              <a:solidFill>
                <a:schemeClr val="accent6">
                  <a:lumMod val="85000"/>
                </a:schemeClr>
              </a:solidFill>
              <a:latin typeface="+mj-lt"/>
            </a:endParaRPr>
          </a:p>
        </p:txBody>
      </p:sp>
      <p:sp>
        <p:nvSpPr>
          <p:cNvPr id="62" name="모서리가 둥근 직사각형 57">
            <a:extLst>
              <a:ext uri="{FF2B5EF4-FFF2-40B4-BE49-F238E27FC236}">
                <a16:creationId xmlns:a16="http://schemas.microsoft.com/office/drawing/2014/main" id="{8F5658E6-DA28-0477-E71F-3A6D6C256682}"/>
              </a:ext>
            </a:extLst>
          </p:cNvPr>
          <p:cNvSpPr/>
          <p:nvPr/>
        </p:nvSpPr>
        <p:spPr>
          <a:xfrm>
            <a:off x="3376434" y="3023948"/>
            <a:ext cx="1195566"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gradFill>
                  <a:gsLst>
                    <a:gs pos="0">
                      <a:schemeClr val="bg2"/>
                    </a:gs>
                    <a:gs pos="100000">
                      <a:schemeClr val="bg2"/>
                    </a:gs>
                  </a:gsLst>
                  <a:lin ang="5400000" scaled="0"/>
                </a:gradFill>
                <a:latin typeface="+mj-lt"/>
              </a:rPr>
              <a:t>Au poste de travail</a:t>
            </a:r>
            <a:endParaRPr lang="ko-KR" altLang="en-US" sz="900" b="1" dirty="0">
              <a:gradFill>
                <a:gsLst>
                  <a:gs pos="0">
                    <a:schemeClr val="bg2"/>
                  </a:gs>
                  <a:gs pos="100000">
                    <a:schemeClr val="bg2"/>
                  </a:gs>
                </a:gsLst>
                <a:lin ang="5400000" scaled="0"/>
              </a:gradFill>
              <a:latin typeface="+mj-lt"/>
            </a:endParaRPr>
          </a:p>
        </p:txBody>
      </p:sp>
      <p:sp>
        <p:nvSpPr>
          <p:cNvPr id="63" name="모서리가 둥근 직사각형 57">
            <a:extLst>
              <a:ext uri="{FF2B5EF4-FFF2-40B4-BE49-F238E27FC236}">
                <a16:creationId xmlns:a16="http://schemas.microsoft.com/office/drawing/2014/main" id="{911D8408-4E84-8F50-9A75-7FA849468451}"/>
              </a:ext>
            </a:extLst>
          </p:cNvPr>
          <p:cNvSpPr/>
          <p:nvPr/>
        </p:nvSpPr>
        <p:spPr>
          <a:xfrm>
            <a:off x="3376434" y="3417650"/>
            <a:ext cx="1195566"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gradFill>
                  <a:gsLst>
                    <a:gs pos="0">
                      <a:schemeClr val="bg2"/>
                    </a:gs>
                    <a:gs pos="100000">
                      <a:schemeClr val="bg2"/>
                    </a:gs>
                  </a:gsLst>
                  <a:lin ang="5400000" scaled="0"/>
                </a:gradFill>
                <a:latin typeface="+mj-lt"/>
              </a:rPr>
              <a:t>Reclassement</a:t>
            </a:r>
            <a:endParaRPr lang="ko-KR" altLang="en-US" sz="900" b="1" dirty="0">
              <a:gradFill>
                <a:gsLst>
                  <a:gs pos="0">
                    <a:schemeClr val="bg2"/>
                  </a:gs>
                  <a:gs pos="100000">
                    <a:schemeClr val="bg2"/>
                  </a:gs>
                </a:gsLst>
                <a:lin ang="5400000" scaled="0"/>
              </a:gradFill>
              <a:latin typeface="+mj-lt"/>
            </a:endParaRPr>
          </a:p>
        </p:txBody>
      </p:sp>
      <p:sp>
        <p:nvSpPr>
          <p:cNvPr id="65" name="모서리가 둥근 직사각형 57">
            <a:extLst>
              <a:ext uri="{FF2B5EF4-FFF2-40B4-BE49-F238E27FC236}">
                <a16:creationId xmlns:a16="http://schemas.microsoft.com/office/drawing/2014/main" id="{29394C77-A8EF-1B36-CB53-C9FEC6BE7189}"/>
              </a:ext>
            </a:extLst>
          </p:cNvPr>
          <p:cNvSpPr/>
          <p:nvPr/>
        </p:nvSpPr>
        <p:spPr>
          <a:xfrm>
            <a:off x="4725812" y="3415511"/>
            <a:ext cx="1195566"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Maintien en congé</a:t>
            </a:r>
            <a:endParaRPr lang="ko-KR" altLang="en-US" sz="900" b="1" dirty="0">
              <a:solidFill>
                <a:schemeClr val="accent6">
                  <a:lumMod val="85000"/>
                </a:schemeClr>
              </a:solidFill>
              <a:latin typeface="+mj-lt"/>
            </a:endParaRPr>
          </a:p>
        </p:txBody>
      </p:sp>
      <p:sp>
        <p:nvSpPr>
          <p:cNvPr id="66" name="모서리가 둥근 직사각형 57">
            <a:extLst>
              <a:ext uri="{FF2B5EF4-FFF2-40B4-BE49-F238E27FC236}">
                <a16:creationId xmlns:a16="http://schemas.microsoft.com/office/drawing/2014/main" id="{B69BE58E-1BA1-418D-8AA3-D01AAB007526}"/>
              </a:ext>
            </a:extLst>
          </p:cNvPr>
          <p:cNvSpPr/>
          <p:nvPr/>
        </p:nvSpPr>
        <p:spPr>
          <a:xfrm>
            <a:off x="4725812" y="3800480"/>
            <a:ext cx="1195566"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Dispo d’office</a:t>
            </a:r>
            <a:endParaRPr lang="ko-KR" altLang="en-US" sz="900" b="1" dirty="0">
              <a:solidFill>
                <a:schemeClr val="accent6">
                  <a:lumMod val="85000"/>
                </a:schemeClr>
              </a:solidFill>
              <a:latin typeface="+mj-lt"/>
            </a:endParaRPr>
          </a:p>
        </p:txBody>
      </p:sp>
      <p:sp>
        <p:nvSpPr>
          <p:cNvPr id="67" name="모서리가 둥근 직사각형 57">
            <a:extLst>
              <a:ext uri="{FF2B5EF4-FFF2-40B4-BE49-F238E27FC236}">
                <a16:creationId xmlns:a16="http://schemas.microsoft.com/office/drawing/2014/main" id="{45737590-C9B7-7FAA-5D99-618DCF2D953B}"/>
              </a:ext>
            </a:extLst>
          </p:cNvPr>
          <p:cNvSpPr/>
          <p:nvPr/>
        </p:nvSpPr>
        <p:spPr>
          <a:xfrm>
            <a:off x="4008866" y="4414478"/>
            <a:ext cx="1195566" cy="389297"/>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Retraite pour invalidité</a:t>
            </a:r>
            <a:endParaRPr lang="ko-KR" altLang="en-US" sz="900" b="1" dirty="0">
              <a:solidFill>
                <a:schemeClr val="accent6">
                  <a:lumMod val="85000"/>
                </a:schemeClr>
              </a:solidFill>
              <a:latin typeface="+mj-lt"/>
            </a:endParaRPr>
          </a:p>
        </p:txBody>
      </p:sp>
      <p:sp>
        <p:nvSpPr>
          <p:cNvPr id="68" name="모서리가 둥근 직사각형 57">
            <a:extLst>
              <a:ext uri="{FF2B5EF4-FFF2-40B4-BE49-F238E27FC236}">
                <a16:creationId xmlns:a16="http://schemas.microsoft.com/office/drawing/2014/main" id="{34E29B88-0FF8-53C9-712D-B3B73950E542}"/>
              </a:ext>
            </a:extLst>
          </p:cNvPr>
          <p:cNvSpPr/>
          <p:nvPr/>
        </p:nvSpPr>
        <p:spPr>
          <a:xfrm>
            <a:off x="5419259" y="4414477"/>
            <a:ext cx="1195566" cy="396866"/>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Licenciement</a:t>
            </a:r>
            <a:endParaRPr lang="ko-KR" altLang="en-US" sz="900" b="1" dirty="0">
              <a:solidFill>
                <a:schemeClr val="accent6">
                  <a:lumMod val="85000"/>
                </a:schemeClr>
              </a:solidFill>
              <a:latin typeface="+mj-lt"/>
            </a:endParaRPr>
          </a:p>
        </p:txBody>
      </p:sp>
      <p:cxnSp>
        <p:nvCxnSpPr>
          <p:cNvPr id="70" name="Connecteur droit avec flèche 69">
            <a:extLst>
              <a:ext uri="{FF2B5EF4-FFF2-40B4-BE49-F238E27FC236}">
                <a16:creationId xmlns:a16="http://schemas.microsoft.com/office/drawing/2014/main" id="{13F4E0FA-8A9F-8DD7-AE2D-D9950B782311}"/>
              </a:ext>
            </a:extLst>
          </p:cNvPr>
          <p:cNvCxnSpPr>
            <a:stCxn id="22" idx="2"/>
          </p:cNvCxnSpPr>
          <p:nvPr/>
        </p:nvCxnSpPr>
        <p:spPr>
          <a:xfrm flipH="1">
            <a:off x="1647641" y="1575881"/>
            <a:ext cx="1" cy="28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0A9D10E2-52EA-99C7-4663-AE261DF291BA}"/>
              </a:ext>
            </a:extLst>
          </p:cNvPr>
          <p:cNvCxnSpPr>
            <a:stCxn id="23" idx="2"/>
            <a:endCxn id="25" idx="0"/>
          </p:cNvCxnSpPr>
          <p:nvPr/>
        </p:nvCxnSpPr>
        <p:spPr>
          <a:xfrm flipH="1">
            <a:off x="4008866" y="1575567"/>
            <a:ext cx="2089" cy="2917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DC063B0D-7971-1B48-9221-74FE042E0659}"/>
              </a:ext>
            </a:extLst>
          </p:cNvPr>
          <p:cNvCxnSpPr>
            <a:cxnSpLocks/>
            <a:endCxn id="26" idx="0"/>
          </p:cNvCxnSpPr>
          <p:nvPr/>
        </p:nvCxnSpPr>
        <p:spPr>
          <a:xfrm flipH="1">
            <a:off x="6390172" y="1589921"/>
            <a:ext cx="419190" cy="2716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141B3483-00DD-40E3-AAFC-15B83A30B0C0}"/>
              </a:ext>
            </a:extLst>
          </p:cNvPr>
          <p:cNvCxnSpPr>
            <a:cxnSpLocks/>
            <a:endCxn id="27" idx="0"/>
          </p:cNvCxnSpPr>
          <p:nvPr/>
        </p:nvCxnSpPr>
        <p:spPr>
          <a:xfrm>
            <a:off x="7375185" y="1583503"/>
            <a:ext cx="628920" cy="2837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CCEF3669-EAE5-6E30-B998-BE0942A66DB4}"/>
              </a:ext>
            </a:extLst>
          </p:cNvPr>
          <p:cNvCxnSpPr>
            <a:cxnSpLocks/>
            <a:stCxn id="26" idx="2"/>
            <a:endCxn id="29" idx="0"/>
          </p:cNvCxnSpPr>
          <p:nvPr/>
        </p:nvCxnSpPr>
        <p:spPr>
          <a:xfrm>
            <a:off x="6390172" y="2247418"/>
            <a:ext cx="12496" cy="100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DC54C6FA-B4A9-FAC1-7A9A-0C6314006E25}"/>
              </a:ext>
            </a:extLst>
          </p:cNvPr>
          <p:cNvCxnSpPr>
            <a:stCxn id="29" idx="2"/>
            <a:endCxn id="30" idx="0"/>
          </p:cNvCxnSpPr>
          <p:nvPr/>
        </p:nvCxnSpPr>
        <p:spPr>
          <a:xfrm>
            <a:off x="6402668" y="2594588"/>
            <a:ext cx="6248" cy="14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a:extLst>
              <a:ext uri="{FF2B5EF4-FFF2-40B4-BE49-F238E27FC236}">
                <a16:creationId xmlns:a16="http://schemas.microsoft.com/office/drawing/2014/main" id="{082022E6-205C-6AF2-2E61-2A83842AF044}"/>
              </a:ext>
            </a:extLst>
          </p:cNvPr>
          <p:cNvCxnSpPr>
            <a:stCxn id="62" idx="2"/>
            <a:endCxn id="63" idx="0"/>
          </p:cNvCxnSpPr>
          <p:nvPr/>
        </p:nvCxnSpPr>
        <p:spPr>
          <a:xfrm>
            <a:off x="3974217" y="3270473"/>
            <a:ext cx="0" cy="147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a:extLst>
              <a:ext uri="{FF2B5EF4-FFF2-40B4-BE49-F238E27FC236}">
                <a16:creationId xmlns:a16="http://schemas.microsoft.com/office/drawing/2014/main" id="{D4A91C41-2F29-C354-E2FB-6FD967E8093C}"/>
              </a:ext>
            </a:extLst>
          </p:cNvPr>
          <p:cNvCxnSpPr>
            <a:stCxn id="61" idx="2"/>
            <a:endCxn id="65" idx="0"/>
          </p:cNvCxnSpPr>
          <p:nvPr/>
        </p:nvCxnSpPr>
        <p:spPr>
          <a:xfrm>
            <a:off x="5323595" y="3270474"/>
            <a:ext cx="0" cy="1450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a:extLst>
              <a:ext uri="{FF2B5EF4-FFF2-40B4-BE49-F238E27FC236}">
                <a16:creationId xmlns:a16="http://schemas.microsoft.com/office/drawing/2014/main" id="{DD99CFE1-4EA7-DBC3-2A69-34C5E977698F}"/>
              </a:ext>
            </a:extLst>
          </p:cNvPr>
          <p:cNvCxnSpPr>
            <a:stCxn id="65" idx="2"/>
            <a:endCxn id="66" idx="0"/>
          </p:cNvCxnSpPr>
          <p:nvPr/>
        </p:nvCxnSpPr>
        <p:spPr>
          <a:xfrm>
            <a:off x="5323595" y="3662036"/>
            <a:ext cx="0" cy="138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a:extLst>
              <a:ext uri="{FF2B5EF4-FFF2-40B4-BE49-F238E27FC236}">
                <a16:creationId xmlns:a16="http://schemas.microsoft.com/office/drawing/2014/main" id="{D4A98E24-66CB-FB52-DDEE-6F131AB9F8F6}"/>
              </a:ext>
            </a:extLst>
          </p:cNvPr>
          <p:cNvCxnSpPr>
            <a:stCxn id="63" idx="2"/>
            <a:endCxn id="66" idx="1"/>
          </p:cNvCxnSpPr>
          <p:nvPr/>
        </p:nvCxnSpPr>
        <p:spPr>
          <a:xfrm>
            <a:off x="3974217" y="3664175"/>
            <a:ext cx="751595" cy="2595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7" name="모서리가 둥근 직사각형 57">
            <a:extLst>
              <a:ext uri="{FF2B5EF4-FFF2-40B4-BE49-F238E27FC236}">
                <a16:creationId xmlns:a16="http://schemas.microsoft.com/office/drawing/2014/main" id="{DCA7F09E-4DD3-02A6-E169-E83F0B0D905B}"/>
              </a:ext>
            </a:extLst>
          </p:cNvPr>
          <p:cNvSpPr/>
          <p:nvPr/>
        </p:nvSpPr>
        <p:spPr>
          <a:xfrm>
            <a:off x="6724240" y="3841458"/>
            <a:ext cx="1195566" cy="402443"/>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Retraite pour invalidité</a:t>
            </a:r>
            <a:endParaRPr lang="ko-KR" altLang="en-US" sz="900" b="1" dirty="0">
              <a:solidFill>
                <a:schemeClr val="accent6">
                  <a:lumMod val="85000"/>
                </a:schemeClr>
              </a:solidFill>
              <a:latin typeface="+mj-lt"/>
            </a:endParaRPr>
          </a:p>
        </p:txBody>
      </p:sp>
      <p:sp>
        <p:nvSpPr>
          <p:cNvPr id="138" name="모서리가 둥근 직사각형 57">
            <a:extLst>
              <a:ext uri="{FF2B5EF4-FFF2-40B4-BE49-F238E27FC236}">
                <a16:creationId xmlns:a16="http://schemas.microsoft.com/office/drawing/2014/main" id="{F153C9A5-67B3-D6B6-8E62-38CF93CA85FD}"/>
              </a:ext>
            </a:extLst>
          </p:cNvPr>
          <p:cNvSpPr/>
          <p:nvPr/>
        </p:nvSpPr>
        <p:spPr>
          <a:xfrm>
            <a:off x="8000098" y="3841457"/>
            <a:ext cx="1023164" cy="411354"/>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fr-FR" altLang="ko-KR" sz="900" b="1" dirty="0">
                <a:solidFill>
                  <a:schemeClr val="accent6">
                    <a:lumMod val="85000"/>
                  </a:schemeClr>
                </a:solidFill>
                <a:latin typeface="+mj-lt"/>
              </a:rPr>
              <a:t>Licenciement</a:t>
            </a:r>
            <a:endParaRPr lang="ko-KR" altLang="en-US" sz="900" b="1" dirty="0">
              <a:solidFill>
                <a:schemeClr val="accent6">
                  <a:lumMod val="85000"/>
                </a:schemeClr>
              </a:solidFill>
              <a:latin typeface="+mj-lt"/>
            </a:endParaRPr>
          </a:p>
        </p:txBody>
      </p:sp>
      <p:cxnSp>
        <p:nvCxnSpPr>
          <p:cNvPr id="151" name="Connecteur droit avec flèche 150">
            <a:extLst>
              <a:ext uri="{FF2B5EF4-FFF2-40B4-BE49-F238E27FC236}">
                <a16:creationId xmlns:a16="http://schemas.microsoft.com/office/drawing/2014/main" id="{A881E7DC-7CD2-33A0-76F8-7A9AB320A4A0}"/>
              </a:ext>
            </a:extLst>
          </p:cNvPr>
          <p:cNvCxnSpPr/>
          <p:nvPr/>
        </p:nvCxnSpPr>
        <p:spPr>
          <a:xfrm flipH="1">
            <a:off x="3450077" y="2392380"/>
            <a:ext cx="142672" cy="1568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3" name="Connecteur droit avec flèche 152">
            <a:extLst>
              <a:ext uri="{FF2B5EF4-FFF2-40B4-BE49-F238E27FC236}">
                <a16:creationId xmlns:a16="http://schemas.microsoft.com/office/drawing/2014/main" id="{A82FEE96-1870-FEEC-BDFA-A635C358631E}"/>
              </a:ext>
            </a:extLst>
          </p:cNvPr>
          <p:cNvCxnSpPr/>
          <p:nvPr/>
        </p:nvCxnSpPr>
        <p:spPr>
          <a:xfrm>
            <a:off x="4356419" y="2387556"/>
            <a:ext cx="212509" cy="1520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a:extLst>
              <a:ext uri="{FF2B5EF4-FFF2-40B4-BE49-F238E27FC236}">
                <a16:creationId xmlns:a16="http://schemas.microsoft.com/office/drawing/2014/main" id="{505FE122-5D56-A0DA-D8BB-0DFCAB3143E4}"/>
              </a:ext>
            </a:extLst>
          </p:cNvPr>
          <p:cNvCxnSpPr>
            <a:cxnSpLocks/>
          </p:cNvCxnSpPr>
          <p:nvPr/>
        </p:nvCxnSpPr>
        <p:spPr>
          <a:xfrm flipH="1">
            <a:off x="4568928" y="4046686"/>
            <a:ext cx="419308" cy="3674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a:extLst>
              <a:ext uri="{FF2B5EF4-FFF2-40B4-BE49-F238E27FC236}">
                <a16:creationId xmlns:a16="http://schemas.microsoft.com/office/drawing/2014/main" id="{25B51170-973B-7306-F8A4-C0E0E4A0D608}"/>
              </a:ext>
            </a:extLst>
          </p:cNvPr>
          <p:cNvCxnSpPr>
            <a:cxnSpLocks/>
            <a:endCxn id="68" idx="0"/>
          </p:cNvCxnSpPr>
          <p:nvPr/>
        </p:nvCxnSpPr>
        <p:spPr>
          <a:xfrm>
            <a:off x="5588606" y="4054437"/>
            <a:ext cx="428436"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a:extLst>
              <a:ext uri="{FF2B5EF4-FFF2-40B4-BE49-F238E27FC236}">
                <a16:creationId xmlns:a16="http://schemas.microsoft.com/office/drawing/2014/main" id="{4E7AC227-3A2D-BE7F-6F13-29244A14FBB1}"/>
              </a:ext>
            </a:extLst>
          </p:cNvPr>
          <p:cNvCxnSpPr>
            <a:cxnSpLocks/>
            <a:endCxn id="62" idx="0"/>
          </p:cNvCxnSpPr>
          <p:nvPr/>
        </p:nvCxnSpPr>
        <p:spPr>
          <a:xfrm flipH="1">
            <a:off x="3974217" y="2783521"/>
            <a:ext cx="562970" cy="2404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1" name="Connecteur droit avec flèche 160">
            <a:extLst>
              <a:ext uri="{FF2B5EF4-FFF2-40B4-BE49-F238E27FC236}">
                <a16:creationId xmlns:a16="http://schemas.microsoft.com/office/drawing/2014/main" id="{C7BE231A-1D85-885A-5718-E7F8B69B100A}"/>
              </a:ext>
            </a:extLst>
          </p:cNvPr>
          <p:cNvCxnSpPr>
            <a:cxnSpLocks/>
            <a:endCxn id="61" idx="0"/>
          </p:cNvCxnSpPr>
          <p:nvPr/>
        </p:nvCxnSpPr>
        <p:spPr>
          <a:xfrm>
            <a:off x="5323594" y="2805378"/>
            <a:ext cx="1" cy="218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6" name="Connecteur : en angle 185">
            <a:extLst>
              <a:ext uri="{FF2B5EF4-FFF2-40B4-BE49-F238E27FC236}">
                <a16:creationId xmlns:a16="http://schemas.microsoft.com/office/drawing/2014/main" id="{7D9F7776-6023-7B79-4FE7-8DC983C18071}"/>
              </a:ext>
            </a:extLst>
          </p:cNvPr>
          <p:cNvCxnSpPr>
            <a:cxnSpLocks/>
            <a:stCxn id="56" idx="1"/>
            <a:endCxn id="60" idx="3"/>
          </p:cNvCxnSpPr>
          <p:nvPr/>
        </p:nvCxnSpPr>
        <p:spPr>
          <a:xfrm rot="10800000" flipV="1">
            <a:off x="1761557" y="2676472"/>
            <a:ext cx="941582" cy="112400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8" name="Connecteur : en angle 187">
            <a:extLst>
              <a:ext uri="{FF2B5EF4-FFF2-40B4-BE49-F238E27FC236}">
                <a16:creationId xmlns:a16="http://schemas.microsoft.com/office/drawing/2014/main" id="{77047D3D-BB5D-B996-52E2-D10D6C77F066}"/>
              </a:ext>
            </a:extLst>
          </p:cNvPr>
          <p:cNvCxnSpPr>
            <a:cxnSpLocks/>
          </p:cNvCxnSpPr>
          <p:nvPr/>
        </p:nvCxnSpPr>
        <p:spPr>
          <a:xfrm rot="10800000">
            <a:off x="1639788" y="2116282"/>
            <a:ext cx="863765" cy="55864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9" name="ZoneTexte 188">
            <a:extLst>
              <a:ext uri="{FF2B5EF4-FFF2-40B4-BE49-F238E27FC236}">
                <a16:creationId xmlns:a16="http://schemas.microsoft.com/office/drawing/2014/main" id="{133A2840-F006-7369-B572-60E87440A0CE}"/>
              </a:ext>
            </a:extLst>
          </p:cNvPr>
          <p:cNvSpPr txBox="1"/>
          <p:nvPr/>
        </p:nvSpPr>
        <p:spPr>
          <a:xfrm rot="1108895">
            <a:off x="3868179" y="3810832"/>
            <a:ext cx="896773" cy="307777"/>
          </a:xfrm>
          <a:prstGeom prst="rect">
            <a:avLst/>
          </a:prstGeom>
          <a:noFill/>
        </p:spPr>
        <p:txBody>
          <a:bodyPr wrap="square" rtlCol="0">
            <a:spAutoFit/>
          </a:bodyPr>
          <a:lstStyle/>
          <a:p>
            <a:r>
              <a:rPr lang="fr-FR" sz="700" b="1" dirty="0">
                <a:latin typeface="Arial" panose="020B0604020202020204" pitchFamily="34" charset="0"/>
                <a:cs typeface="Arial" panose="020B0604020202020204" pitchFamily="34" charset="0"/>
              </a:rPr>
              <a:t>Si impossiblité </a:t>
            </a:r>
          </a:p>
          <a:p>
            <a:r>
              <a:rPr lang="fr-FR" sz="700" b="1" dirty="0">
                <a:latin typeface="Arial" panose="020B0604020202020204" pitchFamily="34" charset="0"/>
                <a:cs typeface="Arial" panose="020B0604020202020204" pitchFamily="34" charset="0"/>
              </a:rPr>
              <a:t>reclassement</a:t>
            </a:r>
          </a:p>
        </p:txBody>
      </p:sp>
      <p:cxnSp>
        <p:nvCxnSpPr>
          <p:cNvPr id="198" name="Connecteur : en angle 197">
            <a:extLst>
              <a:ext uri="{FF2B5EF4-FFF2-40B4-BE49-F238E27FC236}">
                <a16:creationId xmlns:a16="http://schemas.microsoft.com/office/drawing/2014/main" id="{ACF90B62-5F9F-07A5-AD71-1F843EEFB859}"/>
              </a:ext>
            </a:extLst>
          </p:cNvPr>
          <p:cNvCxnSpPr>
            <a:cxnSpLocks/>
          </p:cNvCxnSpPr>
          <p:nvPr/>
        </p:nvCxnSpPr>
        <p:spPr>
          <a:xfrm rot="5400000">
            <a:off x="6853513" y="2700638"/>
            <a:ext cx="1588358" cy="682082"/>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00" name="Connecteur : en angle 199">
            <a:extLst>
              <a:ext uri="{FF2B5EF4-FFF2-40B4-BE49-F238E27FC236}">
                <a16:creationId xmlns:a16="http://schemas.microsoft.com/office/drawing/2014/main" id="{E1C5184C-3867-FC7E-B166-A8A777A60311}"/>
              </a:ext>
            </a:extLst>
          </p:cNvPr>
          <p:cNvCxnSpPr>
            <a:cxnSpLocks/>
            <a:stCxn id="27" idx="2"/>
            <a:endCxn id="138" idx="0"/>
          </p:cNvCxnSpPr>
          <p:nvPr/>
        </p:nvCxnSpPr>
        <p:spPr>
          <a:xfrm rot="16200000" flipH="1">
            <a:off x="7463714" y="2793490"/>
            <a:ext cx="1588357" cy="507575"/>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02" name="Connecteur droit 201">
            <a:extLst>
              <a:ext uri="{FF2B5EF4-FFF2-40B4-BE49-F238E27FC236}">
                <a16:creationId xmlns:a16="http://schemas.microsoft.com/office/drawing/2014/main" id="{B6A15F2C-B4C2-F945-A61D-19C000D3BCF8}"/>
              </a:ext>
            </a:extLst>
          </p:cNvPr>
          <p:cNvCxnSpPr>
            <a:stCxn id="29" idx="3"/>
          </p:cNvCxnSpPr>
          <p:nvPr/>
        </p:nvCxnSpPr>
        <p:spPr>
          <a:xfrm>
            <a:off x="7118026" y="2471326"/>
            <a:ext cx="882072" cy="33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3" name="ZoneTexte 202">
            <a:extLst>
              <a:ext uri="{FF2B5EF4-FFF2-40B4-BE49-F238E27FC236}">
                <a16:creationId xmlns:a16="http://schemas.microsoft.com/office/drawing/2014/main" id="{3DF984CA-A812-B998-9405-FFA73DCB6A51}"/>
              </a:ext>
            </a:extLst>
          </p:cNvPr>
          <p:cNvSpPr txBox="1"/>
          <p:nvPr/>
        </p:nvSpPr>
        <p:spPr>
          <a:xfrm>
            <a:off x="7062354" y="2533423"/>
            <a:ext cx="896773" cy="307777"/>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Si impossiblité </a:t>
            </a:r>
          </a:p>
          <a:p>
            <a:pPr algn="ctr"/>
            <a:r>
              <a:rPr lang="fr-FR" sz="700" b="1" dirty="0">
                <a:latin typeface="Arial" panose="020B0604020202020204" pitchFamily="34" charset="0"/>
                <a:cs typeface="Arial" panose="020B0604020202020204" pitchFamily="34" charset="0"/>
              </a:rPr>
              <a:t>PPR</a:t>
            </a:r>
          </a:p>
        </p:txBody>
      </p:sp>
      <p:sp>
        <p:nvSpPr>
          <p:cNvPr id="205" name="ZoneTexte 204">
            <a:extLst>
              <a:ext uri="{FF2B5EF4-FFF2-40B4-BE49-F238E27FC236}">
                <a16:creationId xmlns:a16="http://schemas.microsoft.com/office/drawing/2014/main" id="{D2F0FEEE-E2E6-1210-54F8-9C52A834C7A7}"/>
              </a:ext>
            </a:extLst>
          </p:cNvPr>
          <p:cNvSpPr txBox="1"/>
          <p:nvPr/>
        </p:nvSpPr>
        <p:spPr>
          <a:xfrm rot="20045323">
            <a:off x="1463932" y="3057826"/>
            <a:ext cx="896773" cy="200055"/>
          </a:xfrm>
          <a:prstGeom prst="rect">
            <a:avLst/>
          </a:prstGeom>
          <a:noFill/>
        </p:spPr>
        <p:txBody>
          <a:bodyPr wrap="square" rtlCol="0">
            <a:spAutoFit/>
          </a:bodyPr>
          <a:lstStyle/>
          <a:p>
            <a:r>
              <a:rPr lang="fr-FR" sz="700" b="1" dirty="0">
                <a:latin typeface="Arial" panose="020B0604020202020204" pitchFamily="34" charset="0"/>
                <a:cs typeface="Arial" panose="020B0604020202020204" pitchFamily="34" charset="0"/>
              </a:rPr>
              <a:t>Avec réserves</a:t>
            </a:r>
          </a:p>
        </p:txBody>
      </p:sp>
      <p:sp>
        <p:nvSpPr>
          <p:cNvPr id="211" name="Ellipse 210">
            <a:extLst>
              <a:ext uri="{FF2B5EF4-FFF2-40B4-BE49-F238E27FC236}">
                <a16:creationId xmlns:a16="http://schemas.microsoft.com/office/drawing/2014/main" id="{6D1A7E0B-84BB-32FF-D695-50AD0AD7D7B6}"/>
              </a:ext>
            </a:extLst>
          </p:cNvPr>
          <p:cNvSpPr/>
          <p:nvPr/>
        </p:nvSpPr>
        <p:spPr>
          <a:xfrm rot="19825245">
            <a:off x="1528910" y="2949720"/>
            <a:ext cx="696814" cy="4535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13" name="Ellipse 212">
            <a:extLst>
              <a:ext uri="{FF2B5EF4-FFF2-40B4-BE49-F238E27FC236}">
                <a16:creationId xmlns:a16="http://schemas.microsoft.com/office/drawing/2014/main" id="{0D90AA6D-A187-11FC-14D7-0928C40A9640}"/>
              </a:ext>
            </a:extLst>
          </p:cNvPr>
          <p:cNvSpPr/>
          <p:nvPr/>
        </p:nvSpPr>
        <p:spPr>
          <a:xfrm rot="966948">
            <a:off x="3816561" y="3725255"/>
            <a:ext cx="881652" cy="4535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14" name="Ellipse 213">
            <a:extLst>
              <a:ext uri="{FF2B5EF4-FFF2-40B4-BE49-F238E27FC236}">
                <a16:creationId xmlns:a16="http://schemas.microsoft.com/office/drawing/2014/main" id="{5D3A1309-F4BC-9015-BBDF-7D1654D8B76F}"/>
              </a:ext>
            </a:extLst>
          </p:cNvPr>
          <p:cNvSpPr/>
          <p:nvPr/>
        </p:nvSpPr>
        <p:spPr>
          <a:xfrm rot="19825245">
            <a:off x="7104012" y="2361801"/>
            <a:ext cx="827645" cy="57380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2748838260"/>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4A9732FF-C2FD-F853-AA3E-CDC797DB705B}"/>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3BE746B1-7F5D-4AA6-9A93-FF8AC2BAF182}"/>
              </a:ext>
            </a:extLst>
          </p:cNvPr>
          <p:cNvSpPr>
            <a:spLocks noGrp="1"/>
          </p:cNvSpPr>
          <p:nvPr>
            <p:ph type="body" sz="quarter" idx="10"/>
          </p:nvPr>
        </p:nvSpPr>
        <p:spPr>
          <a:xfrm>
            <a:off x="321998" y="910990"/>
            <a:ext cx="2666670" cy="2994125"/>
          </a:xfrm>
        </p:spPr>
        <p:txBody>
          <a:bodyPr/>
          <a:lstStyle/>
          <a:p>
            <a:endParaRPr lang="en-US" altLang="ko-KR" sz="900" b="1" dirty="0">
              <a:gradFill>
                <a:gsLst>
                  <a:gs pos="0">
                    <a:schemeClr val="accent1"/>
                  </a:gs>
                  <a:gs pos="100000">
                    <a:schemeClr val="accent1"/>
                  </a:gs>
                </a:gsLst>
                <a:lin ang="5400000" scaled="0"/>
              </a:gradFill>
              <a:latin typeface="+mj-lt"/>
            </a:endParaRPr>
          </a:p>
          <a:p>
            <a:pPr algn="ctr"/>
            <a:r>
              <a:rPr lang="en-US" altLang="ko-KR" sz="1600" b="1" dirty="0">
                <a:gradFill>
                  <a:gsLst>
                    <a:gs pos="0">
                      <a:schemeClr val="accent1"/>
                    </a:gs>
                    <a:gs pos="100000">
                      <a:schemeClr val="accent1"/>
                    </a:gs>
                  </a:gsLst>
                  <a:lin ang="5400000" scaled="0"/>
                </a:gradFill>
                <a:latin typeface="Arial Rounded MT Bold" panose="020F0704030504030204" pitchFamily="34" charset="0"/>
              </a:rPr>
              <a:t>Pensez à consulter la documentation et les procédures mises à votre disposition par les équipes du CDG</a:t>
            </a:r>
          </a:p>
          <a:p>
            <a:endParaRPr lang="en-US" altLang="ko-KR" sz="900" b="1" dirty="0">
              <a:gradFill>
                <a:gsLst>
                  <a:gs pos="0">
                    <a:schemeClr val="accent1"/>
                  </a:gs>
                  <a:gs pos="100000">
                    <a:schemeClr val="accent1"/>
                  </a:gs>
                </a:gsLst>
                <a:lin ang="5400000" scaled="0"/>
              </a:gradFill>
              <a:latin typeface="+mj-lt"/>
            </a:endParaRPr>
          </a:p>
          <a:p>
            <a:endParaRPr lang="en-US" altLang="ko-KR" sz="900" b="1" dirty="0">
              <a:gradFill>
                <a:gsLst>
                  <a:gs pos="0">
                    <a:schemeClr val="accent1"/>
                  </a:gs>
                  <a:gs pos="100000">
                    <a:schemeClr val="accent1"/>
                  </a:gs>
                </a:gsLst>
                <a:lin ang="5400000" scaled="0"/>
              </a:gradFill>
              <a:latin typeface="+mj-lt"/>
            </a:endParaRPr>
          </a:p>
          <a:p>
            <a:endParaRPr lang="en-US" altLang="ko-KR" sz="900" b="1" dirty="0">
              <a:gradFill>
                <a:gsLst>
                  <a:gs pos="0">
                    <a:schemeClr val="accent1"/>
                  </a:gs>
                  <a:gs pos="100000">
                    <a:schemeClr val="accent1"/>
                  </a:gs>
                </a:gsLst>
                <a:lin ang="5400000" scaled="0"/>
              </a:gradFill>
              <a:latin typeface="+mj-lt"/>
            </a:endParaRPr>
          </a:p>
          <a:p>
            <a:endParaRPr lang="en-US" altLang="ko-KR" dirty="0"/>
          </a:p>
          <a:p>
            <a:endParaRPr lang="ko-KR" altLang="en-US" dirty="0"/>
          </a:p>
        </p:txBody>
      </p:sp>
      <p:grpSp>
        <p:nvGrpSpPr>
          <p:cNvPr id="32" name="그룹 31">
            <a:extLst>
              <a:ext uri="{FF2B5EF4-FFF2-40B4-BE49-F238E27FC236}">
                <a16:creationId xmlns:a16="http://schemas.microsoft.com/office/drawing/2014/main" id="{A33BAA2F-326A-0A2C-CD95-07CDF49C7AC9}"/>
              </a:ext>
            </a:extLst>
          </p:cNvPr>
          <p:cNvGrpSpPr/>
          <p:nvPr/>
        </p:nvGrpSpPr>
        <p:grpSpPr>
          <a:xfrm>
            <a:off x="3971926" y="1968500"/>
            <a:ext cx="3036902" cy="3175000"/>
            <a:chOff x="3971926" y="1968500"/>
            <a:chExt cx="3036902" cy="3175000"/>
          </a:xfrm>
        </p:grpSpPr>
        <p:sp>
          <p:nvSpPr>
            <p:cNvPr id="78" name="Freeform 35">
              <a:extLst>
                <a:ext uri="{FF2B5EF4-FFF2-40B4-BE49-F238E27FC236}">
                  <a16:creationId xmlns:a16="http://schemas.microsoft.com/office/drawing/2014/main" id="{CDE22827-778E-EA83-739F-69B5D413B2AC}"/>
                </a:ext>
              </a:extLst>
            </p:cNvPr>
            <p:cNvSpPr>
              <a:spLocks/>
            </p:cNvSpPr>
            <p:nvPr/>
          </p:nvSpPr>
          <p:spPr bwMode="auto">
            <a:xfrm>
              <a:off x="3971926" y="1968500"/>
              <a:ext cx="3036902" cy="3175000"/>
            </a:xfrm>
            <a:custGeom>
              <a:avLst/>
              <a:gdLst>
                <a:gd name="T0" fmla="*/ 314 w 1684"/>
                <a:gd name="T1" fmla="*/ 284 h 1761"/>
                <a:gd name="T2" fmla="*/ 201 w 1684"/>
                <a:gd name="T3" fmla="*/ 565 h 1761"/>
                <a:gd name="T4" fmla="*/ 191 w 1684"/>
                <a:gd name="T5" fmla="*/ 655 h 1761"/>
                <a:gd name="T6" fmla="*/ 36 w 1684"/>
                <a:gd name="T7" fmla="*/ 832 h 1761"/>
                <a:gd name="T8" fmla="*/ 9 w 1684"/>
                <a:gd name="T9" fmla="*/ 921 h 1761"/>
                <a:gd name="T10" fmla="*/ 105 w 1684"/>
                <a:gd name="T11" fmla="*/ 981 h 1761"/>
                <a:gd name="T12" fmla="*/ 76 w 1684"/>
                <a:gd name="T13" fmla="*/ 1088 h 1761"/>
                <a:gd name="T14" fmla="*/ 119 w 1684"/>
                <a:gd name="T15" fmla="*/ 1143 h 1761"/>
                <a:gd name="T16" fmla="*/ 79 w 1684"/>
                <a:gd name="T17" fmla="*/ 1179 h 1761"/>
                <a:gd name="T18" fmla="*/ 91 w 1684"/>
                <a:gd name="T19" fmla="*/ 1225 h 1761"/>
                <a:gd name="T20" fmla="*/ 128 w 1684"/>
                <a:gd name="T21" fmla="*/ 1252 h 1761"/>
                <a:gd name="T22" fmla="*/ 114 w 1684"/>
                <a:gd name="T23" fmla="*/ 1362 h 1761"/>
                <a:gd name="T24" fmla="*/ 400 w 1684"/>
                <a:gd name="T25" fmla="*/ 1490 h 1761"/>
                <a:gd name="T26" fmla="*/ 484 w 1684"/>
                <a:gd name="T27" fmla="*/ 1761 h 1761"/>
                <a:gd name="T28" fmla="*/ 745 w 1684"/>
                <a:gd name="T29" fmla="*/ 1761 h 1761"/>
                <a:gd name="T30" fmla="*/ 745 w 1684"/>
                <a:gd name="T31" fmla="*/ 1761 h 1761"/>
                <a:gd name="T32" fmla="*/ 1253 w 1684"/>
                <a:gd name="T33" fmla="*/ 1761 h 1761"/>
                <a:gd name="T34" fmla="*/ 1346 w 1684"/>
                <a:gd name="T35" fmla="*/ 1032 h 1761"/>
                <a:gd name="T36" fmla="*/ 745 w 1684"/>
                <a:gd name="T37" fmla="*/ 69 h 1761"/>
                <a:gd name="T38" fmla="*/ 745 w 1684"/>
                <a:gd name="T39" fmla="*/ 69 h 1761"/>
                <a:gd name="T40" fmla="*/ 314 w 1684"/>
                <a:gd name="T41" fmla="*/ 284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4" h="1761">
                  <a:moveTo>
                    <a:pt x="314" y="284"/>
                  </a:moveTo>
                  <a:cubicBezTo>
                    <a:pt x="204" y="415"/>
                    <a:pt x="223" y="522"/>
                    <a:pt x="201" y="565"/>
                  </a:cubicBezTo>
                  <a:cubicBezTo>
                    <a:pt x="187" y="594"/>
                    <a:pt x="210" y="629"/>
                    <a:pt x="191" y="655"/>
                  </a:cubicBezTo>
                  <a:cubicBezTo>
                    <a:pt x="145" y="720"/>
                    <a:pt x="102" y="764"/>
                    <a:pt x="36" y="832"/>
                  </a:cubicBezTo>
                  <a:cubicBezTo>
                    <a:pt x="18" y="850"/>
                    <a:pt x="0" y="897"/>
                    <a:pt x="9" y="921"/>
                  </a:cubicBezTo>
                  <a:cubicBezTo>
                    <a:pt x="19" y="946"/>
                    <a:pt x="93" y="941"/>
                    <a:pt x="105" y="981"/>
                  </a:cubicBezTo>
                  <a:cubicBezTo>
                    <a:pt x="121" y="1034"/>
                    <a:pt x="73" y="1053"/>
                    <a:pt x="76" y="1088"/>
                  </a:cubicBezTo>
                  <a:cubicBezTo>
                    <a:pt x="69" y="1129"/>
                    <a:pt x="105" y="1134"/>
                    <a:pt x="119" y="1143"/>
                  </a:cubicBezTo>
                  <a:cubicBezTo>
                    <a:pt x="98" y="1163"/>
                    <a:pt x="89" y="1162"/>
                    <a:pt x="79" y="1179"/>
                  </a:cubicBezTo>
                  <a:cubicBezTo>
                    <a:pt x="72" y="1191"/>
                    <a:pt x="83" y="1213"/>
                    <a:pt x="91" y="1225"/>
                  </a:cubicBezTo>
                  <a:cubicBezTo>
                    <a:pt x="100" y="1239"/>
                    <a:pt x="127" y="1236"/>
                    <a:pt x="128" y="1252"/>
                  </a:cubicBezTo>
                  <a:cubicBezTo>
                    <a:pt x="129" y="1296"/>
                    <a:pt x="107" y="1319"/>
                    <a:pt x="114" y="1362"/>
                  </a:cubicBezTo>
                  <a:cubicBezTo>
                    <a:pt x="140" y="1527"/>
                    <a:pt x="333" y="1406"/>
                    <a:pt x="400" y="1490"/>
                  </a:cubicBezTo>
                  <a:cubicBezTo>
                    <a:pt x="454" y="1556"/>
                    <a:pt x="512" y="1620"/>
                    <a:pt x="484" y="1761"/>
                  </a:cubicBezTo>
                  <a:cubicBezTo>
                    <a:pt x="745" y="1761"/>
                    <a:pt x="745" y="1761"/>
                    <a:pt x="745" y="1761"/>
                  </a:cubicBezTo>
                  <a:cubicBezTo>
                    <a:pt x="745" y="1761"/>
                    <a:pt x="745" y="1761"/>
                    <a:pt x="745" y="1761"/>
                  </a:cubicBezTo>
                  <a:cubicBezTo>
                    <a:pt x="1253" y="1761"/>
                    <a:pt x="1253" y="1761"/>
                    <a:pt x="1253" y="1761"/>
                  </a:cubicBezTo>
                  <a:cubicBezTo>
                    <a:pt x="1084" y="1384"/>
                    <a:pt x="1150" y="1293"/>
                    <a:pt x="1346" y="1032"/>
                  </a:cubicBezTo>
                  <a:cubicBezTo>
                    <a:pt x="1684" y="581"/>
                    <a:pt x="1314" y="0"/>
                    <a:pt x="745" y="69"/>
                  </a:cubicBezTo>
                  <a:cubicBezTo>
                    <a:pt x="745" y="69"/>
                    <a:pt x="745" y="69"/>
                    <a:pt x="745" y="69"/>
                  </a:cubicBezTo>
                  <a:cubicBezTo>
                    <a:pt x="610" y="85"/>
                    <a:pt x="408" y="169"/>
                    <a:pt x="314" y="284"/>
                  </a:cubicBezTo>
                  <a:close/>
                </a:path>
              </a:pathLst>
            </a:custGeom>
            <a:solidFill>
              <a:schemeClr val="tx2"/>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80" name="TextBox 79">
              <a:extLst>
                <a:ext uri="{FF2B5EF4-FFF2-40B4-BE49-F238E27FC236}">
                  <a16:creationId xmlns:a16="http://schemas.microsoft.com/office/drawing/2014/main" id="{65CFA011-3E92-F6A7-44DA-335924E9D430}"/>
                </a:ext>
              </a:extLst>
            </p:cNvPr>
            <p:cNvSpPr txBox="1">
              <a:spLocks/>
            </p:cNvSpPr>
            <p:nvPr/>
          </p:nvSpPr>
          <p:spPr>
            <a:xfrm>
              <a:off x="4511148" y="2655084"/>
              <a:ext cx="1872190" cy="589766"/>
            </a:xfrm>
            <a:prstGeom prst="rect">
              <a:avLst/>
            </a:prstGeom>
            <a:noFill/>
          </p:spPr>
          <p:txBody>
            <a:bodyPr wrap="square" lIns="72000" tIns="0" rIns="72000" bIns="0" rtlCol="0">
              <a:noAutofit/>
            </a:bodyPr>
            <a:lstStyle/>
            <a:p>
              <a:pPr lvl="0" algn="ctr"/>
              <a:r>
                <a:rPr lang="en-US" altLang="ko-KR" sz="1500" b="1" dirty="0">
                  <a:gradFill>
                    <a:gsLst>
                      <a:gs pos="0">
                        <a:schemeClr val="accent1"/>
                      </a:gs>
                      <a:gs pos="100000">
                        <a:schemeClr val="accent1"/>
                      </a:gs>
                    </a:gsLst>
                    <a:lin ang="5400000" scaled="1"/>
                  </a:gradFill>
                  <a:latin typeface="Arial Rounded MT Bold" panose="020F0704030504030204" pitchFamily="34" charset="0"/>
                </a:rPr>
                <a:t>Les étapes de la gestion des congés de maladie</a:t>
              </a:r>
              <a:endParaRPr lang="ko-KR" altLang="en-US" sz="1500" b="1" dirty="0">
                <a:gradFill>
                  <a:gsLst>
                    <a:gs pos="0">
                      <a:schemeClr val="accent1"/>
                    </a:gs>
                    <a:gs pos="100000">
                      <a:schemeClr val="accent1"/>
                    </a:gs>
                  </a:gsLst>
                  <a:lin ang="5400000" scaled="1"/>
                </a:gradFill>
                <a:latin typeface="Arial Rounded MT Bold" panose="020F0704030504030204" pitchFamily="34" charset="0"/>
              </a:endParaRPr>
            </a:p>
          </p:txBody>
        </p:sp>
      </p:grpSp>
      <p:grpSp>
        <p:nvGrpSpPr>
          <p:cNvPr id="44" name="그룹 43">
            <a:extLst>
              <a:ext uri="{FF2B5EF4-FFF2-40B4-BE49-F238E27FC236}">
                <a16:creationId xmlns:a16="http://schemas.microsoft.com/office/drawing/2014/main" id="{6F5ADD17-00D8-148D-3E93-1AA2465D2E4D}"/>
              </a:ext>
            </a:extLst>
          </p:cNvPr>
          <p:cNvGrpSpPr/>
          <p:nvPr/>
        </p:nvGrpSpPr>
        <p:grpSpPr>
          <a:xfrm>
            <a:off x="3279415" y="1523986"/>
            <a:ext cx="1444985" cy="1276364"/>
            <a:chOff x="3279415" y="1523986"/>
            <a:chExt cx="1444985" cy="1276364"/>
          </a:xfrm>
        </p:grpSpPr>
        <p:grpSp>
          <p:nvGrpSpPr>
            <p:cNvPr id="38" name="그룹 37">
              <a:extLst>
                <a:ext uri="{FF2B5EF4-FFF2-40B4-BE49-F238E27FC236}">
                  <a16:creationId xmlns:a16="http://schemas.microsoft.com/office/drawing/2014/main" id="{B087B961-9B9F-95BF-5315-C6BE533EE340}"/>
                </a:ext>
              </a:extLst>
            </p:cNvPr>
            <p:cNvGrpSpPr/>
            <p:nvPr/>
          </p:nvGrpSpPr>
          <p:grpSpPr>
            <a:xfrm>
              <a:off x="3279415" y="1523986"/>
              <a:ext cx="1444985" cy="1276364"/>
              <a:chOff x="3279415" y="1523986"/>
              <a:chExt cx="1444985" cy="1276364"/>
            </a:xfrm>
          </p:grpSpPr>
          <p:cxnSp>
            <p:nvCxnSpPr>
              <p:cNvPr id="82" name="직선 연결선 81">
                <a:extLst>
                  <a:ext uri="{FF2B5EF4-FFF2-40B4-BE49-F238E27FC236}">
                    <a16:creationId xmlns:a16="http://schemas.microsoft.com/office/drawing/2014/main" id="{D8DD98F0-1890-5CCD-3D5F-EF4AF599A8BA}"/>
                  </a:ext>
                </a:extLst>
              </p:cNvPr>
              <p:cNvCxnSpPr/>
              <p:nvPr/>
            </p:nvCxnSpPr>
            <p:spPr>
              <a:xfrm flipH="1" flipV="1">
                <a:off x="3905707" y="2131637"/>
                <a:ext cx="818693" cy="668713"/>
              </a:xfrm>
              <a:prstGeom prst="line">
                <a:avLst/>
              </a:prstGeom>
              <a:ln w="3175">
                <a:solidFill>
                  <a:schemeClr val="accent1"/>
                </a:solidFill>
                <a:prstDash val="dash"/>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4" name="그룹 33">
                <a:extLst>
                  <a:ext uri="{FF2B5EF4-FFF2-40B4-BE49-F238E27FC236}">
                    <a16:creationId xmlns:a16="http://schemas.microsoft.com/office/drawing/2014/main" id="{B5B698AE-70A5-45E0-8ECF-330045C86D6E}"/>
                  </a:ext>
                </a:extLst>
              </p:cNvPr>
              <p:cNvGrpSpPr/>
              <p:nvPr/>
            </p:nvGrpSpPr>
            <p:grpSpPr>
              <a:xfrm>
                <a:off x="3279415" y="1523986"/>
                <a:ext cx="812175" cy="817836"/>
                <a:chOff x="3279415" y="1523986"/>
                <a:chExt cx="812175" cy="817836"/>
              </a:xfrm>
            </p:grpSpPr>
            <p:grpSp>
              <p:nvGrpSpPr>
                <p:cNvPr id="84" name="그룹 83">
                  <a:extLst>
                    <a:ext uri="{FF2B5EF4-FFF2-40B4-BE49-F238E27FC236}">
                      <a16:creationId xmlns:a16="http://schemas.microsoft.com/office/drawing/2014/main" id="{E81AB460-0799-2E85-28B2-D0E32D9BD462}"/>
                    </a:ext>
                  </a:extLst>
                </p:cNvPr>
                <p:cNvGrpSpPr/>
                <p:nvPr/>
              </p:nvGrpSpPr>
              <p:grpSpPr>
                <a:xfrm>
                  <a:off x="3279415" y="1523986"/>
                  <a:ext cx="812175" cy="817836"/>
                  <a:chOff x="5206643" y="1197867"/>
                  <a:chExt cx="1014180" cy="1021252"/>
                </a:xfrm>
              </p:grpSpPr>
              <p:sp>
                <p:nvSpPr>
                  <p:cNvPr id="90" name="타원 89">
                    <a:extLst>
                      <a:ext uri="{FF2B5EF4-FFF2-40B4-BE49-F238E27FC236}">
                        <a16:creationId xmlns:a16="http://schemas.microsoft.com/office/drawing/2014/main" id="{C8CBDD6C-F150-FD56-ED0C-74620E307CB3}"/>
                      </a:ext>
                    </a:extLst>
                  </p:cNvPr>
                  <p:cNvSpPr/>
                  <p:nvPr/>
                </p:nvSpPr>
                <p:spPr>
                  <a:xfrm>
                    <a:off x="5206643" y="1197867"/>
                    <a:ext cx="1014180" cy="1021252"/>
                  </a:xfrm>
                  <a:prstGeom prst="ellipse">
                    <a:avLst/>
                  </a:prstGeom>
                  <a:gradFill>
                    <a:gsLst>
                      <a:gs pos="0">
                        <a:schemeClr val="accent1">
                          <a:lumMod val="80000"/>
                          <a:lumOff val="20000"/>
                        </a:schemeClr>
                      </a:gs>
                      <a:gs pos="50000">
                        <a:schemeClr val="accent1"/>
                      </a:gs>
                      <a:gs pos="100000">
                        <a:schemeClr val="accent1"/>
                      </a:gs>
                    </a:gsLst>
                    <a:lin ang="2700000" scaled="0"/>
                  </a:gradFill>
                  <a:ln w="3175" cap="flat" cmpd="sng" algn="ctr">
                    <a:gradFill>
                      <a:gsLst>
                        <a:gs pos="0">
                          <a:schemeClr val="accent1">
                            <a:lumMod val="80000"/>
                          </a:schemeClr>
                        </a:gs>
                        <a:gs pos="100000">
                          <a:schemeClr val="accent1">
                            <a:lumMod val="80000"/>
                          </a:schemeClr>
                        </a:gs>
                      </a:gsLst>
                      <a:lin ang="5400000" scaled="1"/>
                    </a:gradFill>
                    <a:prstDash val="solid"/>
                  </a:ln>
                  <a:effectLst>
                    <a:outerShdw dist="25400" dir="54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91" name="타원 111">
                    <a:extLst>
                      <a:ext uri="{FF2B5EF4-FFF2-40B4-BE49-F238E27FC236}">
                        <a16:creationId xmlns:a16="http://schemas.microsoft.com/office/drawing/2014/main" id="{91D63AC7-55C9-17B2-C412-5A1AE60B8C68}"/>
                      </a:ext>
                    </a:extLst>
                  </p:cNvPr>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87" name="TextBox 86">
                  <a:extLst>
                    <a:ext uri="{FF2B5EF4-FFF2-40B4-BE49-F238E27FC236}">
                      <a16:creationId xmlns:a16="http://schemas.microsoft.com/office/drawing/2014/main" id="{D35CF9CD-2E1B-19C2-0F07-52C7B38B39EC}"/>
                    </a:ext>
                  </a:extLst>
                </p:cNvPr>
                <p:cNvSpPr txBox="1"/>
                <p:nvPr/>
              </p:nvSpPr>
              <p:spPr>
                <a:xfrm>
                  <a:off x="3351825" y="2077680"/>
                  <a:ext cx="625489" cy="155311"/>
                </a:xfrm>
                <a:prstGeom prst="rect">
                  <a:avLst/>
                </a:prstGeom>
                <a:noFill/>
                <a:scene3d>
                  <a:camera prst="orthographicFront"/>
                  <a:lightRig rig="threePt" dir="t"/>
                </a:scene3d>
                <a:sp3d>
                  <a:bevelT/>
                </a:sp3d>
              </p:spPr>
              <p:txBody>
                <a:bodyPr wrap="square" lIns="0" tIns="0" rIns="0" bIns="0" rtlCol="0">
                  <a:noAutofit/>
                </a:bodyPr>
                <a:lstStyle/>
                <a:p>
                  <a:pPr lvl="0" algn="ctr"/>
                  <a:r>
                    <a:rPr lang="en-US" altLang="ko-KR" sz="600" b="1" dirty="0">
                      <a:gradFill>
                        <a:gsLst>
                          <a:gs pos="0">
                            <a:schemeClr val="bg2"/>
                          </a:gs>
                          <a:gs pos="100000">
                            <a:schemeClr val="bg2"/>
                          </a:gs>
                        </a:gsLst>
                        <a:lin ang="5400000" scaled="0"/>
                      </a:gradFill>
                      <a:latin typeface="Roboto Condensed Regular"/>
                    </a:rPr>
                    <a:t>Certificat d’arrêt</a:t>
                  </a:r>
                  <a:endParaRPr lang="ko-KR" altLang="en-US" sz="600" b="1" dirty="0">
                    <a:gradFill>
                      <a:gsLst>
                        <a:gs pos="0">
                          <a:schemeClr val="bg2"/>
                        </a:gs>
                        <a:gs pos="100000">
                          <a:schemeClr val="bg2"/>
                        </a:gs>
                      </a:gsLst>
                      <a:lin ang="5400000" scaled="0"/>
                    </a:gradFill>
                    <a:latin typeface="Roboto Condensed Regular"/>
                  </a:endParaRPr>
                </a:p>
              </p:txBody>
            </p:sp>
          </p:grpSp>
        </p:grpSp>
        <p:sp>
          <p:nvSpPr>
            <p:cNvPr id="43" name="Freeform 48">
              <a:extLst>
                <a:ext uri="{FF2B5EF4-FFF2-40B4-BE49-F238E27FC236}">
                  <a16:creationId xmlns:a16="http://schemas.microsoft.com/office/drawing/2014/main" id="{E5CBE5DC-498C-2180-14EC-5BF1A6D62C33}"/>
                </a:ext>
              </a:extLst>
            </p:cNvPr>
            <p:cNvSpPr>
              <a:spLocks noEditPoints="1"/>
            </p:cNvSpPr>
            <p:nvPr/>
          </p:nvSpPr>
          <p:spPr bwMode="auto">
            <a:xfrm>
              <a:off x="3567748" y="1696369"/>
              <a:ext cx="209767" cy="306932"/>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46">
            <a:extLst>
              <a:ext uri="{FF2B5EF4-FFF2-40B4-BE49-F238E27FC236}">
                <a16:creationId xmlns:a16="http://schemas.microsoft.com/office/drawing/2014/main" id="{A74790A3-5DD3-066E-20AF-70D32423D69F}"/>
              </a:ext>
            </a:extLst>
          </p:cNvPr>
          <p:cNvGrpSpPr/>
          <p:nvPr/>
        </p:nvGrpSpPr>
        <p:grpSpPr>
          <a:xfrm>
            <a:off x="4070010" y="956001"/>
            <a:ext cx="1111915" cy="1504689"/>
            <a:chOff x="4217626" y="971812"/>
            <a:chExt cx="944925" cy="1504689"/>
          </a:xfrm>
        </p:grpSpPr>
        <p:grpSp>
          <p:nvGrpSpPr>
            <p:cNvPr id="39" name="그룹 38">
              <a:extLst>
                <a:ext uri="{FF2B5EF4-FFF2-40B4-BE49-F238E27FC236}">
                  <a16:creationId xmlns:a16="http://schemas.microsoft.com/office/drawing/2014/main" id="{AB18505D-A0A3-859C-41B1-24A839707CF5}"/>
                </a:ext>
              </a:extLst>
            </p:cNvPr>
            <p:cNvGrpSpPr/>
            <p:nvPr/>
          </p:nvGrpSpPr>
          <p:grpSpPr>
            <a:xfrm>
              <a:off x="4217626" y="971812"/>
              <a:ext cx="944925" cy="1504689"/>
              <a:chOff x="4217626" y="971812"/>
              <a:chExt cx="944925" cy="1504689"/>
            </a:xfrm>
          </p:grpSpPr>
          <p:cxnSp>
            <p:nvCxnSpPr>
              <p:cNvPr id="104" name="직선 연결선 103">
                <a:extLst>
                  <a:ext uri="{FF2B5EF4-FFF2-40B4-BE49-F238E27FC236}">
                    <a16:creationId xmlns:a16="http://schemas.microsoft.com/office/drawing/2014/main" id="{AD1D3988-DCC5-1921-985F-E23AC4614AB5}"/>
                  </a:ext>
                </a:extLst>
              </p:cNvPr>
              <p:cNvCxnSpPr/>
              <p:nvPr/>
            </p:nvCxnSpPr>
            <p:spPr>
              <a:xfrm flipH="1" flipV="1">
                <a:off x="4705350" y="1619250"/>
                <a:ext cx="457201" cy="857251"/>
              </a:xfrm>
              <a:prstGeom prst="line">
                <a:avLst/>
              </a:prstGeom>
              <a:ln w="3175">
                <a:solidFill>
                  <a:schemeClr val="accent3">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3" name="그룹 32">
                <a:extLst>
                  <a:ext uri="{FF2B5EF4-FFF2-40B4-BE49-F238E27FC236}">
                    <a16:creationId xmlns:a16="http://schemas.microsoft.com/office/drawing/2014/main" id="{997569DD-FA07-A607-71A7-6FA0FF7EF67D}"/>
                  </a:ext>
                </a:extLst>
              </p:cNvPr>
              <p:cNvGrpSpPr/>
              <p:nvPr/>
            </p:nvGrpSpPr>
            <p:grpSpPr>
              <a:xfrm>
                <a:off x="4217626" y="971812"/>
                <a:ext cx="762310" cy="878745"/>
                <a:chOff x="4217626" y="971812"/>
                <a:chExt cx="762310" cy="878745"/>
              </a:xfrm>
            </p:grpSpPr>
            <p:grpSp>
              <p:nvGrpSpPr>
                <p:cNvPr id="106" name="그룹 105">
                  <a:extLst>
                    <a:ext uri="{FF2B5EF4-FFF2-40B4-BE49-F238E27FC236}">
                      <a16:creationId xmlns:a16="http://schemas.microsoft.com/office/drawing/2014/main" id="{93FB44D2-90AC-686E-5854-2DB183514334}"/>
                    </a:ext>
                  </a:extLst>
                </p:cNvPr>
                <p:cNvGrpSpPr/>
                <p:nvPr/>
              </p:nvGrpSpPr>
              <p:grpSpPr>
                <a:xfrm>
                  <a:off x="4217626" y="971812"/>
                  <a:ext cx="762310" cy="878745"/>
                  <a:chOff x="5331532" y="1229929"/>
                  <a:chExt cx="951913" cy="1097309"/>
                </a:xfrm>
              </p:grpSpPr>
              <p:sp>
                <p:nvSpPr>
                  <p:cNvPr id="112" name="타원 111">
                    <a:extLst>
                      <a:ext uri="{FF2B5EF4-FFF2-40B4-BE49-F238E27FC236}">
                        <a16:creationId xmlns:a16="http://schemas.microsoft.com/office/drawing/2014/main" id="{39F7BBDB-0443-8E05-C7F2-495C8904E02F}"/>
                      </a:ext>
                    </a:extLst>
                  </p:cNvPr>
                  <p:cNvSpPr/>
                  <p:nvPr/>
                </p:nvSpPr>
                <p:spPr>
                  <a:xfrm>
                    <a:off x="5331532" y="1229929"/>
                    <a:ext cx="951913" cy="1070469"/>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13" name="타원 111">
                    <a:extLst>
                      <a:ext uri="{FF2B5EF4-FFF2-40B4-BE49-F238E27FC236}">
                        <a16:creationId xmlns:a16="http://schemas.microsoft.com/office/drawing/2014/main" id="{788F1630-4B13-5A03-558F-332D15CDB0AB}"/>
                      </a:ext>
                    </a:extLst>
                  </p:cNvPr>
                  <p:cNvSpPr/>
                  <p:nvPr/>
                </p:nvSpPr>
                <p:spPr>
                  <a:xfrm>
                    <a:off x="5605916" y="1521892"/>
                    <a:ext cx="587958" cy="805346"/>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09" name="TextBox 108">
                  <a:extLst>
                    <a:ext uri="{FF2B5EF4-FFF2-40B4-BE49-F238E27FC236}">
                      <a16:creationId xmlns:a16="http://schemas.microsoft.com/office/drawing/2014/main" id="{F77FB353-6A9A-444E-7153-7451D55D8C3F}"/>
                    </a:ext>
                  </a:extLst>
                </p:cNvPr>
                <p:cNvSpPr txBox="1"/>
                <p:nvPr/>
              </p:nvSpPr>
              <p:spPr>
                <a:xfrm>
                  <a:off x="4272992" y="1460251"/>
                  <a:ext cx="625489" cy="155311"/>
                </a:xfrm>
                <a:prstGeom prst="rect">
                  <a:avLst/>
                </a:prstGeom>
                <a:noFill/>
              </p:spPr>
              <p:txBody>
                <a:bodyPr wrap="square" lIns="0" tIns="0" rIns="0" bIns="0" rtlCol="0">
                  <a:noAutofit/>
                </a:bodyPr>
                <a:lstStyle/>
                <a:p>
                  <a:pPr algn="ctr"/>
                  <a:r>
                    <a:rPr lang="fr-FR" altLang="ko-KR" sz="600" b="1" dirty="0">
                      <a:gradFill>
                        <a:gsLst>
                          <a:gs pos="0">
                            <a:schemeClr val="bg2"/>
                          </a:gs>
                          <a:gs pos="100000">
                            <a:schemeClr val="bg2"/>
                          </a:gs>
                        </a:gsLst>
                        <a:lin ang="5400000" scaled="0"/>
                      </a:gradFill>
                      <a:latin typeface="Roboto Condensed Regular"/>
                    </a:rPr>
                    <a:t>Régime de protection sociale</a:t>
                  </a:r>
                  <a:endParaRPr lang="ko-KR" altLang="en-US" sz="600" b="1" dirty="0">
                    <a:gradFill>
                      <a:gsLst>
                        <a:gs pos="0">
                          <a:schemeClr val="bg2"/>
                        </a:gs>
                        <a:gs pos="100000">
                          <a:schemeClr val="bg2"/>
                        </a:gs>
                      </a:gsLst>
                      <a:lin ang="5400000" scaled="0"/>
                    </a:gradFill>
                    <a:latin typeface="Roboto Condensed Regular"/>
                  </a:endParaRPr>
                </a:p>
              </p:txBody>
            </p:sp>
          </p:grpSp>
        </p:grpSp>
        <p:sp>
          <p:nvSpPr>
            <p:cNvPr id="45" name="Freeform 45">
              <a:extLst>
                <a:ext uri="{FF2B5EF4-FFF2-40B4-BE49-F238E27FC236}">
                  <a16:creationId xmlns:a16="http://schemas.microsoft.com/office/drawing/2014/main" id="{A51D291D-F433-9EA9-2362-7929B64B0795}"/>
                </a:ext>
              </a:extLst>
            </p:cNvPr>
            <p:cNvSpPr>
              <a:spLocks noEditPoints="1"/>
            </p:cNvSpPr>
            <p:nvPr/>
          </p:nvSpPr>
          <p:spPr bwMode="auto">
            <a:xfrm>
              <a:off x="4491430" y="1120155"/>
              <a:ext cx="181353" cy="310511"/>
            </a:xfrm>
            <a:custGeom>
              <a:avLst/>
              <a:gdLst/>
              <a:ahLst/>
              <a:cxnLst>
                <a:cxn ang="0">
                  <a:pos x="67" y="230"/>
                </a:cxn>
                <a:cxn ang="0">
                  <a:pos x="104" y="194"/>
                </a:cxn>
                <a:cxn ang="0">
                  <a:pos x="31" y="194"/>
                </a:cxn>
                <a:cxn ang="0">
                  <a:pos x="67" y="230"/>
                </a:cxn>
                <a:cxn ang="0">
                  <a:pos x="31" y="182"/>
                </a:cxn>
                <a:cxn ang="0">
                  <a:pos x="104" y="182"/>
                </a:cxn>
                <a:cxn ang="0">
                  <a:pos x="104" y="160"/>
                </a:cxn>
                <a:cxn ang="0">
                  <a:pos x="31" y="160"/>
                </a:cxn>
                <a:cxn ang="0">
                  <a:pos x="31" y="182"/>
                </a:cxn>
                <a:cxn ang="0">
                  <a:pos x="132" y="78"/>
                </a:cxn>
                <a:cxn ang="0">
                  <a:pos x="67" y="0"/>
                </a:cxn>
                <a:cxn ang="0">
                  <a:pos x="3" y="78"/>
                </a:cxn>
                <a:cxn ang="0">
                  <a:pos x="2" y="88"/>
                </a:cxn>
                <a:cxn ang="0">
                  <a:pos x="10" y="93"/>
                </a:cxn>
                <a:cxn ang="0">
                  <a:pos x="31" y="93"/>
                </a:cxn>
                <a:cxn ang="0">
                  <a:pos x="31" y="148"/>
                </a:cxn>
                <a:cxn ang="0">
                  <a:pos x="104" y="148"/>
                </a:cxn>
                <a:cxn ang="0">
                  <a:pos x="104" y="93"/>
                </a:cxn>
                <a:cxn ang="0">
                  <a:pos x="125" y="93"/>
                </a:cxn>
                <a:cxn ang="0">
                  <a:pos x="133" y="88"/>
                </a:cxn>
                <a:cxn ang="0">
                  <a:pos x="132" y="78"/>
                </a:cxn>
              </a:cxnLst>
              <a:rect l="0" t="0" r="r" b="b"/>
              <a:pathLst>
                <a:path w="135" h="230">
                  <a:moveTo>
                    <a:pt x="67" y="230"/>
                  </a:moveTo>
                  <a:cubicBezTo>
                    <a:pt x="88" y="230"/>
                    <a:pt x="104" y="214"/>
                    <a:pt x="104" y="194"/>
                  </a:cubicBezTo>
                  <a:cubicBezTo>
                    <a:pt x="31" y="194"/>
                    <a:pt x="31" y="194"/>
                    <a:pt x="31" y="194"/>
                  </a:cubicBezTo>
                  <a:cubicBezTo>
                    <a:pt x="31" y="214"/>
                    <a:pt x="47" y="230"/>
                    <a:pt x="67" y="230"/>
                  </a:cubicBezTo>
                  <a:close/>
                  <a:moveTo>
                    <a:pt x="31" y="182"/>
                  </a:moveTo>
                  <a:cubicBezTo>
                    <a:pt x="104" y="182"/>
                    <a:pt x="104" y="182"/>
                    <a:pt x="104" y="182"/>
                  </a:cubicBezTo>
                  <a:cubicBezTo>
                    <a:pt x="104" y="160"/>
                    <a:pt x="104" y="160"/>
                    <a:pt x="104" y="160"/>
                  </a:cubicBezTo>
                  <a:cubicBezTo>
                    <a:pt x="31" y="160"/>
                    <a:pt x="31" y="160"/>
                    <a:pt x="31" y="160"/>
                  </a:cubicBezTo>
                  <a:lnTo>
                    <a:pt x="31" y="182"/>
                  </a:lnTo>
                  <a:close/>
                  <a:moveTo>
                    <a:pt x="132" y="78"/>
                  </a:moveTo>
                  <a:cubicBezTo>
                    <a:pt x="67" y="0"/>
                    <a:pt x="67" y="0"/>
                    <a:pt x="67" y="0"/>
                  </a:cubicBezTo>
                  <a:cubicBezTo>
                    <a:pt x="3" y="78"/>
                    <a:pt x="3" y="78"/>
                    <a:pt x="3" y="78"/>
                  </a:cubicBezTo>
                  <a:cubicBezTo>
                    <a:pt x="1" y="81"/>
                    <a:pt x="0" y="85"/>
                    <a:pt x="2" y="88"/>
                  </a:cubicBezTo>
                  <a:cubicBezTo>
                    <a:pt x="3" y="91"/>
                    <a:pt x="6" y="93"/>
                    <a:pt x="10" y="93"/>
                  </a:cubicBezTo>
                  <a:cubicBezTo>
                    <a:pt x="31" y="93"/>
                    <a:pt x="31" y="93"/>
                    <a:pt x="31" y="93"/>
                  </a:cubicBezTo>
                  <a:cubicBezTo>
                    <a:pt x="31" y="148"/>
                    <a:pt x="31" y="148"/>
                    <a:pt x="31" y="148"/>
                  </a:cubicBezTo>
                  <a:cubicBezTo>
                    <a:pt x="104" y="148"/>
                    <a:pt x="104" y="148"/>
                    <a:pt x="104" y="148"/>
                  </a:cubicBezTo>
                  <a:cubicBezTo>
                    <a:pt x="104" y="93"/>
                    <a:pt x="104" y="93"/>
                    <a:pt x="104" y="93"/>
                  </a:cubicBezTo>
                  <a:cubicBezTo>
                    <a:pt x="125" y="93"/>
                    <a:pt x="125" y="93"/>
                    <a:pt x="125" y="93"/>
                  </a:cubicBezTo>
                  <a:cubicBezTo>
                    <a:pt x="129" y="93"/>
                    <a:pt x="132" y="91"/>
                    <a:pt x="133" y="88"/>
                  </a:cubicBezTo>
                  <a:cubicBezTo>
                    <a:pt x="135" y="85"/>
                    <a:pt x="134" y="81"/>
                    <a:pt x="132" y="78"/>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grpSp>
        <p:nvGrpSpPr>
          <p:cNvPr id="49" name="그룹 48">
            <a:extLst>
              <a:ext uri="{FF2B5EF4-FFF2-40B4-BE49-F238E27FC236}">
                <a16:creationId xmlns:a16="http://schemas.microsoft.com/office/drawing/2014/main" id="{FDE56ED5-3334-5E36-84BB-0C1C640311FF}"/>
              </a:ext>
            </a:extLst>
          </p:cNvPr>
          <p:cNvGrpSpPr/>
          <p:nvPr/>
        </p:nvGrpSpPr>
        <p:grpSpPr>
          <a:xfrm>
            <a:off x="5181924" y="706942"/>
            <a:ext cx="919755" cy="1757293"/>
            <a:chOff x="5181924" y="809042"/>
            <a:chExt cx="919755" cy="1655192"/>
          </a:xfrm>
        </p:grpSpPr>
        <p:grpSp>
          <p:nvGrpSpPr>
            <p:cNvPr id="40" name="그룹 39">
              <a:extLst>
                <a:ext uri="{FF2B5EF4-FFF2-40B4-BE49-F238E27FC236}">
                  <a16:creationId xmlns:a16="http://schemas.microsoft.com/office/drawing/2014/main" id="{9D8DE19C-81D6-171A-917F-B6D57C74B420}"/>
                </a:ext>
              </a:extLst>
            </p:cNvPr>
            <p:cNvGrpSpPr/>
            <p:nvPr/>
          </p:nvGrpSpPr>
          <p:grpSpPr>
            <a:xfrm>
              <a:off x="5181924" y="809042"/>
              <a:ext cx="919755" cy="1655192"/>
              <a:chOff x="5181924" y="809042"/>
              <a:chExt cx="919755" cy="1655192"/>
            </a:xfrm>
          </p:grpSpPr>
          <p:cxnSp>
            <p:nvCxnSpPr>
              <p:cNvPr id="119" name="직선 연결선 118">
                <a:extLst>
                  <a:ext uri="{FF2B5EF4-FFF2-40B4-BE49-F238E27FC236}">
                    <a16:creationId xmlns:a16="http://schemas.microsoft.com/office/drawing/2014/main" id="{AECE2A13-0476-DC68-4574-C85D818BD88B}"/>
                  </a:ext>
                </a:extLst>
              </p:cNvPr>
              <p:cNvCxnSpPr/>
              <p:nvPr/>
            </p:nvCxnSpPr>
            <p:spPr>
              <a:xfrm flipV="1">
                <a:off x="5664200" y="1564234"/>
                <a:ext cx="1038" cy="900000"/>
              </a:xfrm>
              <a:prstGeom prst="line">
                <a:avLst/>
              </a:prstGeom>
              <a:ln w="3175">
                <a:solidFill>
                  <a:schemeClr val="accent3">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5" name="그룹 34">
                <a:extLst>
                  <a:ext uri="{FF2B5EF4-FFF2-40B4-BE49-F238E27FC236}">
                    <a16:creationId xmlns:a16="http://schemas.microsoft.com/office/drawing/2014/main" id="{934E2BD0-EFA7-0C00-C059-007FB462E223}"/>
                  </a:ext>
                </a:extLst>
              </p:cNvPr>
              <p:cNvGrpSpPr/>
              <p:nvPr/>
            </p:nvGrpSpPr>
            <p:grpSpPr>
              <a:xfrm>
                <a:off x="5181924" y="809042"/>
                <a:ext cx="919755" cy="807444"/>
                <a:chOff x="5181924" y="809042"/>
                <a:chExt cx="919755" cy="807444"/>
              </a:xfrm>
            </p:grpSpPr>
            <p:grpSp>
              <p:nvGrpSpPr>
                <p:cNvPr id="121" name="그룹 120">
                  <a:extLst>
                    <a:ext uri="{FF2B5EF4-FFF2-40B4-BE49-F238E27FC236}">
                      <a16:creationId xmlns:a16="http://schemas.microsoft.com/office/drawing/2014/main" id="{1F252649-4F21-993C-5EF2-368B6669B681}"/>
                    </a:ext>
                  </a:extLst>
                </p:cNvPr>
                <p:cNvGrpSpPr/>
                <p:nvPr/>
              </p:nvGrpSpPr>
              <p:grpSpPr>
                <a:xfrm>
                  <a:off x="5181924" y="809042"/>
                  <a:ext cx="919755" cy="807444"/>
                  <a:chOff x="5187677" y="1145617"/>
                  <a:chExt cx="1148518" cy="1008275"/>
                </a:xfrm>
              </p:grpSpPr>
              <p:sp>
                <p:nvSpPr>
                  <p:cNvPr id="127" name="타원 126">
                    <a:extLst>
                      <a:ext uri="{FF2B5EF4-FFF2-40B4-BE49-F238E27FC236}">
                        <a16:creationId xmlns:a16="http://schemas.microsoft.com/office/drawing/2014/main" id="{1E69FF46-7042-C57A-EA99-3EAAEEC4E7AF}"/>
                      </a:ext>
                    </a:extLst>
                  </p:cNvPr>
                  <p:cNvSpPr/>
                  <p:nvPr/>
                </p:nvSpPr>
                <p:spPr>
                  <a:xfrm>
                    <a:off x="5187677" y="1145617"/>
                    <a:ext cx="1148518" cy="1008274"/>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28" name="타원 111">
                    <a:extLst>
                      <a:ext uri="{FF2B5EF4-FFF2-40B4-BE49-F238E27FC236}">
                        <a16:creationId xmlns:a16="http://schemas.microsoft.com/office/drawing/2014/main" id="{F7BCBCA3-5A18-921D-59A4-8B27839F070D}"/>
                      </a:ext>
                    </a:extLst>
                  </p:cNvPr>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24" name="TextBox 123">
                  <a:extLst>
                    <a:ext uri="{FF2B5EF4-FFF2-40B4-BE49-F238E27FC236}">
                      <a16:creationId xmlns:a16="http://schemas.microsoft.com/office/drawing/2014/main" id="{03C6CC60-8A47-4F84-BD4E-3D79403C4335}"/>
                    </a:ext>
                  </a:extLst>
                </p:cNvPr>
                <p:cNvSpPr txBox="1"/>
                <p:nvPr/>
              </p:nvSpPr>
              <p:spPr>
                <a:xfrm>
                  <a:off x="5327251" y="1302216"/>
                  <a:ext cx="625489" cy="155311"/>
                </a:xfrm>
                <a:prstGeom prst="rect">
                  <a:avLst/>
                </a:prstGeom>
                <a:noFill/>
              </p:spPr>
              <p:txBody>
                <a:bodyPr wrap="square" lIns="0" tIns="0" rIns="0" bIns="0" rtlCol="0">
                  <a:noAutofit/>
                </a:bodyPr>
                <a:lstStyle/>
                <a:p>
                  <a:pPr algn="ctr"/>
                  <a:r>
                    <a:rPr lang="en-US" altLang="ko-KR" sz="600" b="1" dirty="0">
                      <a:gradFill>
                        <a:gsLst>
                          <a:gs pos="0">
                            <a:schemeClr val="bg2"/>
                          </a:gs>
                          <a:gs pos="100000">
                            <a:schemeClr val="bg2"/>
                          </a:gs>
                        </a:gsLst>
                        <a:lin ang="5400000" scaled="0"/>
                      </a:gradFill>
                      <a:latin typeface="Roboto Condensed Regular"/>
                    </a:rPr>
                    <a:t>AGIRHE</a:t>
                  </a:r>
                  <a:endParaRPr lang="ko-KR" altLang="en-US" sz="600" b="1" dirty="0">
                    <a:gradFill>
                      <a:gsLst>
                        <a:gs pos="0">
                          <a:schemeClr val="bg2"/>
                        </a:gs>
                        <a:gs pos="100000">
                          <a:schemeClr val="bg2"/>
                        </a:gs>
                      </a:gsLst>
                      <a:lin ang="5400000" scaled="0"/>
                    </a:gradFill>
                    <a:latin typeface="Roboto Condensed Regular"/>
                  </a:endParaRPr>
                </a:p>
              </p:txBody>
            </p:sp>
          </p:grpSp>
        </p:grpSp>
        <p:sp>
          <p:nvSpPr>
            <p:cNvPr id="48" name="Freeform 54">
              <a:extLst>
                <a:ext uri="{FF2B5EF4-FFF2-40B4-BE49-F238E27FC236}">
                  <a16:creationId xmlns:a16="http://schemas.microsoft.com/office/drawing/2014/main" id="{4F3E99B6-C0D8-8C3F-6F49-8FCF008B97B3}"/>
                </a:ext>
              </a:extLst>
            </p:cNvPr>
            <p:cNvSpPr>
              <a:spLocks noEditPoints="1"/>
            </p:cNvSpPr>
            <p:nvPr/>
          </p:nvSpPr>
          <p:spPr bwMode="auto">
            <a:xfrm>
              <a:off x="5507663" y="1001235"/>
              <a:ext cx="268276" cy="253955"/>
            </a:xfrm>
            <a:custGeom>
              <a:avLst/>
              <a:gdLst/>
              <a:ahLst/>
              <a:cxnLst>
                <a:cxn ang="0">
                  <a:pos x="0" y="266"/>
                </a:cxn>
                <a:cxn ang="0">
                  <a:pos x="76" y="266"/>
                </a:cxn>
                <a:cxn ang="0">
                  <a:pos x="76" y="144"/>
                </a:cxn>
                <a:cxn ang="0">
                  <a:pos x="0" y="144"/>
                </a:cxn>
                <a:cxn ang="0">
                  <a:pos x="0" y="266"/>
                </a:cxn>
                <a:cxn ang="0">
                  <a:pos x="204" y="73"/>
                </a:cxn>
                <a:cxn ang="0">
                  <a:pos x="204" y="266"/>
                </a:cxn>
                <a:cxn ang="0">
                  <a:pos x="281" y="266"/>
                </a:cxn>
                <a:cxn ang="0">
                  <a:pos x="281" y="73"/>
                </a:cxn>
                <a:cxn ang="0">
                  <a:pos x="204" y="73"/>
                </a:cxn>
                <a:cxn ang="0">
                  <a:pos x="102" y="266"/>
                </a:cxn>
                <a:cxn ang="0">
                  <a:pos x="178" y="266"/>
                </a:cxn>
                <a:cxn ang="0">
                  <a:pos x="178" y="0"/>
                </a:cxn>
                <a:cxn ang="0">
                  <a:pos x="102" y="0"/>
                </a:cxn>
                <a:cxn ang="0">
                  <a:pos x="102" y="266"/>
                </a:cxn>
              </a:cxnLst>
              <a:rect l="0" t="0" r="r" b="b"/>
              <a:pathLst>
                <a:path w="281" h="266">
                  <a:moveTo>
                    <a:pt x="0" y="266"/>
                  </a:moveTo>
                  <a:lnTo>
                    <a:pt x="76" y="266"/>
                  </a:lnTo>
                  <a:lnTo>
                    <a:pt x="76" y="144"/>
                  </a:lnTo>
                  <a:lnTo>
                    <a:pt x="0" y="144"/>
                  </a:lnTo>
                  <a:lnTo>
                    <a:pt x="0" y="266"/>
                  </a:lnTo>
                  <a:close/>
                  <a:moveTo>
                    <a:pt x="204" y="73"/>
                  </a:moveTo>
                  <a:lnTo>
                    <a:pt x="204" y="266"/>
                  </a:lnTo>
                  <a:lnTo>
                    <a:pt x="281" y="266"/>
                  </a:lnTo>
                  <a:lnTo>
                    <a:pt x="281" y="73"/>
                  </a:lnTo>
                  <a:lnTo>
                    <a:pt x="204" y="73"/>
                  </a:lnTo>
                  <a:close/>
                  <a:moveTo>
                    <a:pt x="102" y="266"/>
                  </a:moveTo>
                  <a:lnTo>
                    <a:pt x="178" y="266"/>
                  </a:lnTo>
                  <a:lnTo>
                    <a:pt x="178" y="0"/>
                  </a:lnTo>
                  <a:lnTo>
                    <a:pt x="102" y="0"/>
                  </a:lnTo>
                  <a:lnTo>
                    <a:pt x="102" y="266"/>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51" name="그룹 50">
            <a:extLst>
              <a:ext uri="{FF2B5EF4-FFF2-40B4-BE49-F238E27FC236}">
                <a16:creationId xmlns:a16="http://schemas.microsoft.com/office/drawing/2014/main" id="{F8923E31-9EC1-FD23-7A12-61B7BDC1E9B5}"/>
              </a:ext>
            </a:extLst>
          </p:cNvPr>
          <p:cNvGrpSpPr/>
          <p:nvPr/>
        </p:nvGrpSpPr>
        <p:grpSpPr>
          <a:xfrm>
            <a:off x="6061533" y="1230537"/>
            <a:ext cx="1108528" cy="1362057"/>
            <a:chOff x="6064250" y="1247794"/>
            <a:chExt cx="1108528" cy="1362057"/>
          </a:xfrm>
        </p:grpSpPr>
        <p:grpSp>
          <p:nvGrpSpPr>
            <p:cNvPr id="41" name="그룹 40">
              <a:extLst>
                <a:ext uri="{FF2B5EF4-FFF2-40B4-BE49-F238E27FC236}">
                  <a16:creationId xmlns:a16="http://schemas.microsoft.com/office/drawing/2014/main" id="{9F8EB49A-F3F2-8A67-A266-BA9DFE43F445}"/>
                </a:ext>
              </a:extLst>
            </p:cNvPr>
            <p:cNvGrpSpPr/>
            <p:nvPr/>
          </p:nvGrpSpPr>
          <p:grpSpPr>
            <a:xfrm>
              <a:off x="6064250" y="1247794"/>
              <a:ext cx="1108528" cy="1362057"/>
              <a:chOff x="6064250" y="1247794"/>
              <a:chExt cx="1108528" cy="1362057"/>
            </a:xfrm>
          </p:grpSpPr>
          <p:cxnSp>
            <p:nvCxnSpPr>
              <p:cNvPr id="129" name="직선 연결선 128">
                <a:extLst>
                  <a:ext uri="{FF2B5EF4-FFF2-40B4-BE49-F238E27FC236}">
                    <a16:creationId xmlns:a16="http://schemas.microsoft.com/office/drawing/2014/main" id="{F1A84437-8152-D6AE-77F0-58CE516C7E21}"/>
                  </a:ext>
                </a:extLst>
              </p:cNvPr>
              <p:cNvCxnSpPr/>
              <p:nvPr/>
            </p:nvCxnSpPr>
            <p:spPr>
              <a:xfrm flipV="1">
                <a:off x="6064250" y="1892300"/>
                <a:ext cx="603250" cy="717551"/>
              </a:xfrm>
              <a:prstGeom prst="line">
                <a:avLst/>
              </a:prstGeom>
              <a:ln w="3175">
                <a:solidFill>
                  <a:schemeClr val="accent3">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6" name="그룹 35">
                <a:extLst>
                  <a:ext uri="{FF2B5EF4-FFF2-40B4-BE49-F238E27FC236}">
                    <a16:creationId xmlns:a16="http://schemas.microsoft.com/office/drawing/2014/main" id="{5C7E100C-73F8-1B1C-6D27-CF68C15CE41C}"/>
                  </a:ext>
                </a:extLst>
              </p:cNvPr>
              <p:cNvGrpSpPr/>
              <p:nvPr/>
            </p:nvGrpSpPr>
            <p:grpSpPr>
              <a:xfrm>
                <a:off x="6319281" y="1247794"/>
                <a:ext cx="853497" cy="822398"/>
                <a:chOff x="6319281" y="1247794"/>
                <a:chExt cx="853497" cy="822398"/>
              </a:xfrm>
            </p:grpSpPr>
            <p:grpSp>
              <p:nvGrpSpPr>
                <p:cNvPr id="131" name="그룹 130">
                  <a:extLst>
                    <a:ext uri="{FF2B5EF4-FFF2-40B4-BE49-F238E27FC236}">
                      <a16:creationId xmlns:a16="http://schemas.microsoft.com/office/drawing/2014/main" id="{4DD4B975-DAD7-58EB-29B0-577EA4226A6B}"/>
                    </a:ext>
                  </a:extLst>
                </p:cNvPr>
                <p:cNvGrpSpPr/>
                <p:nvPr/>
              </p:nvGrpSpPr>
              <p:grpSpPr>
                <a:xfrm>
                  <a:off x="6319281" y="1247794"/>
                  <a:ext cx="853497" cy="822398"/>
                  <a:chOff x="5204416" y="1201874"/>
                  <a:chExt cx="1065780" cy="1026948"/>
                </a:xfrm>
              </p:grpSpPr>
              <p:sp>
                <p:nvSpPr>
                  <p:cNvPr id="137" name="타원 136">
                    <a:extLst>
                      <a:ext uri="{FF2B5EF4-FFF2-40B4-BE49-F238E27FC236}">
                        <a16:creationId xmlns:a16="http://schemas.microsoft.com/office/drawing/2014/main" id="{7FBFDD26-E227-76FD-3F1C-B79EAF09FD6E}"/>
                      </a:ext>
                    </a:extLst>
                  </p:cNvPr>
                  <p:cNvSpPr/>
                  <p:nvPr/>
                </p:nvSpPr>
                <p:spPr>
                  <a:xfrm>
                    <a:off x="5204416" y="1201874"/>
                    <a:ext cx="1065780" cy="1026948"/>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38" name="타원 111">
                    <a:extLst>
                      <a:ext uri="{FF2B5EF4-FFF2-40B4-BE49-F238E27FC236}">
                        <a16:creationId xmlns:a16="http://schemas.microsoft.com/office/drawing/2014/main" id="{99AE1A09-E7A5-1B35-0FE0-F240B98D68F5}"/>
                      </a:ext>
                    </a:extLst>
                  </p:cNvPr>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34" name="TextBox 133">
                  <a:extLst>
                    <a:ext uri="{FF2B5EF4-FFF2-40B4-BE49-F238E27FC236}">
                      <a16:creationId xmlns:a16="http://schemas.microsoft.com/office/drawing/2014/main" id="{E62FD97D-F54E-DFCF-C0BA-670B5E501EEB}"/>
                    </a:ext>
                  </a:extLst>
                </p:cNvPr>
                <p:cNvSpPr txBox="1"/>
                <p:nvPr/>
              </p:nvSpPr>
              <p:spPr>
                <a:xfrm>
                  <a:off x="6448327" y="1764389"/>
                  <a:ext cx="625489" cy="155311"/>
                </a:xfrm>
                <a:prstGeom prst="rect">
                  <a:avLst/>
                </a:prstGeom>
                <a:noFill/>
              </p:spPr>
              <p:txBody>
                <a:bodyPr wrap="square" lIns="0" tIns="0" rIns="0" bIns="0" rtlCol="0">
                  <a:noAutofit/>
                </a:bodyPr>
                <a:lstStyle/>
                <a:p>
                  <a:pPr algn="ctr"/>
                  <a:r>
                    <a:rPr lang="fr-FR" altLang="ko-KR" sz="600" b="1" dirty="0">
                      <a:gradFill>
                        <a:gsLst>
                          <a:gs pos="0">
                            <a:schemeClr val="bg2"/>
                          </a:gs>
                          <a:gs pos="100000">
                            <a:schemeClr val="bg2"/>
                          </a:gs>
                        </a:gsLst>
                        <a:lin ang="5400000" scaled="0"/>
                      </a:gradFill>
                      <a:latin typeface="Roboto Condensed Regular"/>
                    </a:rPr>
                    <a:t>Rémunération</a:t>
                  </a:r>
                  <a:endParaRPr lang="ko-KR" altLang="en-US" sz="600" b="1" dirty="0">
                    <a:gradFill>
                      <a:gsLst>
                        <a:gs pos="0">
                          <a:schemeClr val="bg2"/>
                        </a:gs>
                        <a:gs pos="100000">
                          <a:schemeClr val="bg2"/>
                        </a:gs>
                      </a:gsLst>
                      <a:lin ang="5400000" scaled="0"/>
                    </a:gradFill>
                    <a:latin typeface="Roboto Condensed Regular"/>
                  </a:endParaRPr>
                </a:p>
              </p:txBody>
            </p:sp>
          </p:grpSp>
        </p:grpSp>
        <p:sp>
          <p:nvSpPr>
            <p:cNvPr id="50" name="Freeform 53">
              <a:extLst>
                <a:ext uri="{FF2B5EF4-FFF2-40B4-BE49-F238E27FC236}">
                  <a16:creationId xmlns:a16="http://schemas.microsoft.com/office/drawing/2014/main" id="{3A1DBC0A-ADDE-0DE5-72E0-31D668B6C8B5}"/>
                </a:ext>
              </a:extLst>
            </p:cNvPr>
            <p:cNvSpPr>
              <a:spLocks noEditPoints="1"/>
            </p:cNvSpPr>
            <p:nvPr/>
          </p:nvSpPr>
          <p:spPr bwMode="auto">
            <a:xfrm>
              <a:off x="6609022" y="1413599"/>
              <a:ext cx="267212" cy="297917"/>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53" name="그룹 52">
            <a:extLst>
              <a:ext uri="{FF2B5EF4-FFF2-40B4-BE49-F238E27FC236}">
                <a16:creationId xmlns:a16="http://schemas.microsoft.com/office/drawing/2014/main" id="{C7EC413F-B93C-B267-13C8-04D89D0C2A11}"/>
              </a:ext>
            </a:extLst>
          </p:cNvPr>
          <p:cNvGrpSpPr/>
          <p:nvPr/>
        </p:nvGrpSpPr>
        <p:grpSpPr>
          <a:xfrm>
            <a:off x="6362400" y="2416780"/>
            <a:ext cx="1244259" cy="757410"/>
            <a:chOff x="6343650" y="2374901"/>
            <a:chExt cx="1244259" cy="757410"/>
          </a:xfrm>
        </p:grpSpPr>
        <p:grpSp>
          <p:nvGrpSpPr>
            <p:cNvPr id="42" name="그룹 41">
              <a:extLst>
                <a:ext uri="{FF2B5EF4-FFF2-40B4-BE49-F238E27FC236}">
                  <a16:creationId xmlns:a16="http://schemas.microsoft.com/office/drawing/2014/main" id="{ED2ADF12-42A4-5B5C-77FC-10AEA214360B}"/>
                </a:ext>
              </a:extLst>
            </p:cNvPr>
            <p:cNvGrpSpPr/>
            <p:nvPr/>
          </p:nvGrpSpPr>
          <p:grpSpPr>
            <a:xfrm>
              <a:off x="6343650" y="2374901"/>
              <a:ext cx="1244259" cy="757410"/>
              <a:chOff x="6343650" y="2374901"/>
              <a:chExt cx="1244259" cy="757410"/>
            </a:xfrm>
          </p:grpSpPr>
          <p:cxnSp>
            <p:nvCxnSpPr>
              <p:cNvPr id="139" name="직선 연결선 138">
                <a:extLst>
                  <a:ext uri="{FF2B5EF4-FFF2-40B4-BE49-F238E27FC236}">
                    <a16:creationId xmlns:a16="http://schemas.microsoft.com/office/drawing/2014/main" id="{84E32A98-7C80-5778-F148-CFF8D5F0719A}"/>
                  </a:ext>
                </a:extLst>
              </p:cNvPr>
              <p:cNvCxnSpPr/>
              <p:nvPr/>
            </p:nvCxnSpPr>
            <p:spPr>
              <a:xfrm flipV="1">
                <a:off x="6343650" y="2768601"/>
                <a:ext cx="749300" cy="215899"/>
              </a:xfrm>
              <a:prstGeom prst="line">
                <a:avLst/>
              </a:prstGeom>
              <a:ln w="3175">
                <a:solidFill>
                  <a:schemeClr val="accent3">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7" name="그룹 36">
                <a:extLst>
                  <a:ext uri="{FF2B5EF4-FFF2-40B4-BE49-F238E27FC236}">
                    <a16:creationId xmlns:a16="http://schemas.microsoft.com/office/drawing/2014/main" id="{FAE03D93-FDC4-441D-2F26-62E659C8C6EE}"/>
                  </a:ext>
                </a:extLst>
              </p:cNvPr>
              <p:cNvGrpSpPr/>
              <p:nvPr/>
            </p:nvGrpSpPr>
            <p:grpSpPr>
              <a:xfrm>
                <a:off x="6812313" y="2374901"/>
                <a:ext cx="775596" cy="757410"/>
                <a:chOff x="6812313" y="2374901"/>
                <a:chExt cx="775596" cy="757410"/>
              </a:xfrm>
            </p:grpSpPr>
            <p:grpSp>
              <p:nvGrpSpPr>
                <p:cNvPr id="141" name="그룹 140">
                  <a:extLst>
                    <a:ext uri="{FF2B5EF4-FFF2-40B4-BE49-F238E27FC236}">
                      <a16:creationId xmlns:a16="http://schemas.microsoft.com/office/drawing/2014/main" id="{6F2523AB-9FD1-CF1A-AA4B-802F92CBB1AF}"/>
                    </a:ext>
                  </a:extLst>
                </p:cNvPr>
                <p:cNvGrpSpPr/>
                <p:nvPr/>
              </p:nvGrpSpPr>
              <p:grpSpPr>
                <a:xfrm>
                  <a:off x="6812313" y="2374901"/>
                  <a:ext cx="775596" cy="757410"/>
                  <a:chOff x="5225371" y="1348545"/>
                  <a:chExt cx="968503" cy="945796"/>
                </a:xfrm>
              </p:grpSpPr>
              <p:sp>
                <p:nvSpPr>
                  <p:cNvPr id="147" name="타원 146">
                    <a:extLst>
                      <a:ext uri="{FF2B5EF4-FFF2-40B4-BE49-F238E27FC236}">
                        <a16:creationId xmlns:a16="http://schemas.microsoft.com/office/drawing/2014/main" id="{A6C8FBCA-0D4B-6A8A-69CF-B5B38938F2A2}"/>
                      </a:ext>
                    </a:extLst>
                  </p:cNvPr>
                  <p:cNvSpPr/>
                  <p:nvPr/>
                </p:nvSpPr>
                <p:spPr>
                  <a:xfrm>
                    <a:off x="5225371" y="1348545"/>
                    <a:ext cx="968502" cy="945796"/>
                  </a:xfrm>
                  <a:prstGeom prst="ellipse">
                    <a:avLst/>
                  </a:prstGeom>
                  <a:gradFill>
                    <a:gsLst>
                      <a:gs pos="0">
                        <a:schemeClr val="accent3">
                          <a:lumMod val="75000"/>
                        </a:schemeClr>
                      </a:gs>
                      <a:gs pos="100000">
                        <a:schemeClr val="accent3">
                          <a:lumMod val="65000"/>
                        </a:schemeClr>
                      </a:gs>
                    </a:gsLst>
                    <a:lin ang="2700000" scaled="0"/>
                  </a:gradFill>
                  <a:ln w="3175" cap="flat" cmpd="sng" algn="ctr">
                    <a:solidFill>
                      <a:schemeClr val="accent3">
                        <a:lumMod val="6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900"/>
                      </a:lnSpc>
                    </a:pPr>
                    <a:endParaRPr lang="ko-KR" altLang="en-US" sz="4500" dirty="0">
                      <a:gradFill>
                        <a:gsLst>
                          <a:gs pos="0">
                            <a:schemeClr val="bg2"/>
                          </a:gs>
                          <a:gs pos="100000">
                            <a:schemeClr val="bg2"/>
                          </a:gs>
                        </a:gsLst>
                        <a:lin ang="0" scaled="1"/>
                      </a:gradFill>
                      <a:latin typeface="Entypo" pitchFamily="50" charset="0"/>
                      <a:ea typeface="Roboto Light" pitchFamily="2" charset="0"/>
                      <a:cs typeface="Roboto Condensed Regular"/>
                    </a:endParaRPr>
                  </a:p>
                </p:txBody>
              </p:sp>
              <p:sp>
                <p:nvSpPr>
                  <p:cNvPr id="148" name="타원 111">
                    <a:extLst>
                      <a:ext uri="{FF2B5EF4-FFF2-40B4-BE49-F238E27FC236}">
                        <a16:creationId xmlns:a16="http://schemas.microsoft.com/office/drawing/2014/main" id="{25CB806E-144C-94A2-AB8C-CF1E5BC3EEDE}"/>
                      </a:ext>
                    </a:extLst>
                  </p:cNvPr>
                  <p:cNvSpPr/>
                  <p:nvPr/>
                </p:nvSpPr>
                <p:spPr>
                  <a:xfrm>
                    <a:off x="5605916" y="1521893"/>
                    <a:ext cx="587958" cy="631999"/>
                  </a:xfrm>
                  <a:custGeom>
                    <a:avLst/>
                    <a:gdLst/>
                    <a:ahLst/>
                    <a:cxnLst/>
                    <a:rect l="l" t="t" r="r" b="b"/>
                    <a:pathLst>
                      <a:path w="587958" h="631999">
                        <a:moveTo>
                          <a:pt x="515732" y="0"/>
                        </a:moveTo>
                        <a:cubicBezTo>
                          <a:pt x="561413" y="64854"/>
                          <a:pt x="587958" y="143990"/>
                          <a:pt x="587958" y="229326"/>
                        </a:cubicBezTo>
                        <a:cubicBezTo>
                          <a:pt x="587958" y="451716"/>
                          <a:pt x="407675" y="631999"/>
                          <a:pt x="185284" y="631999"/>
                        </a:cubicBezTo>
                        <a:cubicBezTo>
                          <a:pt x="118132" y="631999"/>
                          <a:pt x="54819" y="615561"/>
                          <a:pt x="0" y="584861"/>
                        </a:cubicBezTo>
                        <a:cubicBezTo>
                          <a:pt x="34632" y="595451"/>
                          <a:pt x="71363" y="600249"/>
                          <a:pt x="109215" y="600249"/>
                        </a:cubicBezTo>
                        <a:cubicBezTo>
                          <a:pt x="351271" y="600249"/>
                          <a:pt x="547496" y="404024"/>
                          <a:pt x="547496" y="161969"/>
                        </a:cubicBezTo>
                        <a:cubicBezTo>
                          <a:pt x="547496" y="104644"/>
                          <a:pt x="536490" y="49889"/>
                          <a:pt x="515732" y="0"/>
                        </a:cubicBezTo>
                        <a:close/>
                      </a:path>
                    </a:pathLst>
                  </a:custGeom>
                  <a:solidFill>
                    <a:srgbClr val="000000">
                      <a:alpha val="10196"/>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sp>
              <p:nvSpPr>
                <p:cNvPr id="144" name="TextBox 143">
                  <a:extLst>
                    <a:ext uri="{FF2B5EF4-FFF2-40B4-BE49-F238E27FC236}">
                      <a16:creationId xmlns:a16="http://schemas.microsoft.com/office/drawing/2014/main" id="{239FDA8D-8CD0-3CC0-179E-7E2015FC8E33}"/>
                    </a:ext>
                  </a:extLst>
                </p:cNvPr>
                <p:cNvSpPr txBox="1"/>
                <p:nvPr/>
              </p:nvSpPr>
              <p:spPr>
                <a:xfrm>
                  <a:off x="6887365" y="2845473"/>
                  <a:ext cx="625489" cy="155311"/>
                </a:xfrm>
                <a:prstGeom prst="rect">
                  <a:avLst/>
                </a:prstGeom>
                <a:noFill/>
              </p:spPr>
              <p:txBody>
                <a:bodyPr wrap="square" lIns="0" tIns="0" rIns="0" bIns="0" rtlCol="0">
                  <a:noAutofit/>
                </a:bodyPr>
                <a:lstStyle/>
                <a:p>
                  <a:pPr algn="ctr"/>
                  <a:r>
                    <a:rPr lang="en-US" altLang="ko-KR" sz="600" b="1" dirty="0">
                      <a:gradFill>
                        <a:gsLst>
                          <a:gs pos="0">
                            <a:schemeClr val="bg2"/>
                          </a:gs>
                          <a:gs pos="100000">
                            <a:schemeClr val="bg2"/>
                          </a:gs>
                        </a:gsLst>
                        <a:lin ang="5400000" scaled="0"/>
                      </a:gradFill>
                      <a:latin typeface="Roboto Condensed Regular"/>
                    </a:rPr>
                    <a:t>CMFR/CMFP ?</a:t>
                  </a:r>
                  <a:endParaRPr lang="ko-KR" altLang="en-US" sz="600" b="1" dirty="0">
                    <a:gradFill>
                      <a:gsLst>
                        <a:gs pos="0">
                          <a:schemeClr val="bg2"/>
                        </a:gs>
                        <a:gs pos="100000">
                          <a:schemeClr val="bg2"/>
                        </a:gs>
                      </a:gsLst>
                      <a:lin ang="5400000" scaled="0"/>
                    </a:gradFill>
                    <a:latin typeface="Roboto Condensed Regular"/>
                  </a:endParaRPr>
                </a:p>
              </p:txBody>
            </p:sp>
          </p:grpSp>
        </p:grpSp>
        <p:sp>
          <p:nvSpPr>
            <p:cNvPr id="52" name="Freeform 37">
              <a:extLst>
                <a:ext uri="{FF2B5EF4-FFF2-40B4-BE49-F238E27FC236}">
                  <a16:creationId xmlns:a16="http://schemas.microsoft.com/office/drawing/2014/main" id="{D65F4927-8BA8-3BA2-7873-69515936785B}"/>
                </a:ext>
              </a:extLst>
            </p:cNvPr>
            <p:cNvSpPr>
              <a:spLocks noEditPoints="1"/>
            </p:cNvSpPr>
            <p:nvPr/>
          </p:nvSpPr>
          <p:spPr bwMode="auto">
            <a:xfrm>
              <a:off x="7081779" y="2522126"/>
              <a:ext cx="236660" cy="289366"/>
            </a:xfrm>
            <a:custGeom>
              <a:avLst/>
              <a:gdLst/>
              <a:ahLst/>
              <a:cxnLst>
                <a:cxn ang="0">
                  <a:pos x="7" y="12"/>
                </a:cxn>
                <a:cxn ang="0">
                  <a:pos x="0" y="20"/>
                </a:cxn>
                <a:cxn ang="0">
                  <a:pos x="0" y="176"/>
                </a:cxn>
                <a:cxn ang="0">
                  <a:pos x="7" y="183"/>
                </a:cxn>
                <a:cxn ang="0">
                  <a:pos x="15" y="176"/>
                </a:cxn>
                <a:cxn ang="0">
                  <a:pos x="15" y="20"/>
                </a:cxn>
                <a:cxn ang="0">
                  <a:pos x="7" y="12"/>
                </a:cxn>
                <a:cxn ang="0">
                  <a:pos x="86" y="22"/>
                </a:cxn>
                <a:cxn ang="0">
                  <a:pos x="22" y="23"/>
                </a:cxn>
                <a:cxn ang="0">
                  <a:pos x="22" y="105"/>
                </a:cxn>
                <a:cxn ang="0">
                  <a:pos x="86" y="104"/>
                </a:cxn>
                <a:cxn ang="0">
                  <a:pos x="150" y="99"/>
                </a:cxn>
                <a:cxn ang="0">
                  <a:pos x="150" y="17"/>
                </a:cxn>
                <a:cxn ang="0">
                  <a:pos x="86" y="22"/>
                </a:cxn>
              </a:cxnLst>
              <a:rect l="0" t="0" r="r" b="b"/>
              <a:pathLst>
                <a:path w="150" h="183">
                  <a:moveTo>
                    <a:pt x="7" y="12"/>
                  </a:moveTo>
                  <a:cubicBezTo>
                    <a:pt x="3" y="12"/>
                    <a:pt x="0" y="16"/>
                    <a:pt x="0" y="20"/>
                  </a:cubicBezTo>
                  <a:cubicBezTo>
                    <a:pt x="0" y="176"/>
                    <a:pt x="0" y="176"/>
                    <a:pt x="0" y="176"/>
                  </a:cubicBezTo>
                  <a:cubicBezTo>
                    <a:pt x="0" y="180"/>
                    <a:pt x="3" y="183"/>
                    <a:pt x="7" y="183"/>
                  </a:cubicBezTo>
                  <a:cubicBezTo>
                    <a:pt x="11" y="183"/>
                    <a:pt x="15" y="180"/>
                    <a:pt x="15" y="176"/>
                  </a:cubicBezTo>
                  <a:cubicBezTo>
                    <a:pt x="15" y="20"/>
                    <a:pt x="15" y="20"/>
                    <a:pt x="15" y="20"/>
                  </a:cubicBezTo>
                  <a:cubicBezTo>
                    <a:pt x="15" y="16"/>
                    <a:pt x="11" y="12"/>
                    <a:pt x="7" y="12"/>
                  </a:cubicBezTo>
                  <a:close/>
                  <a:moveTo>
                    <a:pt x="86" y="22"/>
                  </a:moveTo>
                  <a:cubicBezTo>
                    <a:pt x="43" y="0"/>
                    <a:pt x="22" y="23"/>
                    <a:pt x="22" y="23"/>
                  </a:cubicBezTo>
                  <a:cubicBezTo>
                    <a:pt x="22" y="105"/>
                    <a:pt x="22" y="105"/>
                    <a:pt x="22" y="105"/>
                  </a:cubicBezTo>
                  <a:cubicBezTo>
                    <a:pt x="22" y="105"/>
                    <a:pt x="43" y="82"/>
                    <a:pt x="86" y="104"/>
                  </a:cubicBezTo>
                  <a:cubicBezTo>
                    <a:pt x="129" y="126"/>
                    <a:pt x="150" y="99"/>
                    <a:pt x="150" y="99"/>
                  </a:cubicBezTo>
                  <a:cubicBezTo>
                    <a:pt x="150" y="17"/>
                    <a:pt x="150" y="17"/>
                    <a:pt x="150" y="17"/>
                  </a:cubicBezTo>
                  <a:cubicBezTo>
                    <a:pt x="150" y="17"/>
                    <a:pt x="129" y="44"/>
                    <a:pt x="86" y="22"/>
                  </a:cubicBezTo>
                  <a:close/>
                </a:path>
              </a:pathLst>
            </a:custGeom>
            <a:solidFill>
              <a:schemeClr val="bg2"/>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a:p>
          </p:txBody>
        </p:sp>
      </p:grpSp>
      <p:sp>
        <p:nvSpPr>
          <p:cNvPr id="9" name="ZoneTexte 8">
            <a:extLst>
              <a:ext uri="{FF2B5EF4-FFF2-40B4-BE49-F238E27FC236}">
                <a16:creationId xmlns:a16="http://schemas.microsoft.com/office/drawing/2014/main" id="{43728C44-E77A-404E-9DC8-5052FE404FE2}"/>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55AF70AF-B4E3-EC93-E0BA-E08D2DC4C609}"/>
              </a:ext>
            </a:extLst>
          </p:cNvPr>
          <p:cNvSpPr txBox="1"/>
          <p:nvPr/>
        </p:nvSpPr>
        <p:spPr>
          <a:xfrm>
            <a:off x="6952692" y="4682095"/>
            <a:ext cx="1727200" cy="369332"/>
          </a:xfrm>
          <a:prstGeom prst="rect">
            <a:avLst/>
          </a:prstGeom>
          <a:solidFill>
            <a:schemeClr val="accent6">
              <a:lumMod val="85000"/>
            </a:schemeClr>
          </a:solidFill>
        </p:spPr>
        <p:txBody>
          <a:bodyPr wrap="square" rtlCol="0">
            <a:spAutoFit/>
          </a:bodyPr>
          <a:lstStyle/>
          <a:p>
            <a:endParaRPr lang="fr-FR" dirty="0"/>
          </a:p>
        </p:txBody>
      </p:sp>
      <p:sp>
        <p:nvSpPr>
          <p:cNvPr id="12" name="ZoneTexte 11">
            <a:extLst>
              <a:ext uri="{FF2B5EF4-FFF2-40B4-BE49-F238E27FC236}">
                <a16:creationId xmlns:a16="http://schemas.microsoft.com/office/drawing/2014/main" id="{DF486CB5-2354-24E6-433D-C8CF8DC00A58}"/>
              </a:ext>
            </a:extLst>
          </p:cNvPr>
          <p:cNvSpPr txBox="1"/>
          <p:nvPr/>
        </p:nvSpPr>
        <p:spPr>
          <a:xfrm>
            <a:off x="469900" y="4774168"/>
            <a:ext cx="1727200" cy="369332"/>
          </a:xfrm>
          <a:prstGeom prst="rect">
            <a:avLst/>
          </a:prstGeom>
          <a:solidFill>
            <a:schemeClr val="accent6">
              <a:lumMod val="85000"/>
            </a:schemeClr>
          </a:solidFill>
        </p:spPr>
        <p:txBody>
          <a:bodyPr wrap="square" rtlCol="0">
            <a:spAutoFit/>
          </a:bodyPr>
          <a:lstStyle/>
          <a:p>
            <a:endParaRPr lang="fr-FR" dirty="0"/>
          </a:p>
        </p:txBody>
      </p:sp>
      <p:grpSp>
        <p:nvGrpSpPr>
          <p:cNvPr id="13" name="그룹 43">
            <a:extLst>
              <a:ext uri="{FF2B5EF4-FFF2-40B4-BE49-F238E27FC236}">
                <a16:creationId xmlns:a16="http://schemas.microsoft.com/office/drawing/2014/main" id="{4C35A039-0104-BA8A-6B7F-AD3A86C25453}"/>
              </a:ext>
            </a:extLst>
          </p:cNvPr>
          <p:cNvGrpSpPr/>
          <p:nvPr/>
        </p:nvGrpSpPr>
        <p:grpSpPr>
          <a:xfrm rot="775892">
            <a:off x="554131" y="2376797"/>
            <a:ext cx="2225814" cy="2175910"/>
            <a:chOff x="4947866" y="3124517"/>
            <a:chExt cx="1250926" cy="1494041"/>
          </a:xfrm>
        </p:grpSpPr>
        <p:sp>
          <p:nvSpPr>
            <p:cNvPr id="14" name="Freeform 9">
              <a:extLst>
                <a:ext uri="{FF2B5EF4-FFF2-40B4-BE49-F238E27FC236}">
                  <a16:creationId xmlns:a16="http://schemas.microsoft.com/office/drawing/2014/main" id="{28FC75B3-BA16-5E9E-3B37-8FDB546BFD39}"/>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15" name="Freeform 9">
              <a:extLst>
                <a:ext uri="{FF2B5EF4-FFF2-40B4-BE49-F238E27FC236}">
                  <a16:creationId xmlns:a16="http://schemas.microsoft.com/office/drawing/2014/main" id="{59067681-2B7E-9D3F-A73F-C3554346BE0C}"/>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16" name="타원 76">
              <a:extLst>
                <a:ext uri="{FF2B5EF4-FFF2-40B4-BE49-F238E27FC236}">
                  <a16:creationId xmlns:a16="http://schemas.microsoft.com/office/drawing/2014/main" id="{201BF4C9-154E-3A1B-626D-87FD772E509B}"/>
                </a:ext>
              </a:extLst>
            </p:cNvPr>
            <p:cNvSpPr/>
            <p:nvPr/>
          </p:nvSpPr>
          <p:spPr>
            <a:xfrm rot="10800000">
              <a:off x="5093216" y="3465104"/>
              <a:ext cx="960228" cy="960227"/>
            </a:xfrm>
            <a:prstGeom prst="ellipse">
              <a:avLst/>
            </a:prstGeom>
            <a:solidFill>
              <a:schemeClr val="bg2">
                <a:lumMod val="95000"/>
              </a:schemeClr>
            </a:solidFill>
            <a:ln w="3175">
              <a:solidFill>
                <a:schemeClr val="bg2">
                  <a:lumMod val="50000"/>
                </a:schemeClr>
              </a:solidFill>
            </a:ln>
            <a:effectLst>
              <a:innerShdw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4" name="ZoneTexte 3">
            <a:extLst>
              <a:ext uri="{FF2B5EF4-FFF2-40B4-BE49-F238E27FC236}">
                <a16:creationId xmlns:a16="http://schemas.microsoft.com/office/drawing/2014/main" id="{B76A4C30-BAF4-2C30-5AB9-75790D9C1198}"/>
              </a:ext>
            </a:extLst>
          </p:cNvPr>
          <p:cNvSpPr txBox="1"/>
          <p:nvPr/>
        </p:nvSpPr>
        <p:spPr>
          <a:xfrm rot="20036710">
            <a:off x="783198" y="3248887"/>
            <a:ext cx="2315743" cy="261610"/>
          </a:xfrm>
          <a:prstGeom prst="rect">
            <a:avLst/>
          </a:prstGeom>
          <a:noFill/>
        </p:spPr>
        <p:txBody>
          <a:bodyPr wrap="square">
            <a:spAutoFit/>
          </a:bodyPr>
          <a:lstStyle/>
          <a:p>
            <a:r>
              <a:rPr lang="fr-FR" altLang="ko-KR" sz="1100" dirty="0">
                <a:solidFill>
                  <a:schemeClr val="accent1">
                    <a:lumMod val="50000"/>
                  </a:schemeClr>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https://55.cdgplus.fr/</a:t>
            </a:r>
            <a:endParaRPr lang="fr-FR" altLang="ko-KR" sz="11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7533507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anim calcmode="lin" valueType="num">
                                      <p:cBhvr>
                                        <p:cTn id="20" dur="500" fill="hold"/>
                                        <p:tgtEl>
                                          <p:spTgt spid="47"/>
                                        </p:tgtEl>
                                        <p:attrNameLst>
                                          <p:attrName>ppt_x</p:attrName>
                                        </p:attrNameLst>
                                      </p:cBhvr>
                                      <p:tavLst>
                                        <p:tav tm="0">
                                          <p:val>
                                            <p:strVal val="#ppt_x"/>
                                          </p:val>
                                        </p:tav>
                                        <p:tav tm="100000">
                                          <p:val>
                                            <p:strVal val="#ppt_x"/>
                                          </p:val>
                                        </p:tav>
                                      </p:tavLst>
                                    </p:anim>
                                    <p:anim calcmode="lin" valueType="num">
                                      <p:cBhvr>
                                        <p:cTn id="21" dur="5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ppt_x</p:attrName>
                                        </p:attrNameLst>
                                      </p:cBhvr>
                                      <p:tavLst>
                                        <p:tav tm="0">
                                          <p:val>
                                            <p:strVal val="#ppt_x"/>
                                          </p:val>
                                        </p:tav>
                                        <p:tav tm="100000">
                                          <p:val>
                                            <p:strVal val="#ppt_x"/>
                                          </p:val>
                                        </p:tav>
                                      </p:tavLst>
                                    </p:anim>
                                    <p:anim calcmode="lin" valueType="num">
                                      <p:cBhvr>
                                        <p:cTn id="27" dur="5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anim calcmode="lin" valueType="num">
                                      <p:cBhvr>
                                        <p:cTn id="32" dur="500" fill="hold"/>
                                        <p:tgtEl>
                                          <p:spTgt spid="51"/>
                                        </p:tgtEl>
                                        <p:attrNameLst>
                                          <p:attrName>ppt_x</p:attrName>
                                        </p:attrNameLst>
                                      </p:cBhvr>
                                      <p:tavLst>
                                        <p:tav tm="0">
                                          <p:val>
                                            <p:strVal val="#ppt_x"/>
                                          </p:val>
                                        </p:tav>
                                        <p:tav tm="100000">
                                          <p:val>
                                            <p:strVal val="#ppt_x"/>
                                          </p:val>
                                        </p:tav>
                                      </p:tavLst>
                                    </p:anim>
                                    <p:anim calcmode="lin" valueType="num">
                                      <p:cBhvr>
                                        <p:cTn id="33" dur="500" fill="hold"/>
                                        <p:tgtEl>
                                          <p:spTgt spid="5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anim calcmode="lin" valueType="num">
                                      <p:cBhvr>
                                        <p:cTn id="38" dur="500" fill="hold"/>
                                        <p:tgtEl>
                                          <p:spTgt spid="53"/>
                                        </p:tgtEl>
                                        <p:attrNameLst>
                                          <p:attrName>ppt_x</p:attrName>
                                        </p:attrNameLst>
                                      </p:cBhvr>
                                      <p:tavLst>
                                        <p:tav tm="0">
                                          <p:val>
                                            <p:strVal val="#ppt_x"/>
                                          </p:val>
                                        </p:tav>
                                        <p:tav tm="100000">
                                          <p:val>
                                            <p:strVal val="#ppt_x"/>
                                          </p:val>
                                        </p:tav>
                                      </p:tavLst>
                                    </p:anim>
                                    <p:anim calcmode="lin" valueType="num">
                                      <p:cBhvr>
                                        <p:cTn id="39" dur="50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anim calcmode="lin" valueType="num">
                                      <p:cBhvr>
                                        <p:cTn id="44" dur="500" fill="hold"/>
                                        <p:tgtEl>
                                          <p:spTgt spid="13"/>
                                        </p:tgtEl>
                                        <p:attrNameLst>
                                          <p:attrName>ppt_x</p:attrName>
                                        </p:attrNameLst>
                                      </p:cBhvr>
                                      <p:tavLst>
                                        <p:tav tm="0">
                                          <p:val>
                                            <p:strVal val="#ppt_x"/>
                                          </p:val>
                                        </p:tav>
                                        <p:tav tm="100000">
                                          <p:val>
                                            <p:strVal val="#ppt_x"/>
                                          </p:val>
                                        </p:tav>
                                      </p:tavLst>
                                    </p:anim>
                                    <p:anim calcmode="lin" valueType="num">
                                      <p:cBhvr>
                                        <p:cTn id="4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grpSp>
        <p:nvGrpSpPr>
          <p:cNvPr id="48" name="그룹 47"/>
          <p:cNvGrpSpPr/>
          <p:nvPr/>
        </p:nvGrpSpPr>
        <p:grpSpPr>
          <a:xfrm>
            <a:off x="6344442" y="2080200"/>
            <a:ext cx="1463850" cy="2634733"/>
            <a:chOff x="2700338" y="1439377"/>
            <a:chExt cx="1747017" cy="2823697"/>
          </a:xfrm>
        </p:grpSpPr>
        <p:sp>
          <p:nvSpPr>
            <p:cNvPr id="49" name="Freeform 32"/>
            <p:cNvSpPr>
              <a:spLocks/>
            </p:cNvSpPr>
            <p:nvPr/>
          </p:nvSpPr>
          <p:spPr bwMode="auto">
            <a:xfrm>
              <a:off x="3509145" y="3436313"/>
              <a:ext cx="938210" cy="826761"/>
            </a:xfrm>
            <a:custGeom>
              <a:avLst/>
              <a:gdLst>
                <a:gd name="T0" fmla="*/ 391 w 391"/>
                <a:gd name="T1" fmla="*/ 402 h 411"/>
                <a:gd name="T2" fmla="*/ 391 w 391"/>
                <a:gd name="T3" fmla="*/ 411 h 411"/>
                <a:gd name="T4" fmla="*/ 1 w 391"/>
                <a:gd name="T5" fmla="*/ 411 h 411"/>
                <a:gd name="T6" fmla="*/ 0 w 391"/>
                <a:gd name="T7" fmla="*/ 402 h 411"/>
                <a:gd name="T8" fmla="*/ 38 w 391"/>
                <a:gd name="T9" fmla="*/ 261 h 411"/>
                <a:gd name="T10" fmla="*/ 128 w 391"/>
                <a:gd name="T11" fmla="*/ 223 h 411"/>
                <a:gd name="T12" fmla="*/ 153 w 391"/>
                <a:gd name="T13" fmla="*/ 199 h 411"/>
                <a:gd name="T14" fmla="*/ 153 w 391"/>
                <a:gd name="T15" fmla="*/ 199 h 411"/>
                <a:gd name="T16" fmla="*/ 145 w 391"/>
                <a:gd name="T17" fmla="*/ 189 h 411"/>
                <a:gd name="T18" fmla="*/ 144 w 391"/>
                <a:gd name="T19" fmla="*/ 188 h 411"/>
                <a:gd name="T20" fmla="*/ 117 w 391"/>
                <a:gd name="T21" fmla="*/ 93 h 411"/>
                <a:gd name="T22" fmla="*/ 124 w 391"/>
                <a:gd name="T23" fmla="*/ 38 h 411"/>
                <a:gd name="T24" fmla="*/ 191 w 391"/>
                <a:gd name="T25" fmla="*/ 0 h 411"/>
                <a:gd name="T26" fmla="*/ 200 w 391"/>
                <a:gd name="T27" fmla="*/ 0 h 411"/>
                <a:gd name="T28" fmla="*/ 268 w 391"/>
                <a:gd name="T29" fmla="*/ 38 h 411"/>
                <a:gd name="T30" fmla="*/ 274 w 391"/>
                <a:gd name="T31" fmla="*/ 93 h 411"/>
                <a:gd name="T32" fmla="*/ 248 w 391"/>
                <a:gd name="T33" fmla="*/ 188 h 411"/>
                <a:gd name="T34" fmla="*/ 247 w 391"/>
                <a:gd name="T35" fmla="*/ 188 h 411"/>
                <a:gd name="T36" fmla="*/ 239 w 391"/>
                <a:gd name="T37" fmla="*/ 199 h 411"/>
                <a:gd name="T38" fmla="*/ 238 w 391"/>
                <a:gd name="T39" fmla="*/ 199 h 411"/>
                <a:gd name="T40" fmla="*/ 264 w 391"/>
                <a:gd name="T41" fmla="*/ 223 h 411"/>
                <a:gd name="T42" fmla="*/ 353 w 391"/>
                <a:gd name="T43" fmla="*/ 261 h 411"/>
                <a:gd name="T44" fmla="*/ 391 w 391"/>
                <a:gd name="T45" fmla="*/ 40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11">
                  <a:moveTo>
                    <a:pt x="391" y="402"/>
                  </a:moveTo>
                  <a:cubicBezTo>
                    <a:pt x="391" y="411"/>
                    <a:pt x="391" y="411"/>
                    <a:pt x="391" y="411"/>
                  </a:cubicBezTo>
                  <a:cubicBezTo>
                    <a:pt x="1" y="411"/>
                    <a:pt x="1" y="411"/>
                    <a:pt x="1" y="411"/>
                  </a:cubicBezTo>
                  <a:cubicBezTo>
                    <a:pt x="0" y="402"/>
                    <a:pt x="0" y="402"/>
                    <a:pt x="0" y="402"/>
                  </a:cubicBezTo>
                  <a:cubicBezTo>
                    <a:pt x="0" y="370"/>
                    <a:pt x="3" y="274"/>
                    <a:pt x="38" y="261"/>
                  </a:cubicBezTo>
                  <a:cubicBezTo>
                    <a:pt x="128" y="223"/>
                    <a:pt x="128" y="223"/>
                    <a:pt x="128" y="223"/>
                  </a:cubicBezTo>
                  <a:cubicBezTo>
                    <a:pt x="140" y="217"/>
                    <a:pt x="150" y="208"/>
                    <a:pt x="153" y="199"/>
                  </a:cubicBezTo>
                  <a:cubicBezTo>
                    <a:pt x="153" y="199"/>
                    <a:pt x="153" y="199"/>
                    <a:pt x="153" y="199"/>
                  </a:cubicBezTo>
                  <a:cubicBezTo>
                    <a:pt x="152" y="198"/>
                    <a:pt x="149" y="195"/>
                    <a:pt x="145" y="189"/>
                  </a:cubicBezTo>
                  <a:cubicBezTo>
                    <a:pt x="144" y="189"/>
                    <a:pt x="144" y="188"/>
                    <a:pt x="144" y="188"/>
                  </a:cubicBezTo>
                  <a:cubicBezTo>
                    <a:pt x="134" y="174"/>
                    <a:pt x="120" y="144"/>
                    <a:pt x="117" y="93"/>
                  </a:cubicBezTo>
                  <a:cubicBezTo>
                    <a:pt x="116" y="78"/>
                    <a:pt x="117" y="51"/>
                    <a:pt x="124" y="38"/>
                  </a:cubicBezTo>
                  <a:cubicBezTo>
                    <a:pt x="136" y="15"/>
                    <a:pt x="167" y="0"/>
                    <a:pt x="191" y="0"/>
                  </a:cubicBezTo>
                  <a:cubicBezTo>
                    <a:pt x="200" y="0"/>
                    <a:pt x="200" y="0"/>
                    <a:pt x="200" y="0"/>
                  </a:cubicBezTo>
                  <a:cubicBezTo>
                    <a:pt x="225" y="0"/>
                    <a:pt x="255" y="15"/>
                    <a:pt x="268" y="38"/>
                  </a:cubicBezTo>
                  <a:cubicBezTo>
                    <a:pt x="275" y="51"/>
                    <a:pt x="275" y="78"/>
                    <a:pt x="274" y="93"/>
                  </a:cubicBezTo>
                  <a:cubicBezTo>
                    <a:pt x="272" y="143"/>
                    <a:pt x="257" y="173"/>
                    <a:pt x="248" y="188"/>
                  </a:cubicBezTo>
                  <a:cubicBezTo>
                    <a:pt x="248" y="188"/>
                    <a:pt x="247" y="188"/>
                    <a:pt x="247" y="188"/>
                  </a:cubicBezTo>
                  <a:cubicBezTo>
                    <a:pt x="243" y="194"/>
                    <a:pt x="240" y="198"/>
                    <a:pt x="239" y="199"/>
                  </a:cubicBezTo>
                  <a:cubicBezTo>
                    <a:pt x="238" y="199"/>
                    <a:pt x="238" y="199"/>
                    <a:pt x="238" y="199"/>
                  </a:cubicBezTo>
                  <a:cubicBezTo>
                    <a:pt x="242" y="208"/>
                    <a:pt x="251" y="217"/>
                    <a:pt x="264" y="223"/>
                  </a:cubicBezTo>
                  <a:cubicBezTo>
                    <a:pt x="353" y="261"/>
                    <a:pt x="353" y="261"/>
                    <a:pt x="353" y="261"/>
                  </a:cubicBezTo>
                  <a:cubicBezTo>
                    <a:pt x="388" y="274"/>
                    <a:pt x="391" y="370"/>
                    <a:pt x="391" y="402"/>
                  </a:cubicBezTo>
                  <a:close/>
                </a:path>
              </a:pathLst>
            </a:custGeom>
            <a:solidFill>
              <a:schemeClr val="accent3">
                <a:lumMod val="75000"/>
                <a:alpha val="50000"/>
              </a:schemeClr>
            </a:solidFill>
            <a:ln>
              <a:solidFill>
                <a:schemeClr val="accent2"/>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50" name="그룹 49"/>
            <p:cNvGrpSpPr/>
            <p:nvPr/>
          </p:nvGrpSpPr>
          <p:grpSpPr>
            <a:xfrm>
              <a:off x="2700338" y="1439377"/>
              <a:ext cx="1277913" cy="1929094"/>
              <a:chOff x="3879850" y="1516063"/>
              <a:chExt cx="1576388" cy="2379662"/>
            </a:xfrm>
          </p:grpSpPr>
          <p:grpSp>
            <p:nvGrpSpPr>
              <p:cNvPr id="51" name="그룹 50"/>
              <p:cNvGrpSpPr/>
              <p:nvPr/>
            </p:nvGrpSpPr>
            <p:grpSpPr>
              <a:xfrm>
                <a:off x="3879850" y="1516063"/>
                <a:ext cx="1576388" cy="2379662"/>
                <a:chOff x="3568700" y="2112963"/>
                <a:chExt cx="1576388" cy="2379662"/>
              </a:xfrm>
            </p:grpSpPr>
            <p:sp>
              <p:nvSpPr>
                <p:cNvPr id="55" name="Freeform 10"/>
                <p:cNvSpPr>
                  <a:spLocks/>
                </p:cNvSpPr>
                <p:nvPr/>
              </p:nvSpPr>
              <p:spPr bwMode="auto">
                <a:xfrm>
                  <a:off x="3568700" y="2112963"/>
                  <a:ext cx="1576388" cy="2251075"/>
                </a:xfrm>
                <a:custGeom>
                  <a:avLst/>
                  <a:gdLst>
                    <a:gd name="T0" fmla="*/ 592 w 592"/>
                    <a:gd name="T1" fmla="*/ 240 h 845"/>
                    <a:gd name="T2" fmla="*/ 592 w 592"/>
                    <a:gd name="T3" fmla="*/ 845 h 845"/>
                    <a:gd name="T4" fmla="*/ 485 w 592"/>
                    <a:gd name="T5" fmla="*/ 734 h 845"/>
                    <a:gd name="T6" fmla="*/ 134 w 592"/>
                    <a:gd name="T7" fmla="*/ 665 h 845"/>
                    <a:gd name="T8" fmla="*/ 0 w 592"/>
                    <a:gd name="T9" fmla="*/ 503 h 845"/>
                    <a:gd name="T10" fmla="*/ 0 w 592"/>
                    <a:gd name="T11" fmla="*/ 124 h 845"/>
                    <a:gd name="T12" fmla="*/ 134 w 592"/>
                    <a:gd name="T13" fmla="*/ 14 h 845"/>
                    <a:gd name="T14" fmla="*/ 458 w 592"/>
                    <a:gd name="T15" fmla="*/ 78 h 845"/>
                    <a:gd name="T16" fmla="*/ 592 w 592"/>
                    <a:gd name="T17" fmla="*/ 24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2" h="845">
                      <a:moveTo>
                        <a:pt x="592" y="240"/>
                      </a:moveTo>
                      <a:cubicBezTo>
                        <a:pt x="592" y="845"/>
                        <a:pt x="592" y="845"/>
                        <a:pt x="592" y="845"/>
                      </a:cubicBezTo>
                      <a:cubicBezTo>
                        <a:pt x="485" y="734"/>
                        <a:pt x="485" y="734"/>
                        <a:pt x="485" y="734"/>
                      </a:cubicBezTo>
                      <a:cubicBezTo>
                        <a:pt x="134" y="665"/>
                        <a:pt x="134" y="665"/>
                        <a:pt x="134" y="665"/>
                      </a:cubicBezTo>
                      <a:cubicBezTo>
                        <a:pt x="60" y="651"/>
                        <a:pt x="0" y="578"/>
                        <a:pt x="0" y="503"/>
                      </a:cubicBezTo>
                      <a:cubicBezTo>
                        <a:pt x="0" y="124"/>
                        <a:pt x="0" y="124"/>
                        <a:pt x="0" y="124"/>
                      </a:cubicBezTo>
                      <a:cubicBezTo>
                        <a:pt x="0" y="49"/>
                        <a:pt x="60" y="0"/>
                        <a:pt x="134" y="14"/>
                      </a:cubicBezTo>
                      <a:cubicBezTo>
                        <a:pt x="458" y="78"/>
                        <a:pt x="458" y="78"/>
                        <a:pt x="458" y="78"/>
                      </a:cubicBezTo>
                      <a:cubicBezTo>
                        <a:pt x="532" y="92"/>
                        <a:pt x="592" y="165"/>
                        <a:pt x="592" y="240"/>
                      </a:cubicBezTo>
                      <a:close/>
                    </a:path>
                  </a:pathLst>
                </a:custGeom>
                <a:solidFill>
                  <a:schemeClr val="accent3">
                    <a:lumMod val="65000"/>
                  </a:schemeClr>
                </a:solidFill>
                <a:ln w="3175">
                  <a:solidFill>
                    <a:schemeClr val="accent3">
                      <a:lumMod val="50000"/>
                    </a:schemeClr>
                  </a:solidFill>
                </a:ln>
                <a:scene3d>
                  <a:camera prst="orthographicFront"/>
                  <a:lightRig rig="threePt" dir="t"/>
                </a:scene3d>
                <a:sp3d>
                  <a:bevelT/>
                </a:sp3d>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bg1">
                            <a:lumMod val="50000"/>
                          </a:schemeClr>
                        </a:gs>
                        <a:gs pos="100000">
                          <a:schemeClr val="bg1">
                            <a:lumMod val="50000"/>
                          </a:schemeClr>
                        </a:gs>
                      </a:gsLst>
                      <a:lin ang="5400000" scaled="0"/>
                    </a:gradFill>
                    <a:latin typeface="Bebas Neue" pitchFamily="34" charset="0"/>
                    <a:ea typeface="Roboto Condensed Regular"/>
                  </a:endParaRPr>
                </a:p>
              </p:txBody>
            </p:sp>
            <p:sp>
              <p:nvSpPr>
                <p:cNvPr id="56" name="Freeform 12"/>
                <p:cNvSpPr>
                  <a:spLocks/>
                </p:cNvSpPr>
                <p:nvPr/>
              </p:nvSpPr>
              <p:spPr bwMode="auto">
                <a:xfrm>
                  <a:off x="3568700" y="3452813"/>
                  <a:ext cx="1292225" cy="742950"/>
                </a:xfrm>
                <a:custGeom>
                  <a:avLst/>
                  <a:gdLst>
                    <a:gd name="T0" fmla="*/ 134 w 485"/>
                    <a:gd name="T1" fmla="*/ 162 h 279"/>
                    <a:gd name="T2" fmla="*/ 0 w 485"/>
                    <a:gd name="T3" fmla="*/ 0 h 279"/>
                    <a:gd name="T4" fmla="*/ 0 w 485"/>
                    <a:gd name="T5" fmla="*/ 48 h 279"/>
                    <a:gd name="T6" fmla="*/ 134 w 485"/>
                    <a:gd name="T7" fmla="*/ 210 h 279"/>
                    <a:gd name="T8" fmla="*/ 485 w 485"/>
                    <a:gd name="T9" fmla="*/ 279 h 279"/>
                    <a:gd name="T10" fmla="*/ 485 w 485"/>
                    <a:gd name="T11" fmla="*/ 231 h 279"/>
                    <a:gd name="T12" fmla="*/ 134 w 485"/>
                    <a:gd name="T13" fmla="*/ 162 h 279"/>
                  </a:gdLst>
                  <a:ahLst/>
                  <a:cxnLst>
                    <a:cxn ang="0">
                      <a:pos x="T0" y="T1"/>
                    </a:cxn>
                    <a:cxn ang="0">
                      <a:pos x="T2" y="T3"/>
                    </a:cxn>
                    <a:cxn ang="0">
                      <a:pos x="T4" y="T5"/>
                    </a:cxn>
                    <a:cxn ang="0">
                      <a:pos x="T6" y="T7"/>
                    </a:cxn>
                    <a:cxn ang="0">
                      <a:pos x="T8" y="T9"/>
                    </a:cxn>
                    <a:cxn ang="0">
                      <a:pos x="T10" y="T11"/>
                    </a:cxn>
                    <a:cxn ang="0">
                      <a:pos x="T12" y="T13"/>
                    </a:cxn>
                  </a:cxnLst>
                  <a:rect l="0" t="0" r="r" b="b"/>
                  <a:pathLst>
                    <a:path w="485" h="279">
                      <a:moveTo>
                        <a:pt x="134" y="162"/>
                      </a:moveTo>
                      <a:cubicBezTo>
                        <a:pt x="60" y="148"/>
                        <a:pt x="0" y="75"/>
                        <a:pt x="0" y="0"/>
                      </a:cubicBezTo>
                      <a:cubicBezTo>
                        <a:pt x="0" y="48"/>
                        <a:pt x="0" y="48"/>
                        <a:pt x="0" y="48"/>
                      </a:cubicBezTo>
                      <a:cubicBezTo>
                        <a:pt x="0" y="123"/>
                        <a:pt x="60" y="196"/>
                        <a:pt x="134" y="210"/>
                      </a:cubicBezTo>
                      <a:cubicBezTo>
                        <a:pt x="485" y="279"/>
                        <a:pt x="485" y="279"/>
                        <a:pt x="485" y="279"/>
                      </a:cubicBezTo>
                      <a:cubicBezTo>
                        <a:pt x="485" y="231"/>
                        <a:pt x="485" y="231"/>
                        <a:pt x="485" y="231"/>
                      </a:cubicBezTo>
                      <a:lnTo>
                        <a:pt x="134" y="162"/>
                      </a:lnTo>
                      <a:close/>
                    </a:path>
                  </a:pathLst>
                </a:custGeom>
                <a:pattFill prst="ltUpDiag">
                  <a:fgClr>
                    <a:schemeClr val="accent3">
                      <a:lumMod val="65000"/>
                    </a:schemeClr>
                  </a:fgClr>
                  <a:bgClr>
                    <a:schemeClr val="accent3">
                      <a:lumMod val="50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57" name="Freeform 13"/>
                <p:cNvSpPr>
                  <a:spLocks/>
                </p:cNvSpPr>
                <p:nvPr/>
              </p:nvSpPr>
              <p:spPr bwMode="auto">
                <a:xfrm>
                  <a:off x="4860925" y="4068762"/>
                  <a:ext cx="284163" cy="423863"/>
                </a:xfrm>
                <a:custGeom>
                  <a:avLst/>
                  <a:gdLst>
                    <a:gd name="T0" fmla="*/ 0 w 179"/>
                    <a:gd name="T1" fmla="*/ 0 h 267"/>
                    <a:gd name="T2" fmla="*/ 0 w 179"/>
                    <a:gd name="T3" fmla="*/ 80 h 267"/>
                    <a:gd name="T4" fmla="*/ 0 w 179"/>
                    <a:gd name="T5" fmla="*/ 80 h 267"/>
                    <a:gd name="T6" fmla="*/ 179 w 179"/>
                    <a:gd name="T7" fmla="*/ 267 h 267"/>
                    <a:gd name="T8" fmla="*/ 179 w 179"/>
                    <a:gd name="T9" fmla="*/ 186 h 267"/>
                    <a:gd name="T10" fmla="*/ 0 w 179"/>
                    <a:gd name="T11" fmla="*/ 0 h 267"/>
                    <a:gd name="T12" fmla="*/ 0 w 179"/>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179" h="267">
                      <a:moveTo>
                        <a:pt x="0" y="0"/>
                      </a:moveTo>
                      <a:lnTo>
                        <a:pt x="0" y="80"/>
                      </a:lnTo>
                      <a:lnTo>
                        <a:pt x="0" y="80"/>
                      </a:lnTo>
                      <a:lnTo>
                        <a:pt x="179" y="267"/>
                      </a:lnTo>
                      <a:lnTo>
                        <a:pt x="179" y="186"/>
                      </a:lnTo>
                      <a:lnTo>
                        <a:pt x="0" y="0"/>
                      </a:lnTo>
                      <a:lnTo>
                        <a:pt x="0" y="0"/>
                      </a:lnTo>
                      <a:close/>
                    </a:path>
                  </a:pathLst>
                </a:custGeom>
                <a:pattFill prst="dkUpDiag">
                  <a:fgClr>
                    <a:schemeClr val="accent3">
                      <a:lumMod val="50000"/>
                    </a:schemeClr>
                  </a:fgClr>
                  <a:bgClr>
                    <a:schemeClr val="accent4">
                      <a:lumMod val="65000"/>
                      <a:lumOff val="3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58" name="Freeform 16"/>
                <p:cNvSpPr>
                  <a:spLocks/>
                </p:cNvSpPr>
                <p:nvPr/>
              </p:nvSpPr>
              <p:spPr bwMode="auto">
                <a:xfrm>
                  <a:off x="3568700" y="2112963"/>
                  <a:ext cx="1576388" cy="746125"/>
                </a:xfrm>
                <a:custGeom>
                  <a:avLst/>
                  <a:gdLst>
                    <a:gd name="T0" fmla="*/ 592 w 592"/>
                    <a:gd name="T1" fmla="*/ 240 h 280"/>
                    <a:gd name="T2" fmla="*/ 592 w 592"/>
                    <a:gd name="T3" fmla="*/ 280 h 280"/>
                    <a:gd name="T4" fmla="*/ 458 w 592"/>
                    <a:gd name="T5" fmla="*/ 118 h 280"/>
                    <a:gd name="T6" fmla="*/ 134 w 592"/>
                    <a:gd name="T7" fmla="*/ 54 h 280"/>
                    <a:gd name="T8" fmla="*/ 0 w 592"/>
                    <a:gd name="T9" fmla="*/ 164 h 280"/>
                    <a:gd name="T10" fmla="*/ 0 w 592"/>
                    <a:gd name="T11" fmla="*/ 124 h 280"/>
                    <a:gd name="T12" fmla="*/ 134 w 592"/>
                    <a:gd name="T13" fmla="*/ 14 h 280"/>
                    <a:gd name="T14" fmla="*/ 458 w 592"/>
                    <a:gd name="T15" fmla="*/ 78 h 280"/>
                    <a:gd name="T16" fmla="*/ 592 w 592"/>
                    <a:gd name="T17" fmla="*/ 2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2" h="280">
                      <a:moveTo>
                        <a:pt x="592" y="240"/>
                      </a:moveTo>
                      <a:cubicBezTo>
                        <a:pt x="592" y="280"/>
                        <a:pt x="592" y="280"/>
                        <a:pt x="592" y="280"/>
                      </a:cubicBezTo>
                      <a:cubicBezTo>
                        <a:pt x="592" y="205"/>
                        <a:pt x="532" y="132"/>
                        <a:pt x="458" y="118"/>
                      </a:cubicBezTo>
                      <a:cubicBezTo>
                        <a:pt x="134" y="54"/>
                        <a:pt x="134" y="54"/>
                        <a:pt x="134" y="54"/>
                      </a:cubicBezTo>
                      <a:cubicBezTo>
                        <a:pt x="60" y="40"/>
                        <a:pt x="0" y="89"/>
                        <a:pt x="0" y="164"/>
                      </a:cubicBezTo>
                      <a:cubicBezTo>
                        <a:pt x="0" y="124"/>
                        <a:pt x="0" y="124"/>
                        <a:pt x="0" y="124"/>
                      </a:cubicBezTo>
                      <a:cubicBezTo>
                        <a:pt x="0" y="49"/>
                        <a:pt x="60" y="0"/>
                        <a:pt x="134" y="14"/>
                      </a:cubicBezTo>
                      <a:cubicBezTo>
                        <a:pt x="458" y="78"/>
                        <a:pt x="458" y="78"/>
                        <a:pt x="458" y="78"/>
                      </a:cubicBezTo>
                      <a:cubicBezTo>
                        <a:pt x="532" y="92"/>
                        <a:pt x="592" y="165"/>
                        <a:pt x="592" y="240"/>
                      </a:cubicBezTo>
                      <a:close/>
                    </a:path>
                  </a:pathLst>
                </a:custGeom>
                <a:gradFill>
                  <a:gsLst>
                    <a:gs pos="0">
                      <a:schemeClr val="bg1">
                        <a:alpha val="0"/>
                        <a:lumMod val="0"/>
                        <a:lumOff val="100000"/>
                      </a:schemeClr>
                    </a:gs>
                    <a:gs pos="100000">
                      <a:schemeClr val="bg1">
                        <a:lumMod val="0"/>
                        <a:lumOff val="100000"/>
                        <a:alpha val="15000"/>
                      </a:schemeClr>
                    </a:gs>
                  </a:gsLst>
                  <a:lin ang="8100000" scaled="0"/>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gradFill>
                      <a:gsLst>
                        <a:gs pos="0">
                          <a:schemeClr val="tx1">
                            <a:lumMod val="10000"/>
                            <a:lumOff val="90000"/>
                          </a:schemeClr>
                        </a:gs>
                        <a:gs pos="100000">
                          <a:schemeClr val="tx1">
                            <a:lumMod val="10000"/>
                            <a:lumOff val="90000"/>
                          </a:schemeClr>
                        </a:gs>
                      </a:gsLst>
                      <a:lin ang="5400000" scaled="0"/>
                    </a:gradFill>
                  </a:endParaRPr>
                </a:p>
              </p:txBody>
            </p:sp>
          </p:grpSp>
          <p:sp>
            <p:nvSpPr>
              <p:cNvPr id="54" name="TextBox 53"/>
              <p:cNvSpPr txBox="1"/>
              <p:nvPr/>
            </p:nvSpPr>
            <p:spPr>
              <a:xfrm>
                <a:off x="3986772" y="2122641"/>
                <a:ext cx="1362541" cy="851439"/>
              </a:xfrm>
              <a:prstGeom prst="rect">
                <a:avLst/>
              </a:prstGeom>
              <a:noFill/>
              <a:scene3d>
                <a:camera prst="orthographicFront"/>
                <a:lightRig rig="threePt" dir="t"/>
              </a:scene3d>
              <a:sp3d>
                <a:bevelT/>
              </a:sp3d>
            </p:spPr>
            <p:txBody>
              <a:bodyPr wrap="square" lIns="0" tIns="0" rIns="0" bIns="0" rtlCol="0">
                <a:noAutofit/>
              </a:bodyPr>
              <a:lstStyle/>
              <a:p>
                <a:pPr algn="ctr">
                  <a:buClr>
                    <a:schemeClr val="bg2"/>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un fonctionnaire stagiaire à 20/35ème</a:t>
                </a:r>
              </a:p>
            </p:txBody>
          </p:sp>
        </p:grpSp>
      </p:grpSp>
      <p:sp>
        <p:nvSpPr>
          <p:cNvPr id="11" name="Title 10"/>
          <p:cNvSpPr>
            <a:spLocks noGrp="1"/>
          </p:cNvSpPr>
          <p:nvPr>
            <p:ph type="title"/>
          </p:nvPr>
        </p:nvSpPr>
        <p:spPr>
          <a:xfrm>
            <a:off x="733425" y="299817"/>
            <a:ext cx="6814608" cy="467469"/>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Quel régime ?</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sp>
        <p:nvSpPr>
          <p:cNvPr id="2" name="텍스트 개체 틀 1"/>
          <p:cNvSpPr>
            <a:spLocks noGrp="1"/>
          </p:cNvSpPr>
          <p:nvPr>
            <p:ph type="body" sz="quarter" idx="10"/>
          </p:nvPr>
        </p:nvSpPr>
        <p:spPr>
          <a:xfrm>
            <a:off x="509451" y="940526"/>
            <a:ext cx="1974987" cy="2933074"/>
          </a:xfrm>
        </p:spPr>
        <p:txBody>
          <a:bodyPr/>
          <a:lstStyle/>
          <a:p>
            <a:endParaRPr lang="en-US" altLang="ko-KR" dirty="0"/>
          </a:p>
          <a:p>
            <a:endParaRPr lang="ko-KR" altLang="en-US" dirty="0"/>
          </a:p>
        </p:txBody>
      </p:sp>
      <p:grpSp>
        <p:nvGrpSpPr>
          <p:cNvPr id="44" name="그룹 43"/>
          <p:cNvGrpSpPr/>
          <p:nvPr/>
        </p:nvGrpSpPr>
        <p:grpSpPr>
          <a:xfrm>
            <a:off x="132609" y="1679288"/>
            <a:ext cx="1635047" cy="2933073"/>
            <a:chOff x="2700338" y="1439377"/>
            <a:chExt cx="1612325" cy="2877308"/>
          </a:xfrm>
        </p:grpSpPr>
        <p:sp>
          <p:nvSpPr>
            <p:cNvPr id="82" name="Freeform 32"/>
            <p:cNvSpPr>
              <a:spLocks/>
            </p:cNvSpPr>
            <p:nvPr/>
          </p:nvSpPr>
          <p:spPr bwMode="auto">
            <a:xfrm>
              <a:off x="3511550" y="3474225"/>
              <a:ext cx="801113" cy="842460"/>
            </a:xfrm>
            <a:custGeom>
              <a:avLst/>
              <a:gdLst>
                <a:gd name="T0" fmla="*/ 391 w 391"/>
                <a:gd name="T1" fmla="*/ 402 h 411"/>
                <a:gd name="T2" fmla="*/ 391 w 391"/>
                <a:gd name="T3" fmla="*/ 411 h 411"/>
                <a:gd name="T4" fmla="*/ 1 w 391"/>
                <a:gd name="T5" fmla="*/ 411 h 411"/>
                <a:gd name="T6" fmla="*/ 0 w 391"/>
                <a:gd name="T7" fmla="*/ 402 h 411"/>
                <a:gd name="T8" fmla="*/ 38 w 391"/>
                <a:gd name="T9" fmla="*/ 261 h 411"/>
                <a:gd name="T10" fmla="*/ 128 w 391"/>
                <a:gd name="T11" fmla="*/ 223 h 411"/>
                <a:gd name="T12" fmla="*/ 153 w 391"/>
                <a:gd name="T13" fmla="*/ 199 h 411"/>
                <a:gd name="T14" fmla="*/ 153 w 391"/>
                <a:gd name="T15" fmla="*/ 199 h 411"/>
                <a:gd name="T16" fmla="*/ 145 w 391"/>
                <a:gd name="T17" fmla="*/ 189 h 411"/>
                <a:gd name="T18" fmla="*/ 144 w 391"/>
                <a:gd name="T19" fmla="*/ 188 h 411"/>
                <a:gd name="T20" fmla="*/ 117 w 391"/>
                <a:gd name="T21" fmla="*/ 93 h 411"/>
                <a:gd name="T22" fmla="*/ 124 w 391"/>
                <a:gd name="T23" fmla="*/ 38 h 411"/>
                <a:gd name="T24" fmla="*/ 191 w 391"/>
                <a:gd name="T25" fmla="*/ 0 h 411"/>
                <a:gd name="T26" fmla="*/ 200 w 391"/>
                <a:gd name="T27" fmla="*/ 0 h 411"/>
                <a:gd name="T28" fmla="*/ 268 w 391"/>
                <a:gd name="T29" fmla="*/ 38 h 411"/>
                <a:gd name="T30" fmla="*/ 274 w 391"/>
                <a:gd name="T31" fmla="*/ 93 h 411"/>
                <a:gd name="T32" fmla="*/ 248 w 391"/>
                <a:gd name="T33" fmla="*/ 188 h 411"/>
                <a:gd name="T34" fmla="*/ 247 w 391"/>
                <a:gd name="T35" fmla="*/ 188 h 411"/>
                <a:gd name="T36" fmla="*/ 239 w 391"/>
                <a:gd name="T37" fmla="*/ 199 h 411"/>
                <a:gd name="T38" fmla="*/ 238 w 391"/>
                <a:gd name="T39" fmla="*/ 199 h 411"/>
                <a:gd name="T40" fmla="*/ 264 w 391"/>
                <a:gd name="T41" fmla="*/ 223 h 411"/>
                <a:gd name="T42" fmla="*/ 353 w 391"/>
                <a:gd name="T43" fmla="*/ 261 h 411"/>
                <a:gd name="T44" fmla="*/ 391 w 391"/>
                <a:gd name="T45" fmla="*/ 40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11">
                  <a:moveTo>
                    <a:pt x="391" y="402"/>
                  </a:moveTo>
                  <a:cubicBezTo>
                    <a:pt x="391" y="411"/>
                    <a:pt x="391" y="411"/>
                    <a:pt x="391" y="411"/>
                  </a:cubicBezTo>
                  <a:cubicBezTo>
                    <a:pt x="1" y="411"/>
                    <a:pt x="1" y="411"/>
                    <a:pt x="1" y="411"/>
                  </a:cubicBezTo>
                  <a:cubicBezTo>
                    <a:pt x="0" y="402"/>
                    <a:pt x="0" y="402"/>
                    <a:pt x="0" y="402"/>
                  </a:cubicBezTo>
                  <a:cubicBezTo>
                    <a:pt x="0" y="370"/>
                    <a:pt x="3" y="274"/>
                    <a:pt x="38" y="261"/>
                  </a:cubicBezTo>
                  <a:cubicBezTo>
                    <a:pt x="128" y="223"/>
                    <a:pt x="128" y="223"/>
                    <a:pt x="128" y="223"/>
                  </a:cubicBezTo>
                  <a:cubicBezTo>
                    <a:pt x="140" y="217"/>
                    <a:pt x="150" y="208"/>
                    <a:pt x="153" y="199"/>
                  </a:cubicBezTo>
                  <a:cubicBezTo>
                    <a:pt x="153" y="199"/>
                    <a:pt x="153" y="199"/>
                    <a:pt x="153" y="199"/>
                  </a:cubicBezTo>
                  <a:cubicBezTo>
                    <a:pt x="152" y="198"/>
                    <a:pt x="149" y="195"/>
                    <a:pt x="145" y="189"/>
                  </a:cubicBezTo>
                  <a:cubicBezTo>
                    <a:pt x="144" y="189"/>
                    <a:pt x="144" y="188"/>
                    <a:pt x="144" y="188"/>
                  </a:cubicBezTo>
                  <a:cubicBezTo>
                    <a:pt x="134" y="174"/>
                    <a:pt x="120" y="144"/>
                    <a:pt x="117" y="93"/>
                  </a:cubicBezTo>
                  <a:cubicBezTo>
                    <a:pt x="116" y="78"/>
                    <a:pt x="117" y="51"/>
                    <a:pt x="124" y="38"/>
                  </a:cubicBezTo>
                  <a:cubicBezTo>
                    <a:pt x="136" y="15"/>
                    <a:pt x="167" y="0"/>
                    <a:pt x="191" y="0"/>
                  </a:cubicBezTo>
                  <a:cubicBezTo>
                    <a:pt x="200" y="0"/>
                    <a:pt x="200" y="0"/>
                    <a:pt x="200" y="0"/>
                  </a:cubicBezTo>
                  <a:cubicBezTo>
                    <a:pt x="225" y="0"/>
                    <a:pt x="255" y="15"/>
                    <a:pt x="268" y="38"/>
                  </a:cubicBezTo>
                  <a:cubicBezTo>
                    <a:pt x="275" y="51"/>
                    <a:pt x="275" y="78"/>
                    <a:pt x="274" y="93"/>
                  </a:cubicBezTo>
                  <a:cubicBezTo>
                    <a:pt x="272" y="143"/>
                    <a:pt x="257" y="173"/>
                    <a:pt x="248" y="188"/>
                  </a:cubicBezTo>
                  <a:cubicBezTo>
                    <a:pt x="248" y="188"/>
                    <a:pt x="247" y="188"/>
                    <a:pt x="247" y="188"/>
                  </a:cubicBezTo>
                  <a:cubicBezTo>
                    <a:pt x="243" y="194"/>
                    <a:pt x="240" y="198"/>
                    <a:pt x="239" y="199"/>
                  </a:cubicBezTo>
                  <a:cubicBezTo>
                    <a:pt x="238" y="199"/>
                    <a:pt x="238" y="199"/>
                    <a:pt x="238" y="199"/>
                  </a:cubicBezTo>
                  <a:cubicBezTo>
                    <a:pt x="242" y="208"/>
                    <a:pt x="251" y="217"/>
                    <a:pt x="264" y="223"/>
                  </a:cubicBezTo>
                  <a:cubicBezTo>
                    <a:pt x="353" y="261"/>
                    <a:pt x="353" y="261"/>
                    <a:pt x="353" y="261"/>
                  </a:cubicBezTo>
                  <a:cubicBezTo>
                    <a:pt x="388" y="274"/>
                    <a:pt x="391" y="370"/>
                    <a:pt x="391" y="402"/>
                  </a:cubicBezTo>
                  <a:close/>
                </a:path>
              </a:pathLst>
            </a:custGeom>
            <a:solidFill>
              <a:schemeClr val="accent3">
                <a:lumMod val="75000"/>
                <a:alpha val="50000"/>
              </a:schemeClr>
            </a:solidFill>
            <a:ln>
              <a:solidFill>
                <a:schemeClr val="accent2"/>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84" name="그룹 83"/>
            <p:cNvGrpSpPr/>
            <p:nvPr/>
          </p:nvGrpSpPr>
          <p:grpSpPr>
            <a:xfrm>
              <a:off x="2700338" y="1439377"/>
              <a:ext cx="1277913" cy="1929095"/>
              <a:chOff x="3879850" y="1516063"/>
              <a:chExt cx="1576388" cy="2379663"/>
            </a:xfrm>
          </p:grpSpPr>
          <p:grpSp>
            <p:nvGrpSpPr>
              <p:cNvPr id="85" name="그룹 84"/>
              <p:cNvGrpSpPr/>
              <p:nvPr/>
            </p:nvGrpSpPr>
            <p:grpSpPr>
              <a:xfrm>
                <a:off x="3879850" y="1516063"/>
                <a:ext cx="1576388" cy="2379663"/>
                <a:chOff x="3568700" y="2112963"/>
                <a:chExt cx="1576388" cy="2379663"/>
              </a:xfrm>
            </p:grpSpPr>
            <p:sp>
              <p:nvSpPr>
                <p:cNvPr id="89" name="Freeform 10"/>
                <p:cNvSpPr>
                  <a:spLocks/>
                </p:cNvSpPr>
                <p:nvPr/>
              </p:nvSpPr>
              <p:spPr bwMode="auto">
                <a:xfrm>
                  <a:off x="3568700" y="2112963"/>
                  <a:ext cx="1576388" cy="2251075"/>
                </a:xfrm>
                <a:custGeom>
                  <a:avLst/>
                  <a:gdLst>
                    <a:gd name="T0" fmla="*/ 592 w 592"/>
                    <a:gd name="T1" fmla="*/ 240 h 845"/>
                    <a:gd name="T2" fmla="*/ 592 w 592"/>
                    <a:gd name="T3" fmla="*/ 845 h 845"/>
                    <a:gd name="T4" fmla="*/ 485 w 592"/>
                    <a:gd name="T5" fmla="*/ 734 h 845"/>
                    <a:gd name="T6" fmla="*/ 134 w 592"/>
                    <a:gd name="T7" fmla="*/ 665 h 845"/>
                    <a:gd name="T8" fmla="*/ 0 w 592"/>
                    <a:gd name="T9" fmla="*/ 503 h 845"/>
                    <a:gd name="T10" fmla="*/ 0 w 592"/>
                    <a:gd name="T11" fmla="*/ 124 h 845"/>
                    <a:gd name="T12" fmla="*/ 134 w 592"/>
                    <a:gd name="T13" fmla="*/ 14 h 845"/>
                    <a:gd name="T14" fmla="*/ 458 w 592"/>
                    <a:gd name="T15" fmla="*/ 78 h 845"/>
                    <a:gd name="T16" fmla="*/ 592 w 592"/>
                    <a:gd name="T17" fmla="*/ 24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2" h="845">
                      <a:moveTo>
                        <a:pt x="592" y="240"/>
                      </a:moveTo>
                      <a:cubicBezTo>
                        <a:pt x="592" y="845"/>
                        <a:pt x="592" y="845"/>
                        <a:pt x="592" y="845"/>
                      </a:cubicBezTo>
                      <a:cubicBezTo>
                        <a:pt x="485" y="734"/>
                        <a:pt x="485" y="734"/>
                        <a:pt x="485" y="734"/>
                      </a:cubicBezTo>
                      <a:cubicBezTo>
                        <a:pt x="134" y="665"/>
                        <a:pt x="134" y="665"/>
                        <a:pt x="134" y="665"/>
                      </a:cubicBezTo>
                      <a:cubicBezTo>
                        <a:pt x="60" y="651"/>
                        <a:pt x="0" y="578"/>
                        <a:pt x="0" y="503"/>
                      </a:cubicBezTo>
                      <a:cubicBezTo>
                        <a:pt x="0" y="124"/>
                        <a:pt x="0" y="124"/>
                        <a:pt x="0" y="124"/>
                      </a:cubicBezTo>
                      <a:cubicBezTo>
                        <a:pt x="0" y="49"/>
                        <a:pt x="60" y="0"/>
                        <a:pt x="134" y="14"/>
                      </a:cubicBezTo>
                      <a:cubicBezTo>
                        <a:pt x="458" y="78"/>
                        <a:pt x="458" y="78"/>
                        <a:pt x="458" y="78"/>
                      </a:cubicBezTo>
                      <a:cubicBezTo>
                        <a:pt x="532" y="92"/>
                        <a:pt x="592" y="165"/>
                        <a:pt x="592" y="240"/>
                      </a:cubicBezTo>
                      <a:close/>
                    </a:path>
                  </a:pathLst>
                </a:custGeom>
                <a:solidFill>
                  <a:schemeClr val="accent3">
                    <a:lumMod val="65000"/>
                  </a:schemeClr>
                </a:solidFill>
                <a:ln w="3175">
                  <a:solidFill>
                    <a:schemeClr val="accent3">
                      <a:lumMod val="50000"/>
                    </a:schemeClr>
                  </a:solidFill>
                </a:ln>
                <a:scene3d>
                  <a:camera prst="orthographicFront"/>
                  <a:lightRig rig="threePt" dir="t"/>
                </a:scene3d>
                <a:sp3d>
                  <a:bevelT/>
                </a:sp3d>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bg1">
                            <a:lumMod val="50000"/>
                          </a:schemeClr>
                        </a:gs>
                        <a:gs pos="100000">
                          <a:schemeClr val="bg1">
                            <a:lumMod val="50000"/>
                          </a:schemeClr>
                        </a:gs>
                      </a:gsLst>
                      <a:lin ang="5400000" scaled="0"/>
                    </a:gradFill>
                    <a:latin typeface="Bebas Neue" pitchFamily="34" charset="0"/>
                    <a:ea typeface="Roboto Condensed Regular"/>
                  </a:endParaRPr>
                </a:p>
              </p:txBody>
            </p:sp>
            <p:sp>
              <p:nvSpPr>
                <p:cNvPr id="90" name="Freeform 12"/>
                <p:cNvSpPr>
                  <a:spLocks/>
                </p:cNvSpPr>
                <p:nvPr/>
              </p:nvSpPr>
              <p:spPr bwMode="auto">
                <a:xfrm>
                  <a:off x="3568700" y="3452813"/>
                  <a:ext cx="1292225" cy="742950"/>
                </a:xfrm>
                <a:custGeom>
                  <a:avLst/>
                  <a:gdLst>
                    <a:gd name="T0" fmla="*/ 134 w 485"/>
                    <a:gd name="T1" fmla="*/ 162 h 279"/>
                    <a:gd name="T2" fmla="*/ 0 w 485"/>
                    <a:gd name="T3" fmla="*/ 0 h 279"/>
                    <a:gd name="T4" fmla="*/ 0 w 485"/>
                    <a:gd name="T5" fmla="*/ 48 h 279"/>
                    <a:gd name="T6" fmla="*/ 134 w 485"/>
                    <a:gd name="T7" fmla="*/ 210 h 279"/>
                    <a:gd name="T8" fmla="*/ 485 w 485"/>
                    <a:gd name="T9" fmla="*/ 279 h 279"/>
                    <a:gd name="T10" fmla="*/ 485 w 485"/>
                    <a:gd name="T11" fmla="*/ 231 h 279"/>
                    <a:gd name="T12" fmla="*/ 134 w 485"/>
                    <a:gd name="T13" fmla="*/ 162 h 279"/>
                  </a:gdLst>
                  <a:ahLst/>
                  <a:cxnLst>
                    <a:cxn ang="0">
                      <a:pos x="T0" y="T1"/>
                    </a:cxn>
                    <a:cxn ang="0">
                      <a:pos x="T2" y="T3"/>
                    </a:cxn>
                    <a:cxn ang="0">
                      <a:pos x="T4" y="T5"/>
                    </a:cxn>
                    <a:cxn ang="0">
                      <a:pos x="T6" y="T7"/>
                    </a:cxn>
                    <a:cxn ang="0">
                      <a:pos x="T8" y="T9"/>
                    </a:cxn>
                    <a:cxn ang="0">
                      <a:pos x="T10" y="T11"/>
                    </a:cxn>
                    <a:cxn ang="0">
                      <a:pos x="T12" y="T13"/>
                    </a:cxn>
                  </a:cxnLst>
                  <a:rect l="0" t="0" r="r" b="b"/>
                  <a:pathLst>
                    <a:path w="485" h="279">
                      <a:moveTo>
                        <a:pt x="134" y="162"/>
                      </a:moveTo>
                      <a:cubicBezTo>
                        <a:pt x="60" y="148"/>
                        <a:pt x="0" y="75"/>
                        <a:pt x="0" y="0"/>
                      </a:cubicBezTo>
                      <a:cubicBezTo>
                        <a:pt x="0" y="48"/>
                        <a:pt x="0" y="48"/>
                        <a:pt x="0" y="48"/>
                      </a:cubicBezTo>
                      <a:cubicBezTo>
                        <a:pt x="0" y="123"/>
                        <a:pt x="60" y="196"/>
                        <a:pt x="134" y="210"/>
                      </a:cubicBezTo>
                      <a:cubicBezTo>
                        <a:pt x="485" y="279"/>
                        <a:pt x="485" y="279"/>
                        <a:pt x="485" y="279"/>
                      </a:cubicBezTo>
                      <a:cubicBezTo>
                        <a:pt x="485" y="231"/>
                        <a:pt x="485" y="231"/>
                        <a:pt x="485" y="231"/>
                      </a:cubicBezTo>
                      <a:lnTo>
                        <a:pt x="134" y="162"/>
                      </a:lnTo>
                      <a:close/>
                    </a:path>
                  </a:pathLst>
                </a:custGeom>
                <a:pattFill prst="ltUpDiag">
                  <a:fgClr>
                    <a:schemeClr val="accent3">
                      <a:lumMod val="65000"/>
                    </a:schemeClr>
                  </a:fgClr>
                  <a:bgClr>
                    <a:schemeClr val="accent3">
                      <a:lumMod val="50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91" name="Freeform 13"/>
                <p:cNvSpPr>
                  <a:spLocks/>
                </p:cNvSpPr>
                <p:nvPr/>
              </p:nvSpPr>
              <p:spPr bwMode="auto">
                <a:xfrm>
                  <a:off x="4860925" y="4068763"/>
                  <a:ext cx="284163" cy="423863"/>
                </a:xfrm>
                <a:custGeom>
                  <a:avLst/>
                  <a:gdLst>
                    <a:gd name="T0" fmla="*/ 0 w 179"/>
                    <a:gd name="T1" fmla="*/ 0 h 267"/>
                    <a:gd name="T2" fmla="*/ 0 w 179"/>
                    <a:gd name="T3" fmla="*/ 80 h 267"/>
                    <a:gd name="T4" fmla="*/ 0 w 179"/>
                    <a:gd name="T5" fmla="*/ 80 h 267"/>
                    <a:gd name="T6" fmla="*/ 179 w 179"/>
                    <a:gd name="T7" fmla="*/ 267 h 267"/>
                    <a:gd name="T8" fmla="*/ 179 w 179"/>
                    <a:gd name="T9" fmla="*/ 186 h 267"/>
                    <a:gd name="T10" fmla="*/ 0 w 179"/>
                    <a:gd name="T11" fmla="*/ 0 h 267"/>
                    <a:gd name="T12" fmla="*/ 0 w 179"/>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179" h="267">
                      <a:moveTo>
                        <a:pt x="0" y="0"/>
                      </a:moveTo>
                      <a:lnTo>
                        <a:pt x="0" y="80"/>
                      </a:lnTo>
                      <a:lnTo>
                        <a:pt x="0" y="80"/>
                      </a:lnTo>
                      <a:lnTo>
                        <a:pt x="179" y="267"/>
                      </a:lnTo>
                      <a:lnTo>
                        <a:pt x="179" y="186"/>
                      </a:lnTo>
                      <a:lnTo>
                        <a:pt x="0" y="0"/>
                      </a:lnTo>
                      <a:lnTo>
                        <a:pt x="0" y="0"/>
                      </a:lnTo>
                      <a:close/>
                    </a:path>
                  </a:pathLst>
                </a:custGeom>
                <a:pattFill prst="dkUpDiag">
                  <a:fgClr>
                    <a:schemeClr val="accent3">
                      <a:lumMod val="50000"/>
                    </a:schemeClr>
                  </a:fgClr>
                  <a:bgClr>
                    <a:schemeClr val="accent4">
                      <a:lumMod val="65000"/>
                      <a:lumOff val="3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92" name="Freeform 16"/>
                <p:cNvSpPr>
                  <a:spLocks/>
                </p:cNvSpPr>
                <p:nvPr/>
              </p:nvSpPr>
              <p:spPr bwMode="auto">
                <a:xfrm>
                  <a:off x="3568700" y="2112963"/>
                  <a:ext cx="1576388" cy="746125"/>
                </a:xfrm>
                <a:custGeom>
                  <a:avLst/>
                  <a:gdLst>
                    <a:gd name="T0" fmla="*/ 592 w 592"/>
                    <a:gd name="T1" fmla="*/ 240 h 280"/>
                    <a:gd name="T2" fmla="*/ 592 w 592"/>
                    <a:gd name="T3" fmla="*/ 280 h 280"/>
                    <a:gd name="T4" fmla="*/ 458 w 592"/>
                    <a:gd name="T5" fmla="*/ 118 h 280"/>
                    <a:gd name="T6" fmla="*/ 134 w 592"/>
                    <a:gd name="T7" fmla="*/ 54 h 280"/>
                    <a:gd name="T8" fmla="*/ 0 w 592"/>
                    <a:gd name="T9" fmla="*/ 164 h 280"/>
                    <a:gd name="T10" fmla="*/ 0 w 592"/>
                    <a:gd name="T11" fmla="*/ 124 h 280"/>
                    <a:gd name="T12" fmla="*/ 134 w 592"/>
                    <a:gd name="T13" fmla="*/ 14 h 280"/>
                    <a:gd name="T14" fmla="*/ 458 w 592"/>
                    <a:gd name="T15" fmla="*/ 78 h 280"/>
                    <a:gd name="T16" fmla="*/ 592 w 592"/>
                    <a:gd name="T17" fmla="*/ 2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2" h="280">
                      <a:moveTo>
                        <a:pt x="592" y="240"/>
                      </a:moveTo>
                      <a:cubicBezTo>
                        <a:pt x="592" y="280"/>
                        <a:pt x="592" y="280"/>
                        <a:pt x="592" y="280"/>
                      </a:cubicBezTo>
                      <a:cubicBezTo>
                        <a:pt x="592" y="205"/>
                        <a:pt x="532" y="132"/>
                        <a:pt x="458" y="118"/>
                      </a:cubicBezTo>
                      <a:cubicBezTo>
                        <a:pt x="134" y="54"/>
                        <a:pt x="134" y="54"/>
                        <a:pt x="134" y="54"/>
                      </a:cubicBezTo>
                      <a:cubicBezTo>
                        <a:pt x="60" y="40"/>
                        <a:pt x="0" y="89"/>
                        <a:pt x="0" y="164"/>
                      </a:cubicBezTo>
                      <a:cubicBezTo>
                        <a:pt x="0" y="124"/>
                        <a:pt x="0" y="124"/>
                        <a:pt x="0" y="124"/>
                      </a:cubicBezTo>
                      <a:cubicBezTo>
                        <a:pt x="0" y="49"/>
                        <a:pt x="60" y="0"/>
                        <a:pt x="134" y="14"/>
                      </a:cubicBezTo>
                      <a:cubicBezTo>
                        <a:pt x="458" y="78"/>
                        <a:pt x="458" y="78"/>
                        <a:pt x="458" y="78"/>
                      </a:cubicBezTo>
                      <a:cubicBezTo>
                        <a:pt x="532" y="92"/>
                        <a:pt x="592" y="165"/>
                        <a:pt x="592" y="240"/>
                      </a:cubicBezTo>
                      <a:close/>
                    </a:path>
                  </a:pathLst>
                </a:custGeom>
                <a:gradFill>
                  <a:gsLst>
                    <a:gs pos="0">
                      <a:schemeClr val="bg1">
                        <a:alpha val="0"/>
                        <a:lumMod val="0"/>
                        <a:lumOff val="100000"/>
                      </a:schemeClr>
                    </a:gs>
                    <a:gs pos="100000">
                      <a:schemeClr val="bg1">
                        <a:lumMod val="0"/>
                        <a:lumOff val="100000"/>
                        <a:alpha val="15000"/>
                      </a:schemeClr>
                    </a:gs>
                  </a:gsLst>
                  <a:lin ang="8100000" scaled="0"/>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gradFill>
                      <a:gsLst>
                        <a:gs pos="0">
                          <a:schemeClr val="tx1">
                            <a:lumMod val="10000"/>
                            <a:lumOff val="90000"/>
                          </a:schemeClr>
                        </a:gs>
                        <a:gs pos="100000">
                          <a:schemeClr val="tx1">
                            <a:lumMod val="10000"/>
                            <a:lumOff val="90000"/>
                          </a:schemeClr>
                        </a:gs>
                      </a:gsLst>
                      <a:lin ang="5400000" scaled="0"/>
                    </a:gradFill>
                  </a:endParaRPr>
                </a:p>
              </p:txBody>
            </p:sp>
          </p:grpSp>
          <p:sp>
            <p:nvSpPr>
              <p:cNvPr id="88" name="TextBox 87"/>
              <p:cNvSpPr txBox="1"/>
              <p:nvPr/>
            </p:nvSpPr>
            <p:spPr>
              <a:xfrm>
                <a:off x="3986773" y="2218261"/>
                <a:ext cx="1362541" cy="1018126"/>
              </a:xfrm>
              <a:prstGeom prst="rect">
                <a:avLst/>
              </a:prstGeom>
              <a:noFill/>
              <a:scene3d>
                <a:camera prst="orthographicFront"/>
                <a:lightRig rig="threePt" dir="t"/>
              </a:scene3d>
              <a:sp3d>
                <a:bevelT/>
              </a:sp3d>
            </p:spPr>
            <p:txBody>
              <a:bodyPr wrap="square" lIns="0" tIns="0" rIns="0" bIns="0" rtlCol="0">
                <a:noAutofit/>
              </a:bodyPr>
              <a:lstStyle/>
              <a:p>
                <a:pPr algn="ctr">
                  <a:buClr>
                    <a:schemeClr val="bg2"/>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un agent contractuel est affilié?</a:t>
                </a:r>
              </a:p>
            </p:txBody>
          </p:sp>
        </p:grpSp>
      </p:grpSp>
      <p:grpSp>
        <p:nvGrpSpPr>
          <p:cNvPr id="45" name="그룹 44"/>
          <p:cNvGrpSpPr/>
          <p:nvPr/>
        </p:nvGrpSpPr>
        <p:grpSpPr>
          <a:xfrm>
            <a:off x="7554481" y="1644864"/>
            <a:ext cx="1419111" cy="2933074"/>
            <a:chOff x="3834780" y="1138238"/>
            <a:chExt cx="1643812" cy="3178447"/>
          </a:xfrm>
        </p:grpSpPr>
        <p:sp>
          <p:nvSpPr>
            <p:cNvPr id="83" name="Freeform 32"/>
            <p:cNvSpPr>
              <a:spLocks/>
            </p:cNvSpPr>
            <p:nvPr/>
          </p:nvSpPr>
          <p:spPr bwMode="auto">
            <a:xfrm>
              <a:off x="3834780" y="3321050"/>
              <a:ext cx="946770" cy="995635"/>
            </a:xfrm>
            <a:custGeom>
              <a:avLst/>
              <a:gdLst>
                <a:gd name="T0" fmla="*/ 391 w 391"/>
                <a:gd name="T1" fmla="*/ 402 h 411"/>
                <a:gd name="T2" fmla="*/ 391 w 391"/>
                <a:gd name="T3" fmla="*/ 411 h 411"/>
                <a:gd name="T4" fmla="*/ 1 w 391"/>
                <a:gd name="T5" fmla="*/ 411 h 411"/>
                <a:gd name="T6" fmla="*/ 0 w 391"/>
                <a:gd name="T7" fmla="*/ 402 h 411"/>
                <a:gd name="T8" fmla="*/ 38 w 391"/>
                <a:gd name="T9" fmla="*/ 261 h 411"/>
                <a:gd name="T10" fmla="*/ 128 w 391"/>
                <a:gd name="T11" fmla="*/ 223 h 411"/>
                <a:gd name="T12" fmla="*/ 153 w 391"/>
                <a:gd name="T13" fmla="*/ 199 h 411"/>
                <a:gd name="T14" fmla="*/ 153 w 391"/>
                <a:gd name="T15" fmla="*/ 199 h 411"/>
                <a:gd name="T16" fmla="*/ 145 w 391"/>
                <a:gd name="T17" fmla="*/ 189 h 411"/>
                <a:gd name="T18" fmla="*/ 144 w 391"/>
                <a:gd name="T19" fmla="*/ 188 h 411"/>
                <a:gd name="T20" fmla="*/ 117 w 391"/>
                <a:gd name="T21" fmla="*/ 93 h 411"/>
                <a:gd name="T22" fmla="*/ 124 w 391"/>
                <a:gd name="T23" fmla="*/ 38 h 411"/>
                <a:gd name="T24" fmla="*/ 191 w 391"/>
                <a:gd name="T25" fmla="*/ 0 h 411"/>
                <a:gd name="T26" fmla="*/ 200 w 391"/>
                <a:gd name="T27" fmla="*/ 0 h 411"/>
                <a:gd name="T28" fmla="*/ 268 w 391"/>
                <a:gd name="T29" fmla="*/ 38 h 411"/>
                <a:gd name="T30" fmla="*/ 274 w 391"/>
                <a:gd name="T31" fmla="*/ 93 h 411"/>
                <a:gd name="T32" fmla="*/ 248 w 391"/>
                <a:gd name="T33" fmla="*/ 188 h 411"/>
                <a:gd name="T34" fmla="*/ 247 w 391"/>
                <a:gd name="T35" fmla="*/ 188 h 411"/>
                <a:gd name="T36" fmla="*/ 239 w 391"/>
                <a:gd name="T37" fmla="*/ 199 h 411"/>
                <a:gd name="T38" fmla="*/ 238 w 391"/>
                <a:gd name="T39" fmla="*/ 199 h 411"/>
                <a:gd name="T40" fmla="*/ 264 w 391"/>
                <a:gd name="T41" fmla="*/ 223 h 411"/>
                <a:gd name="T42" fmla="*/ 353 w 391"/>
                <a:gd name="T43" fmla="*/ 261 h 411"/>
                <a:gd name="T44" fmla="*/ 391 w 391"/>
                <a:gd name="T45" fmla="*/ 40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11">
                  <a:moveTo>
                    <a:pt x="391" y="402"/>
                  </a:moveTo>
                  <a:cubicBezTo>
                    <a:pt x="391" y="411"/>
                    <a:pt x="391" y="411"/>
                    <a:pt x="391" y="411"/>
                  </a:cubicBezTo>
                  <a:cubicBezTo>
                    <a:pt x="1" y="411"/>
                    <a:pt x="1" y="411"/>
                    <a:pt x="1" y="411"/>
                  </a:cubicBezTo>
                  <a:cubicBezTo>
                    <a:pt x="0" y="402"/>
                    <a:pt x="0" y="402"/>
                    <a:pt x="0" y="402"/>
                  </a:cubicBezTo>
                  <a:cubicBezTo>
                    <a:pt x="0" y="370"/>
                    <a:pt x="3" y="274"/>
                    <a:pt x="38" y="261"/>
                  </a:cubicBezTo>
                  <a:cubicBezTo>
                    <a:pt x="128" y="223"/>
                    <a:pt x="128" y="223"/>
                    <a:pt x="128" y="223"/>
                  </a:cubicBezTo>
                  <a:cubicBezTo>
                    <a:pt x="140" y="217"/>
                    <a:pt x="150" y="208"/>
                    <a:pt x="153" y="199"/>
                  </a:cubicBezTo>
                  <a:cubicBezTo>
                    <a:pt x="153" y="199"/>
                    <a:pt x="153" y="199"/>
                    <a:pt x="153" y="199"/>
                  </a:cubicBezTo>
                  <a:cubicBezTo>
                    <a:pt x="152" y="198"/>
                    <a:pt x="149" y="195"/>
                    <a:pt x="145" y="189"/>
                  </a:cubicBezTo>
                  <a:cubicBezTo>
                    <a:pt x="144" y="189"/>
                    <a:pt x="144" y="188"/>
                    <a:pt x="144" y="188"/>
                  </a:cubicBezTo>
                  <a:cubicBezTo>
                    <a:pt x="134" y="174"/>
                    <a:pt x="120" y="144"/>
                    <a:pt x="117" y="93"/>
                  </a:cubicBezTo>
                  <a:cubicBezTo>
                    <a:pt x="116" y="78"/>
                    <a:pt x="117" y="51"/>
                    <a:pt x="124" y="38"/>
                  </a:cubicBezTo>
                  <a:cubicBezTo>
                    <a:pt x="136" y="15"/>
                    <a:pt x="167" y="0"/>
                    <a:pt x="191" y="0"/>
                  </a:cubicBezTo>
                  <a:cubicBezTo>
                    <a:pt x="200" y="0"/>
                    <a:pt x="200" y="0"/>
                    <a:pt x="200" y="0"/>
                  </a:cubicBezTo>
                  <a:cubicBezTo>
                    <a:pt x="225" y="0"/>
                    <a:pt x="255" y="15"/>
                    <a:pt x="268" y="38"/>
                  </a:cubicBezTo>
                  <a:cubicBezTo>
                    <a:pt x="275" y="51"/>
                    <a:pt x="275" y="78"/>
                    <a:pt x="274" y="93"/>
                  </a:cubicBezTo>
                  <a:cubicBezTo>
                    <a:pt x="272" y="143"/>
                    <a:pt x="257" y="173"/>
                    <a:pt x="248" y="188"/>
                  </a:cubicBezTo>
                  <a:cubicBezTo>
                    <a:pt x="248" y="188"/>
                    <a:pt x="247" y="188"/>
                    <a:pt x="247" y="188"/>
                  </a:cubicBezTo>
                  <a:cubicBezTo>
                    <a:pt x="243" y="194"/>
                    <a:pt x="240" y="198"/>
                    <a:pt x="239" y="199"/>
                  </a:cubicBezTo>
                  <a:cubicBezTo>
                    <a:pt x="238" y="199"/>
                    <a:pt x="238" y="199"/>
                    <a:pt x="238" y="199"/>
                  </a:cubicBezTo>
                  <a:cubicBezTo>
                    <a:pt x="242" y="208"/>
                    <a:pt x="251" y="217"/>
                    <a:pt x="264" y="223"/>
                  </a:cubicBezTo>
                  <a:cubicBezTo>
                    <a:pt x="353" y="261"/>
                    <a:pt x="353" y="261"/>
                    <a:pt x="353" y="261"/>
                  </a:cubicBezTo>
                  <a:cubicBezTo>
                    <a:pt x="388" y="274"/>
                    <a:pt x="391" y="370"/>
                    <a:pt x="391" y="402"/>
                  </a:cubicBezTo>
                  <a:close/>
                </a:path>
              </a:pathLst>
            </a:custGeom>
            <a:solidFill>
              <a:schemeClr val="accent1">
                <a:alpha val="50000"/>
              </a:schemeClr>
            </a:solidFill>
            <a:ln>
              <a:solidFill>
                <a:schemeClr val="accent2"/>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93" name="그룹 92"/>
            <p:cNvGrpSpPr/>
            <p:nvPr/>
          </p:nvGrpSpPr>
          <p:grpSpPr>
            <a:xfrm>
              <a:off x="4183729" y="1138238"/>
              <a:ext cx="1294863" cy="1929095"/>
              <a:chOff x="5702299" y="1144588"/>
              <a:chExt cx="1597297" cy="2379663"/>
            </a:xfrm>
          </p:grpSpPr>
          <p:grpSp>
            <p:nvGrpSpPr>
              <p:cNvPr id="94" name="그룹 93"/>
              <p:cNvGrpSpPr/>
              <p:nvPr/>
            </p:nvGrpSpPr>
            <p:grpSpPr>
              <a:xfrm>
                <a:off x="5702299" y="1144588"/>
                <a:ext cx="1597297" cy="2379663"/>
                <a:chOff x="5391149" y="1741488"/>
                <a:chExt cx="1597297" cy="2379663"/>
              </a:xfrm>
            </p:grpSpPr>
            <p:sp>
              <p:nvSpPr>
                <p:cNvPr id="98" name="Freeform 11"/>
                <p:cNvSpPr>
                  <a:spLocks/>
                </p:cNvSpPr>
                <p:nvPr/>
              </p:nvSpPr>
              <p:spPr bwMode="auto">
                <a:xfrm>
                  <a:off x="5391149" y="1741488"/>
                  <a:ext cx="1573212" cy="2252663"/>
                </a:xfrm>
                <a:custGeom>
                  <a:avLst/>
                  <a:gdLst>
                    <a:gd name="T0" fmla="*/ 0 w 591"/>
                    <a:gd name="T1" fmla="*/ 241 h 845"/>
                    <a:gd name="T2" fmla="*/ 0 w 591"/>
                    <a:gd name="T3" fmla="*/ 845 h 845"/>
                    <a:gd name="T4" fmla="*/ 107 w 591"/>
                    <a:gd name="T5" fmla="*/ 734 h 845"/>
                    <a:gd name="T6" fmla="*/ 458 w 591"/>
                    <a:gd name="T7" fmla="*/ 666 h 845"/>
                    <a:gd name="T8" fmla="*/ 591 w 591"/>
                    <a:gd name="T9" fmla="*/ 503 h 845"/>
                    <a:gd name="T10" fmla="*/ 591 w 591"/>
                    <a:gd name="T11" fmla="*/ 125 h 845"/>
                    <a:gd name="T12" fmla="*/ 458 w 591"/>
                    <a:gd name="T13" fmla="*/ 15 h 845"/>
                    <a:gd name="T14" fmla="*/ 133 w 591"/>
                    <a:gd name="T15" fmla="*/ 78 h 845"/>
                    <a:gd name="T16" fmla="*/ 0 w 591"/>
                    <a:gd name="T17" fmla="*/ 24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845">
                      <a:moveTo>
                        <a:pt x="0" y="241"/>
                      </a:moveTo>
                      <a:cubicBezTo>
                        <a:pt x="0" y="845"/>
                        <a:pt x="0" y="845"/>
                        <a:pt x="0" y="845"/>
                      </a:cubicBezTo>
                      <a:cubicBezTo>
                        <a:pt x="107" y="734"/>
                        <a:pt x="107" y="734"/>
                        <a:pt x="107" y="734"/>
                      </a:cubicBezTo>
                      <a:cubicBezTo>
                        <a:pt x="458" y="666"/>
                        <a:pt x="458" y="666"/>
                        <a:pt x="458" y="666"/>
                      </a:cubicBezTo>
                      <a:cubicBezTo>
                        <a:pt x="531" y="651"/>
                        <a:pt x="591" y="578"/>
                        <a:pt x="591" y="503"/>
                      </a:cubicBezTo>
                      <a:cubicBezTo>
                        <a:pt x="591" y="125"/>
                        <a:pt x="591" y="125"/>
                        <a:pt x="591" y="125"/>
                      </a:cubicBezTo>
                      <a:cubicBezTo>
                        <a:pt x="591" y="50"/>
                        <a:pt x="531" y="0"/>
                        <a:pt x="458" y="15"/>
                      </a:cubicBezTo>
                      <a:cubicBezTo>
                        <a:pt x="133" y="78"/>
                        <a:pt x="133" y="78"/>
                        <a:pt x="133" y="78"/>
                      </a:cubicBezTo>
                      <a:cubicBezTo>
                        <a:pt x="60" y="93"/>
                        <a:pt x="0" y="166"/>
                        <a:pt x="0" y="241"/>
                      </a:cubicBez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99" name="Freeform 14"/>
                <p:cNvSpPr>
                  <a:spLocks/>
                </p:cNvSpPr>
                <p:nvPr/>
              </p:nvSpPr>
              <p:spPr bwMode="auto">
                <a:xfrm>
                  <a:off x="5391150" y="3697288"/>
                  <a:ext cx="284163" cy="423863"/>
                </a:xfrm>
                <a:custGeom>
                  <a:avLst/>
                  <a:gdLst>
                    <a:gd name="T0" fmla="*/ 0 w 179"/>
                    <a:gd name="T1" fmla="*/ 187 h 267"/>
                    <a:gd name="T2" fmla="*/ 0 w 179"/>
                    <a:gd name="T3" fmla="*/ 267 h 267"/>
                    <a:gd name="T4" fmla="*/ 179 w 179"/>
                    <a:gd name="T5" fmla="*/ 81 h 267"/>
                    <a:gd name="T6" fmla="*/ 179 w 179"/>
                    <a:gd name="T7" fmla="*/ 0 h 267"/>
                    <a:gd name="T8" fmla="*/ 0 w 179"/>
                    <a:gd name="T9" fmla="*/ 187 h 267"/>
                  </a:gdLst>
                  <a:ahLst/>
                  <a:cxnLst>
                    <a:cxn ang="0">
                      <a:pos x="T0" y="T1"/>
                    </a:cxn>
                    <a:cxn ang="0">
                      <a:pos x="T2" y="T3"/>
                    </a:cxn>
                    <a:cxn ang="0">
                      <a:pos x="T4" y="T5"/>
                    </a:cxn>
                    <a:cxn ang="0">
                      <a:pos x="T6" y="T7"/>
                    </a:cxn>
                    <a:cxn ang="0">
                      <a:pos x="T8" y="T9"/>
                    </a:cxn>
                  </a:cxnLst>
                  <a:rect l="0" t="0" r="r" b="b"/>
                  <a:pathLst>
                    <a:path w="179" h="267">
                      <a:moveTo>
                        <a:pt x="0" y="187"/>
                      </a:moveTo>
                      <a:lnTo>
                        <a:pt x="0" y="267"/>
                      </a:lnTo>
                      <a:lnTo>
                        <a:pt x="179" y="81"/>
                      </a:lnTo>
                      <a:lnTo>
                        <a:pt x="179" y="0"/>
                      </a:lnTo>
                      <a:lnTo>
                        <a:pt x="0" y="187"/>
                      </a:lnTo>
                      <a:close/>
                    </a:path>
                  </a:pathLst>
                </a:custGeom>
                <a:pattFill prst="dkDnDiag">
                  <a:fgClr>
                    <a:schemeClr val="accent1">
                      <a:lumMod val="75000"/>
                    </a:schemeClr>
                  </a:fgClr>
                  <a:bgClr>
                    <a:schemeClr val="accent1">
                      <a:lumMod val="50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0" name="Freeform 15"/>
                <p:cNvSpPr>
                  <a:spLocks/>
                </p:cNvSpPr>
                <p:nvPr/>
              </p:nvSpPr>
              <p:spPr bwMode="auto">
                <a:xfrm>
                  <a:off x="5675313" y="3082925"/>
                  <a:ext cx="1289050" cy="742950"/>
                </a:xfrm>
                <a:custGeom>
                  <a:avLst/>
                  <a:gdLst>
                    <a:gd name="T0" fmla="*/ 351 w 484"/>
                    <a:gd name="T1" fmla="*/ 163 h 279"/>
                    <a:gd name="T2" fmla="*/ 0 w 484"/>
                    <a:gd name="T3" fmla="*/ 231 h 279"/>
                    <a:gd name="T4" fmla="*/ 0 w 484"/>
                    <a:gd name="T5" fmla="*/ 279 h 279"/>
                    <a:gd name="T6" fmla="*/ 351 w 484"/>
                    <a:gd name="T7" fmla="*/ 211 h 279"/>
                    <a:gd name="T8" fmla="*/ 484 w 484"/>
                    <a:gd name="T9" fmla="*/ 48 h 279"/>
                    <a:gd name="T10" fmla="*/ 484 w 484"/>
                    <a:gd name="T11" fmla="*/ 0 h 279"/>
                    <a:gd name="T12" fmla="*/ 351 w 484"/>
                    <a:gd name="T13" fmla="*/ 163 h 279"/>
                  </a:gdLst>
                  <a:ahLst/>
                  <a:cxnLst>
                    <a:cxn ang="0">
                      <a:pos x="T0" y="T1"/>
                    </a:cxn>
                    <a:cxn ang="0">
                      <a:pos x="T2" y="T3"/>
                    </a:cxn>
                    <a:cxn ang="0">
                      <a:pos x="T4" y="T5"/>
                    </a:cxn>
                    <a:cxn ang="0">
                      <a:pos x="T6" y="T7"/>
                    </a:cxn>
                    <a:cxn ang="0">
                      <a:pos x="T8" y="T9"/>
                    </a:cxn>
                    <a:cxn ang="0">
                      <a:pos x="T10" y="T11"/>
                    </a:cxn>
                    <a:cxn ang="0">
                      <a:pos x="T12" y="T13"/>
                    </a:cxn>
                  </a:cxnLst>
                  <a:rect l="0" t="0" r="r" b="b"/>
                  <a:pathLst>
                    <a:path w="484" h="279">
                      <a:moveTo>
                        <a:pt x="351" y="163"/>
                      </a:moveTo>
                      <a:cubicBezTo>
                        <a:pt x="0" y="231"/>
                        <a:pt x="0" y="231"/>
                        <a:pt x="0" y="231"/>
                      </a:cubicBezTo>
                      <a:cubicBezTo>
                        <a:pt x="0" y="279"/>
                        <a:pt x="0" y="279"/>
                        <a:pt x="0" y="279"/>
                      </a:cubicBezTo>
                      <a:cubicBezTo>
                        <a:pt x="351" y="211"/>
                        <a:pt x="351" y="211"/>
                        <a:pt x="351" y="211"/>
                      </a:cubicBezTo>
                      <a:cubicBezTo>
                        <a:pt x="424" y="196"/>
                        <a:pt x="484" y="123"/>
                        <a:pt x="484" y="48"/>
                      </a:cubicBezTo>
                      <a:cubicBezTo>
                        <a:pt x="484" y="0"/>
                        <a:pt x="484" y="0"/>
                        <a:pt x="484" y="0"/>
                      </a:cubicBezTo>
                      <a:cubicBezTo>
                        <a:pt x="484" y="75"/>
                        <a:pt x="424" y="148"/>
                        <a:pt x="351" y="163"/>
                      </a:cubicBez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1" name="Freeform 22"/>
                <p:cNvSpPr>
                  <a:spLocks/>
                </p:cNvSpPr>
                <p:nvPr/>
              </p:nvSpPr>
              <p:spPr bwMode="auto">
                <a:xfrm>
                  <a:off x="5415233" y="1742594"/>
                  <a:ext cx="1573213" cy="749300"/>
                </a:xfrm>
                <a:custGeom>
                  <a:avLst/>
                  <a:gdLst>
                    <a:gd name="T0" fmla="*/ 591 w 591"/>
                    <a:gd name="T1" fmla="*/ 125 h 281"/>
                    <a:gd name="T2" fmla="*/ 591 w 591"/>
                    <a:gd name="T3" fmla="*/ 165 h 281"/>
                    <a:gd name="T4" fmla="*/ 458 w 591"/>
                    <a:gd name="T5" fmla="*/ 55 h 281"/>
                    <a:gd name="T6" fmla="*/ 133 w 591"/>
                    <a:gd name="T7" fmla="*/ 118 h 281"/>
                    <a:gd name="T8" fmla="*/ 0 w 591"/>
                    <a:gd name="T9" fmla="*/ 281 h 281"/>
                    <a:gd name="T10" fmla="*/ 0 w 591"/>
                    <a:gd name="T11" fmla="*/ 241 h 281"/>
                    <a:gd name="T12" fmla="*/ 133 w 591"/>
                    <a:gd name="T13" fmla="*/ 78 h 281"/>
                    <a:gd name="T14" fmla="*/ 458 w 591"/>
                    <a:gd name="T15" fmla="*/ 15 h 281"/>
                    <a:gd name="T16" fmla="*/ 591 w 591"/>
                    <a:gd name="T17" fmla="*/ 1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281">
                      <a:moveTo>
                        <a:pt x="591" y="125"/>
                      </a:moveTo>
                      <a:cubicBezTo>
                        <a:pt x="591" y="165"/>
                        <a:pt x="591" y="165"/>
                        <a:pt x="591" y="165"/>
                      </a:cubicBezTo>
                      <a:cubicBezTo>
                        <a:pt x="591" y="90"/>
                        <a:pt x="531" y="40"/>
                        <a:pt x="458" y="55"/>
                      </a:cubicBezTo>
                      <a:cubicBezTo>
                        <a:pt x="133" y="118"/>
                        <a:pt x="133" y="118"/>
                        <a:pt x="133" y="118"/>
                      </a:cubicBezTo>
                      <a:cubicBezTo>
                        <a:pt x="60" y="133"/>
                        <a:pt x="0" y="206"/>
                        <a:pt x="0" y="281"/>
                      </a:cubicBezTo>
                      <a:cubicBezTo>
                        <a:pt x="0" y="241"/>
                        <a:pt x="0" y="241"/>
                        <a:pt x="0" y="241"/>
                      </a:cubicBezTo>
                      <a:cubicBezTo>
                        <a:pt x="0" y="166"/>
                        <a:pt x="60" y="93"/>
                        <a:pt x="133" y="78"/>
                      </a:cubicBezTo>
                      <a:cubicBezTo>
                        <a:pt x="458" y="15"/>
                        <a:pt x="458" y="15"/>
                        <a:pt x="458" y="15"/>
                      </a:cubicBezTo>
                      <a:cubicBezTo>
                        <a:pt x="531" y="0"/>
                        <a:pt x="591" y="50"/>
                        <a:pt x="591" y="125"/>
                      </a:cubicBezTo>
                      <a:close/>
                    </a:path>
                  </a:pathLst>
                </a:custGeom>
                <a:gradFill>
                  <a:gsLst>
                    <a:gs pos="0">
                      <a:schemeClr val="bg1">
                        <a:alpha val="0"/>
                        <a:lumMod val="0"/>
                        <a:lumOff val="100000"/>
                      </a:schemeClr>
                    </a:gs>
                    <a:gs pos="100000">
                      <a:schemeClr val="bg1">
                        <a:lumMod val="0"/>
                        <a:lumOff val="100000"/>
                        <a:alpha val="15000"/>
                      </a:schemeClr>
                    </a:gs>
                  </a:gsLst>
                  <a:lin ang="8100000" scaled="0"/>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gradFill>
                      <a:gsLst>
                        <a:gs pos="0">
                          <a:schemeClr val="tx1">
                            <a:lumMod val="10000"/>
                            <a:lumOff val="90000"/>
                          </a:schemeClr>
                        </a:gs>
                        <a:gs pos="100000">
                          <a:schemeClr val="tx1">
                            <a:lumMod val="10000"/>
                            <a:lumOff val="90000"/>
                          </a:schemeClr>
                        </a:gs>
                      </a:gsLst>
                      <a:lin ang="5400000" scaled="0"/>
                    </a:gradFill>
                  </a:endParaRPr>
                </a:p>
              </p:txBody>
            </p:sp>
          </p:grpSp>
          <p:sp>
            <p:nvSpPr>
              <p:cNvPr id="97" name="TextBox 96"/>
              <p:cNvSpPr txBox="1"/>
              <p:nvPr/>
            </p:nvSpPr>
            <p:spPr>
              <a:xfrm>
                <a:off x="5798227" y="1734483"/>
                <a:ext cx="1362541" cy="851438"/>
              </a:xfrm>
              <a:prstGeom prst="rect">
                <a:avLst/>
              </a:prstGeom>
              <a:noFill/>
              <a:scene3d>
                <a:camera prst="orthographicFront"/>
                <a:lightRig rig="threePt" dir="t"/>
              </a:scene3d>
              <a:sp3d>
                <a:bevelT/>
              </a:sp3d>
            </p:spPr>
            <p:txBody>
              <a:bodyPr wrap="square" lIns="0" tIns="0" rIns="0" bIns="0" rtlCol="0">
                <a:noAutofit/>
              </a:bodyPr>
              <a:lstStyle/>
              <a:p>
                <a:pPr algn="ctr">
                  <a:buClr>
                    <a:schemeClr val="bg2"/>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Régime général de sécurité sociale</a:t>
                </a:r>
              </a:p>
            </p:txBody>
          </p:sp>
        </p:grpSp>
      </p:grpSp>
      <p:sp>
        <p:nvSpPr>
          <p:cNvPr id="70" name="Rectangle 69">
            <a:extLst>
              <a:ext uri="{FF2B5EF4-FFF2-40B4-BE49-F238E27FC236}">
                <a16:creationId xmlns:a16="http://schemas.microsoft.com/office/drawing/2014/main" id="{EA5E61A7-E616-4A7D-C52C-6634581E3CE0}"/>
              </a:ext>
            </a:extLst>
          </p:cNvPr>
          <p:cNvSpPr/>
          <p:nvPr/>
        </p:nvSpPr>
        <p:spPr>
          <a:xfrm>
            <a:off x="620061" y="4889527"/>
            <a:ext cx="1143000" cy="197995"/>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lumOff val="25000"/>
                </a:schemeClr>
              </a:solidFill>
              <a:highlight>
                <a:srgbClr val="FF5050"/>
              </a:highlight>
            </a:endParaRPr>
          </a:p>
        </p:txBody>
      </p:sp>
      <p:sp>
        <p:nvSpPr>
          <p:cNvPr id="71" name="Rectangle 70">
            <a:extLst>
              <a:ext uri="{FF2B5EF4-FFF2-40B4-BE49-F238E27FC236}">
                <a16:creationId xmlns:a16="http://schemas.microsoft.com/office/drawing/2014/main" id="{B27B172E-C6BF-86CB-049D-8F1D082DC2C9}"/>
              </a:ext>
            </a:extLst>
          </p:cNvPr>
          <p:cNvSpPr/>
          <p:nvPr/>
        </p:nvSpPr>
        <p:spPr>
          <a:xfrm>
            <a:off x="7617823" y="202836"/>
            <a:ext cx="1143000" cy="455381"/>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sp>
        <p:nvSpPr>
          <p:cNvPr id="72" name="Rectangle 71">
            <a:extLst>
              <a:ext uri="{FF2B5EF4-FFF2-40B4-BE49-F238E27FC236}">
                <a16:creationId xmlns:a16="http://schemas.microsoft.com/office/drawing/2014/main" id="{965D0BFF-4DD9-4224-F90D-51D2A60FF405}"/>
              </a:ext>
            </a:extLst>
          </p:cNvPr>
          <p:cNvSpPr/>
          <p:nvPr/>
        </p:nvSpPr>
        <p:spPr>
          <a:xfrm>
            <a:off x="7027817" y="4813189"/>
            <a:ext cx="1489165" cy="277676"/>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lumOff val="25000"/>
                </a:schemeClr>
              </a:solidFill>
            </a:endParaRPr>
          </a:p>
        </p:txBody>
      </p:sp>
      <p:grpSp>
        <p:nvGrpSpPr>
          <p:cNvPr id="95" name="그룹 44">
            <a:extLst>
              <a:ext uri="{FF2B5EF4-FFF2-40B4-BE49-F238E27FC236}">
                <a16:creationId xmlns:a16="http://schemas.microsoft.com/office/drawing/2014/main" id="{96E6E736-AB34-9827-5155-B578B351A3F6}"/>
              </a:ext>
            </a:extLst>
          </p:cNvPr>
          <p:cNvGrpSpPr/>
          <p:nvPr/>
        </p:nvGrpSpPr>
        <p:grpSpPr>
          <a:xfrm>
            <a:off x="4588246" y="940526"/>
            <a:ext cx="1408061" cy="2933074"/>
            <a:chOff x="3834780" y="1138238"/>
            <a:chExt cx="1631012" cy="3178447"/>
          </a:xfrm>
        </p:grpSpPr>
        <p:sp>
          <p:nvSpPr>
            <p:cNvPr id="96" name="Freeform 32">
              <a:extLst>
                <a:ext uri="{FF2B5EF4-FFF2-40B4-BE49-F238E27FC236}">
                  <a16:creationId xmlns:a16="http://schemas.microsoft.com/office/drawing/2014/main" id="{DECA9DDF-AD6C-EA9E-784F-B859041EFB1C}"/>
                </a:ext>
              </a:extLst>
            </p:cNvPr>
            <p:cNvSpPr>
              <a:spLocks/>
            </p:cNvSpPr>
            <p:nvPr/>
          </p:nvSpPr>
          <p:spPr bwMode="auto">
            <a:xfrm>
              <a:off x="3834780" y="3321050"/>
              <a:ext cx="946770" cy="995635"/>
            </a:xfrm>
            <a:custGeom>
              <a:avLst/>
              <a:gdLst>
                <a:gd name="T0" fmla="*/ 391 w 391"/>
                <a:gd name="T1" fmla="*/ 402 h 411"/>
                <a:gd name="T2" fmla="*/ 391 w 391"/>
                <a:gd name="T3" fmla="*/ 411 h 411"/>
                <a:gd name="T4" fmla="*/ 1 w 391"/>
                <a:gd name="T5" fmla="*/ 411 h 411"/>
                <a:gd name="T6" fmla="*/ 0 w 391"/>
                <a:gd name="T7" fmla="*/ 402 h 411"/>
                <a:gd name="T8" fmla="*/ 38 w 391"/>
                <a:gd name="T9" fmla="*/ 261 h 411"/>
                <a:gd name="T10" fmla="*/ 128 w 391"/>
                <a:gd name="T11" fmla="*/ 223 h 411"/>
                <a:gd name="T12" fmla="*/ 153 w 391"/>
                <a:gd name="T13" fmla="*/ 199 h 411"/>
                <a:gd name="T14" fmla="*/ 153 w 391"/>
                <a:gd name="T15" fmla="*/ 199 h 411"/>
                <a:gd name="T16" fmla="*/ 145 w 391"/>
                <a:gd name="T17" fmla="*/ 189 h 411"/>
                <a:gd name="T18" fmla="*/ 144 w 391"/>
                <a:gd name="T19" fmla="*/ 188 h 411"/>
                <a:gd name="T20" fmla="*/ 117 w 391"/>
                <a:gd name="T21" fmla="*/ 93 h 411"/>
                <a:gd name="T22" fmla="*/ 124 w 391"/>
                <a:gd name="T23" fmla="*/ 38 h 411"/>
                <a:gd name="T24" fmla="*/ 191 w 391"/>
                <a:gd name="T25" fmla="*/ 0 h 411"/>
                <a:gd name="T26" fmla="*/ 200 w 391"/>
                <a:gd name="T27" fmla="*/ 0 h 411"/>
                <a:gd name="T28" fmla="*/ 268 w 391"/>
                <a:gd name="T29" fmla="*/ 38 h 411"/>
                <a:gd name="T30" fmla="*/ 274 w 391"/>
                <a:gd name="T31" fmla="*/ 93 h 411"/>
                <a:gd name="T32" fmla="*/ 248 w 391"/>
                <a:gd name="T33" fmla="*/ 188 h 411"/>
                <a:gd name="T34" fmla="*/ 247 w 391"/>
                <a:gd name="T35" fmla="*/ 188 h 411"/>
                <a:gd name="T36" fmla="*/ 239 w 391"/>
                <a:gd name="T37" fmla="*/ 199 h 411"/>
                <a:gd name="T38" fmla="*/ 238 w 391"/>
                <a:gd name="T39" fmla="*/ 199 h 411"/>
                <a:gd name="T40" fmla="*/ 264 w 391"/>
                <a:gd name="T41" fmla="*/ 223 h 411"/>
                <a:gd name="T42" fmla="*/ 353 w 391"/>
                <a:gd name="T43" fmla="*/ 261 h 411"/>
                <a:gd name="T44" fmla="*/ 391 w 391"/>
                <a:gd name="T45" fmla="*/ 40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11">
                  <a:moveTo>
                    <a:pt x="391" y="402"/>
                  </a:moveTo>
                  <a:cubicBezTo>
                    <a:pt x="391" y="411"/>
                    <a:pt x="391" y="411"/>
                    <a:pt x="391" y="411"/>
                  </a:cubicBezTo>
                  <a:cubicBezTo>
                    <a:pt x="1" y="411"/>
                    <a:pt x="1" y="411"/>
                    <a:pt x="1" y="411"/>
                  </a:cubicBezTo>
                  <a:cubicBezTo>
                    <a:pt x="0" y="402"/>
                    <a:pt x="0" y="402"/>
                    <a:pt x="0" y="402"/>
                  </a:cubicBezTo>
                  <a:cubicBezTo>
                    <a:pt x="0" y="370"/>
                    <a:pt x="3" y="274"/>
                    <a:pt x="38" y="261"/>
                  </a:cubicBezTo>
                  <a:cubicBezTo>
                    <a:pt x="128" y="223"/>
                    <a:pt x="128" y="223"/>
                    <a:pt x="128" y="223"/>
                  </a:cubicBezTo>
                  <a:cubicBezTo>
                    <a:pt x="140" y="217"/>
                    <a:pt x="150" y="208"/>
                    <a:pt x="153" y="199"/>
                  </a:cubicBezTo>
                  <a:cubicBezTo>
                    <a:pt x="153" y="199"/>
                    <a:pt x="153" y="199"/>
                    <a:pt x="153" y="199"/>
                  </a:cubicBezTo>
                  <a:cubicBezTo>
                    <a:pt x="152" y="198"/>
                    <a:pt x="149" y="195"/>
                    <a:pt x="145" y="189"/>
                  </a:cubicBezTo>
                  <a:cubicBezTo>
                    <a:pt x="144" y="189"/>
                    <a:pt x="144" y="188"/>
                    <a:pt x="144" y="188"/>
                  </a:cubicBezTo>
                  <a:cubicBezTo>
                    <a:pt x="134" y="174"/>
                    <a:pt x="120" y="144"/>
                    <a:pt x="117" y="93"/>
                  </a:cubicBezTo>
                  <a:cubicBezTo>
                    <a:pt x="116" y="78"/>
                    <a:pt x="117" y="51"/>
                    <a:pt x="124" y="38"/>
                  </a:cubicBezTo>
                  <a:cubicBezTo>
                    <a:pt x="136" y="15"/>
                    <a:pt x="167" y="0"/>
                    <a:pt x="191" y="0"/>
                  </a:cubicBezTo>
                  <a:cubicBezTo>
                    <a:pt x="200" y="0"/>
                    <a:pt x="200" y="0"/>
                    <a:pt x="200" y="0"/>
                  </a:cubicBezTo>
                  <a:cubicBezTo>
                    <a:pt x="225" y="0"/>
                    <a:pt x="255" y="15"/>
                    <a:pt x="268" y="38"/>
                  </a:cubicBezTo>
                  <a:cubicBezTo>
                    <a:pt x="275" y="51"/>
                    <a:pt x="275" y="78"/>
                    <a:pt x="274" y="93"/>
                  </a:cubicBezTo>
                  <a:cubicBezTo>
                    <a:pt x="272" y="143"/>
                    <a:pt x="257" y="173"/>
                    <a:pt x="248" y="188"/>
                  </a:cubicBezTo>
                  <a:cubicBezTo>
                    <a:pt x="248" y="188"/>
                    <a:pt x="247" y="188"/>
                    <a:pt x="247" y="188"/>
                  </a:cubicBezTo>
                  <a:cubicBezTo>
                    <a:pt x="243" y="194"/>
                    <a:pt x="240" y="198"/>
                    <a:pt x="239" y="199"/>
                  </a:cubicBezTo>
                  <a:cubicBezTo>
                    <a:pt x="238" y="199"/>
                    <a:pt x="238" y="199"/>
                    <a:pt x="238" y="199"/>
                  </a:cubicBezTo>
                  <a:cubicBezTo>
                    <a:pt x="242" y="208"/>
                    <a:pt x="251" y="217"/>
                    <a:pt x="264" y="223"/>
                  </a:cubicBezTo>
                  <a:cubicBezTo>
                    <a:pt x="353" y="261"/>
                    <a:pt x="353" y="261"/>
                    <a:pt x="353" y="261"/>
                  </a:cubicBezTo>
                  <a:cubicBezTo>
                    <a:pt x="388" y="274"/>
                    <a:pt x="391" y="370"/>
                    <a:pt x="391" y="402"/>
                  </a:cubicBezTo>
                  <a:close/>
                </a:path>
              </a:pathLst>
            </a:custGeom>
            <a:solidFill>
              <a:schemeClr val="accent1">
                <a:alpha val="50000"/>
              </a:schemeClr>
            </a:solidFill>
            <a:ln>
              <a:solidFill>
                <a:schemeClr val="accent2"/>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102" name="그룹 92">
              <a:extLst>
                <a:ext uri="{FF2B5EF4-FFF2-40B4-BE49-F238E27FC236}">
                  <a16:creationId xmlns:a16="http://schemas.microsoft.com/office/drawing/2014/main" id="{91ECA76A-370D-CB4C-806B-BA267B835257}"/>
                </a:ext>
              </a:extLst>
            </p:cNvPr>
            <p:cNvGrpSpPr/>
            <p:nvPr/>
          </p:nvGrpSpPr>
          <p:grpSpPr>
            <a:xfrm>
              <a:off x="4183728" y="1138238"/>
              <a:ext cx="1282064" cy="1929095"/>
              <a:chOff x="5702300" y="1144588"/>
              <a:chExt cx="1581509" cy="2379663"/>
            </a:xfrm>
          </p:grpSpPr>
          <p:grpSp>
            <p:nvGrpSpPr>
              <p:cNvPr id="103" name="그룹 93">
                <a:extLst>
                  <a:ext uri="{FF2B5EF4-FFF2-40B4-BE49-F238E27FC236}">
                    <a16:creationId xmlns:a16="http://schemas.microsoft.com/office/drawing/2014/main" id="{B5BF0F7E-F919-0570-FE7A-A9B14315ECAB}"/>
                  </a:ext>
                </a:extLst>
              </p:cNvPr>
              <p:cNvGrpSpPr/>
              <p:nvPr/>
            </p:nvGrpSpPr>
            <p:grpSpPr>
              <a:xfrm>
                <a:off x="5702300" y="1144588"/>
                <a:ext cx="1581509" cy="2379663"/>
                <a:chOff x="5391150" y="1741488"/>
                <a:chExt cx="1581509" cy="2379663"/>
              </a:xfrm>
            </p:grpSpPr>
            <p:sp>
              <p:nvSpPr>
                <p:cNvPr id="105" name="Freeform 11">
                  <a:extLst>
                    <a:ext uri="{FF2B5EF4-FFF2-40B4-BE49-F238E27FC236}">
                      <a16:creationId xmlns:a16="http://schemas.microsoft.com/office/drawing/2014/main" id="{B4ACE690-5F33-A3E2-B1C5-312CD5B5C421}"/>
                    </a:ext>
                  </a:extLst>
                </p:cNvPr>
                <p:cNvSpPr>
                  <a:spLocks/>
                </p:cNvSpPr>
                <p:nvPr/>
              </p:nvSpPr>
              <p:spPr bwMode="auto">
                <a:xfrm>
                  <a:off x="5399446" y="1766368"/>
                  <a:ext cx="1573213" cy="2252663"/>
                </a:xfrm>
                <a:custGeom>
                  <a:avLst/>
                  <a:gdLst>
                    <a:gd name="T0" fmla="*/ 0 w 591"/>
                    <a:gd name="T1" fmla="*/ 241 h 845"/>
                    <a:gd name="T2" fmla="*/ 0 w 591"/>
                    <a:gd name="T3" fmla="*/ 845 h 845"/>
                    <a:gd name="T4" fmla="*/ 107 w 591"/>
                    <a:gd name="T5" fmla="*/ 734 h 845"/>
                    <a:gd name="T6" fmla="*/ 458 w 591"/>
                    <a:gd name="T7" fmla="*/ 666 h 845"/>
                    <a:gd name="T8" fmla="*/ 591 w 591"/>
                    <a:gd name="T9" fmla="*/ 503 h 845"/>
                    <a:gd name="T10" fmla="*/ 591 w 591"/>
                    <a:gd name="T11" fmla="*/ 125 h 845"/>
                    <a:gd name="T12" fmla="*/ 458 w 591"/>
                    <a:gd name="T13" fmla="*/ 15 h 845"/>
                    <a:gd name="T14" fmla="*/ 133 w 591"/>
                    <a:gd name="T15" fmla="*/ 78 h 845"/>
                    <a:gd name="T16" fmla="*/ 0 w 591"/>
                    <a:gd name="T17" fmla="*/ 24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845">
                      <a:moveTo>
                        <a:pt x="0" y="241"/>
                      </a:moveTo>
                      <a:cubicBezTo>
                        <a:pt x="0" y="845"/>
                        <a:pt x="0" y="845"/>
                        <a:pt x="0" y="845"/>
                      </a:cubicBezTo>
                      <a:cubicBezTo>
                        <a:pt x="107" y="734"/>
                        <a:pt x="107" y="734"/>
                        <a:pt x="107" y="734"/>
                      </a:cubicBezTo>
                      <a:cubicBezTo>
                        <a:pt x="458" y="666"/>
                        <a:pt x="458" y="666"/>
                        <a:pt x="458" y="666"/>
                      </a:cubicBezTo>
                      <a:cubicBezTo>
                        <a:pt x="531" y="651"/>
                        <a:pt x="591" y="578"/>
                        <a:pt x="591" y="503"/>
                      </a:cubicBezTo>
                      <a:cubicBezTo>
                        <a:pt x="591" y="125"/>
                        <a:pt x="591" y="125"/>
                        <a:pt x="591" y="125"/>
                      </a:cubicBezTo>
                      <a:cubicBezTo>
                        <a:pt x="591" y="50"/>
                        <a:pt x="531" y="0"/>
                        <a:pt x="458" y="15"/>
                      </a:cubicBezTo>
                      <a:cubicBezTo>
                        <a:pt x="133" y="78"/>
                        <a:pt x="133" y="78"/>
                        <a:pt x="133" y="78"/>
                      </a:cubicBezTo>
                      <a:cubicBezTo>
                        <a:pt x="60" y="93"/>
                        <a:pt x="0" y="166"/>
                        <a:pt x="0" y="241"/>
                      </a:cubicBez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6" name="Freeform 14">
                  <a:extLst>
                    <a:ext uri="{FF2B5EF4-FFF2-40B4-BE49-F238E27FC236}">
                      <a16:creationId xmlns:a16="http://schemas.microsoft.com/office/drawing/2014/main" id="{BA9114DD-9D16-E6A9-5975-4220EC9A09CF}"/>
                    </a:ext>
                  </a:extLst>
                </p:cNvPr>
                <p:cNvSpPr>
                  <a:spLocks/>
                </p:cNvSpPr>
                <p:nvPr/>
              </p:nvSpPr>
              <p:spPr bwMode="auto">
                <a:xfrm>
                  <a:off x="5391150" y="3697288"/>
                  <a:ext cx="284163" cy="423863"/>
                </a:xfrm>
                <a:custGeom>
                  <a:avLst/>
                  <a:gdLst>
                    <a:gd name="T0" fmla="*/ 0 w 179"/>
                    <a:gd name="T1" fmla="*/ 187 h 267"/>
                    <a:gd name="T2" fmla="*/ 0 w 179"/>
                    <a:gd name="T3" fmla="*/ 267 h 267"/>
                    <a:gd name="T4" fmla="*/ 179 w 179"/>
                    <a:gd name="T5" fmla="*/ 81 h 267"/>
                    <a:gd name="T6" fmla="*/ 179 w 179"/>
                    <a:gd name="T7" fmla="*/ 0 h 267"/>
                    <a:gd name="T8" fmla="*/ 0 w 179"/>
                    <a:gd name="T9" fmla="*/ 187 h 267"/>
                  </a:gdLst>
                  <a:ahLst/>
                  <a:cxnLst>
                    <a:cxn ang="0">
                      <a:pos x="T0" y="T1"/>
                    </a:cxn>
                    <a:cxn ang="0">
                      <a:pos x="T2" y="T3"/>
                    </a:cxn>
                    <a:cxn ang="0">
                      <a:pos x="T4" y="T5"/>
                    </a:cxn>
                    <a:cxn ang="0">
                      <a:pos x="T6" y="T7"/>
                    </a:cxn>
                    <a:cxn ang="0">
                      <a:pos x="T8" y="T9"/>
                    </a:cxn>
                  </a:cxnLst>
                  <a:rect l="0" t="0" r="r" b="b"/>
                  <a:pathLst>
                    <a:path w="179" h="267">
                      <a:moveTo>
                        <a:pt x="0" y="187"/>
                      </a:moveTo>
                      <a:lnTo>
                        <a:pt x="0" y="267"/>
                      </a:lnTo>
                      <a:lnTo>
                        <a:pt x="179" y="81"/>
                      </a:lnTo>
                      <a:lnTo>
                        <a:pt x="179" y="0"/>
                      </a:lnTo>
                      <a:lnTo>
                        <a:pt x="0" y="187"/>
                      </a:lnTo>
                      <a:close/>
                    </a:path>
                  </a:pathLst>
                </a:custGeom>
                <a:pattFill prst="dkDnDiag">
                  <a:fgClr>
                    <a:schemeClr val="accent1">
                      <a:lumMod val="75000"/>
                    </a:schemeClr>
                  </a:fgClr>
                  <a:bgClr>
                    <a:schemeClr val="accent1">
                      <a:lumMod val="50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7" name="Freeform 15">
                  <a:extLst>
                    <a:ext uri="{FF2B5EF4-FFF2-40B4-BE49-F238E27FC236}">
                      <a16:creationId xmlns:a16="http://schemas.microsoft.com/office/drawing/2014/main" id="{E3E3C829-0FCB-419D-531D-D70AE0926F23}"/>
                    </a:ext>
                  </a:extLst>
                </p:cNvPr>
                <p:cNvSpPr>
                  <a:spLocks/>
                </p:cNvSpPr>
                <p:nvPr/>
              </p:nvSpPr>
              <p:spPr bwMode="auto">
                <a:xfrm>
                  <a:off x="5675313" y="3082925"/>
                  <a:ext cx="1289050" cy="742950"/>
                </a:xfrm>
                <a:custGeom>
                  <a:avLst/>
                  <a:gdLst>
                    <a:gd name="T0" fmla="*/ 351 w 484"/>
                    <a:gd name="T1" fmla="*/ 163 h 279"/>
                    <a:gd name="T2" fmla="*/ 0 w 484"/>
                    <a:gd name="T3" fmla="*/ 231 h 279"/>
                    <a:gd name="T4" fmla="*/ 0 w 484"/>
                    <a:gd name="T5" fmla="*/ 279 h 279"/>
                    <a:gd name="T6" fmla="*/ 351 w 484"/>
                    <a:gd name="T7" fmla="*/ 211 h 279"/>
                    <a:gd name="T8" fmla="*/ 484 w 484"/>
                    <a:gd name="T9" fmla="*/ 48 h 279"/>
                    <a:gd name="T10" fmla="*/ 484 w 484"/>
                    <a:gd name="T11" fmla="*/ 0 h 279"/>
                    <a:gd name="T12" fmla="*/ 351 w 484"/>
                    <a:gd name="T13" fmla="*/ 163 h 279"/>
                  </a:gdLst>
                  <a:ahLst/>
                  <a:cxnLst>
                    <a:cxn ang="0">
                      <a:pos x="T0" y="T1"/>
                    </a:cxn>
                    <a:cxn ang="0">
                      <a:pos x="T2" y="T3"/>
                    </a:cxn>
                    <a:cxn ang="0">
                      <a:pos x="T4" y="T5"/>
                    </a:cxn>
                    <a:cxn ang="0">
                      <a:pos x="T6" y="T7"/>
                    </a:cxn>
                    <a:cxn ang="0">
                      <a:pos x="T8" y="T9"/>
                    </a:cxn>
                    <a:cxn ang="0">
                      <a:pos x="T10" y="T11"/>
                    </a:cxn>
                    <a:cxn ang="0">
                      <a:pos x="T12" y="T13"/>
                    </a:cxn>
                  </a:cxnLst>
                  <a:rect l="0" t="0" r="r" b="b"/>
                  <a:pathLst>
                    <a:path w="484" h="279">
                      <a:moveTo>
                        <a:pt x="351" y="163"/>
                      </a:moveTo>
                      <a:cubicBezTo>
                        <a:pt x="0" y="231"/>
                        <a:pt x="0" y="231"/>
                        <a:pt x="0" y="231"/>
                      </a:cubicBezTo>
                      <a:cubicBezTo>
                        <a:pt x="0" y="279"/>
                        <a:pt x="0" y="279"/>
                        <a:pt x="0" y="279"/>
                      </a:cubicBezTo>
                      <a:cubicBezTo>
                        <a:pt x="351" y="211"/>
                        <a:pt x="351" y="211"/>
                        <a:pt x="351" y="211"/>
                      </a:cubicBezTo>
                      <a:cubicBezTo>
                        <a:pt x="424" y="196"/>
                        <a:pt x="484" y="123"/>
                        <a:pt x="484" y="48"/>
                      </a:cubicBezTo>
                      <a:cubicBezTo>
                        <a:pt x="484" y="0"/>
                        <a:pt x="484" y="0"/>
                        <a:pt x="484" y="0"/>
                      </a:cubicBezTo>
                      <a:cubicBezTo>
                        <a:pt x="484" y="75"/>
                        <a:pt x="424" y="148"/>
                        <a:pt x="351" y="163"/>
                      </a:cubicBez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08" name="Freeform 22">
                  <a:extLst>
                    <a:ext uri="{FF2B5EF4-FFF2-40B4-BE49-F238E27FC236}">
                      <a16:creationId xmlns:a16="http://schemas.microsoft.com/office/drawing/2014/main" id="{560D16F4-383B-F67D-D28D-48A9A27D9B42}"/>
                    </a:ext>
                  </a:extLst>
                </p:cNvPr>
                <p:cNvSpPr>
                  <a:spLocks/>
                </p:cNvSpPr>
                <p:nvPr/>
              </p:nvSpPr>
              <p:spPr bwMode="auto">
                <a:xfrm>
                  <a:off x="5391150" y="1741488"/>
                  <a:ext cx="1573213" cy="749300"/>
                </a:xfrm>
                <a:custGeom>
                  <a:avLst/>
                  <a:gdLst>
                    <a:gd name="T0" fmla="*/ 591 w 591"/>
                    <a:gd name="T1" fmla="*/ 125 h 281"/>
                    <a:gd name="T2" fmla="*/ 591 w 591"/>
                    <a:gd name="T3" fmla="*/ 165 h 281"/>
                    <a:gd name="T4" fmla="*/ 458 w 591"/>
                    <a:gd name="T5" fmla="*/ 55 h 281"/>
                    <a:gd name="T6" fmla="*/ 133 w 591"/>
                    <a:gd name="T7" fmla="*/ 118 h 281"/>
                    <a:gd name="T8" fmla="*/ 0 w 591"/>
                    <a:gd name="T9" fmla="*/ 281 h 281"/>
                    <a:gd name="T10" fmla="*/ 0 w 591"/>
                    <a:gd name="T11" fmla="*/ 241 h 281"/>
                    <a:gd name="T12" fmla="*/ 133 w 591"/>
                    <a:gd name="T13" fmla="*/ 78 h 281"/>
                    <a:gd name="T14" fmla="*/ 458 w 591"/>
                    <a:gd name="T15" fmla="*/ 15 h 281"/>
                    <a:gd name="T16" fmla="*/ 591 w 591"/>
                    <a:gd name="T17" fmla="*/ 1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281">
                      <a:moveTo>
                        <a:pt x="591" y="125"/>
                      </a:moveTo>
                      <a:cubicBezTo>
                        <a:pt x="591" y="165"/>
                        <a:pt x="591" y="165"/>
                        <a:pt x="591" y="165"/>
                      </a:cubicBezTo>
                      <a:cubicBezTo>
                        <a:pt x="591" y="90"/>
                        <a:pt x="531" y="40"/>
                        <a:pt x="458" y="55"/>
                      </a:cubicBezTo>
                      <a:cubicBezTo>
                        <a:pt x="133" y="118"/>
                        <a:pt x="133" y="118"/>
                        <a:pt x="133" y="118"/>
                      </a:cubicBezTo>
                      <a:cubicBezTo>
                        <a:pt x="60" y="133"/>
                        <a:pt x="0" y="206"/>
                        <a:pt x="0" y="281"/>
                      </a:cubicBezTo>
                      <a:cubicBezTo>
                        <a:pt x="0" y="241"/>
                        <a:pt x="0" y="241"/>
                        <a:pt x="0" y="241"/>
                      </a:cubicBezTo>
                      <a:cubicBezTo>
                        <a:pt x="0" y="166"/>
                        <a:pt x="60" y="93"/>
                        <a:pt x="133" y="78"/>
                      </a:cubicBezTo>
                      <a:cubicBezTo>
                        <a:pt x="458" y="15"/>
                        <a:pt x="458" y="15"/>
                        <a:pt x="458" y="15"/>
                      </a:cubicBezTo>
                      <a:cubicBezTo>
                        <a:pt x="531" y="0"/>
                        <a:pt x="591" y="50"/>
                        <a:pt x="591" y="125"/>
                      </a:cubicBezTo>
                      <a:close/>
                    </a:path>
                  </a:pathLst>
                </a:custGeom>
                <a:gradFill>
                  <a:gsLst>
                    <a:gs pos="0">
                      <a:schemeClr val="bg1">
                        <a:alpha val="0"/>
                        <a:lumMod val="0"/>
                        <a:lumOff val="100000"/>
                      </a:schemeClr>
                    </a:gs>
                    <a:gs pos="100000">
                      <a:schemeClr val="bg1">
                        <a:lumMod val="0"/>
                        <a:lumOff val="100000"/>
                        <a:alpha val="15000"/>
                      </a:schemeClr>
                    </a:gs>
                  </a:gsLst>
                  <a:lin ang="8100000" scaled="0"/>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gradFill>
                      <a:gsLst>
                        <a:gs pos="0">
                          <a:schemeClr val="tx1">
                            <a:lumMod val="10000"/>
                            <a:lumOff val="90000"/>
                          </a:schemeClr>
                        </a:gs>
                        <a:gs pos="100000">
                          <a:schemeClr val="tx1">
                            <a:lumMod val="10000"/>
                            <a:lumOff val="90000"/>
                          </a:schemeClr>
                        </a:gs>
                      </a:gsLst>
                      <a:lin ang="5400000" scaled="0"/>
                    </a:gradFill>
                  </a:endParaRPr>
                </a:p>
              </p:txBody>
            </p:sp>
          </p:grpSp>
          <p:sp>
            <p:nvSpPr>
              <p:cNvPr id="104" name="TextBox 96">
                <a:extLst>
                  <a:ext uri="{FF2B5EF4-FFF2-40B4-BE49-F238E27FC236}">
                    <a16:creationId xmlns:a16="http://schemas.microsoft.com/office/drawing/2014/main" id="{7E1C4ACD-3929-ADE6-9E86-84583E8705A0}"/>
                  </a:ext>
                </a:extLst>
              </p:cNvPr>
              <p:cNvSpPr txBox="1"/>
              <p:nvPr/>
            </p:nvSpPr>
            <p:spPr>
              <a:xfrm>
                <a:off x="5798876" y="1995065"/>
                <a:ext cx="1362541" cy="553511"/>
              </a:xfrm>
              <a:prstGeom prst="rect">
                <a:avLst/>
              </a:prstGeom>
              <a:noFill/>
              <a:scene3d>
                <a:camera prst="orthographicFront"/>
                <a:lightRig rig="threePt" dir="t"/>
              </a:scene3d>
              <a:sp3d>
                <a:bevelT/>
              </a:sp3d>
            </p:spPr>
            <p:txBody>
              <a:bodyPr wrap="square" lIns="0" tIns="0" rIns="0" bIns="0" rtlCol="0">
                <a:noAutofit/>
              </a:bodyPr>
              <a:lstStyle/>
              <a:p>
                <a:pPr algn="ctr">
                  <a:buClr>
                    <a:schemeClr val="bg2"/>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Régime spécial CNRACL</a:t>
                </a:r>
              </a:p>
            </p:txBody>
          </p:sp>
        </p:grpSp>
      </p:grpSp>
      <p:grpSp>
        <p:nvGrpSpPr>
          <p:cNvPr id="3" name="그룹 44">
            <a:extLst>
              <a:ext uri="{FF2B5EF4-FFF2-40B4-BE49-F238E27FC236}">
                <a16:creationId xmlns:a16="http://schemas.microsoft.com/office/drawing/2014/main" id="{E37D720F-D65A-2324-7E53-69A6A648177B}"/>
              </a:ext>
            </a:extLst>
          </p:cNvPr>
          <p:cNvGrpSpPr/>
          <p:nvPr/>
        </p:nvGrpSpPr>
        <p:grpSpPr>
          <a:xfrm>
            <a:off x="1529868" y="1801720"/>
            <a:ext cx="1419111" cy="2933074"/>
            <a:chOff x="3834780" y="1138238"/>
            <a:chExt cx="1643812" cy="3178447"/>
          </a:xfrm>
        </p:grpSpPr>
        <p:sp>
          <p:nvSpPr>
            <p:cNvPr id="6" name="Freeform 32">
              <a:extLst>
                <a:ext uri="{FF2B5EF4-FFF2-40B4-BE49-F238E27FC236}">
                  <a16:creationId xmlns:a16="http://schemas.microsoft.com/office/drawing/2014/main" id="{24FDEE25-D469-7631-8AE7-791DE73605EA}"/>
                </a:ext>
              </a:extLst>
            </p:cNvPr>
            <p:cNvSpPr>
              <a:spLocks/>
            </p:cNvSpPr>
            <p:nvPr/>
          </p:nvSpPr>
          <p:spPr bwMode="auto">
            <a:xfrm>
              <a:off x="3834780" y="3321050"/>
              <a:ext cx="946770" cy="995635"/>
            </a:xfrm>
            <a:custGeom>
              <a:avLst/>
              <a:gdLst>
                <a:gd name="T0" fmla="*/ 391 w 391"/>
                <a:gd name="T1" fmla="*/ 402 h 411"/>
                <a:gd name="T2" fmla="*/ 391 w 391"/>
                <a:gd name="T3" fmla="*/ 411 h 411"/>
                <a:gd name="T4" fmla="*/ 1 w 391"/>
                <a:gd name="T5" fmla="*/ 411 h 411"/>
                <a:gd name="T6" fmla="*/ 0 w 391"/>
                <a:gd name="T7" fmla="*/ 402 h 411"/>
                <a:gd name="T8" fmla="*/ 38 w 391"/>
                <a:gd name="T9" fmla="*/ 261 h 411"/>
                <a:gd name="T10" fmla="*/ 128 w 391"/>
                <a:gd name="T11" fmla="*/ 223 h 411"/>
                <a:gd name="T12" fmla="*/ 153 w 391"/>
                <a:gd name="T13" fmla="*/ 199 h 411"/>
                <a:gd name="T14" fmla="*/ 153 w 391"/>
                <a:gd name="T15" fmla="*/ 199 h 411"/>
                <a:gd name="T16" fmla="*/ 145 w 391"/>
                <a:gd name="T17" fmla="*/ 189 h 411"/>
                <a:gd name="T18" fmla="*/ 144 w 391"/>
                <a:gd name="T19" fmla="*/ 188 h 411"/>
                <a:gd name="T20" fmla="*/ 117 w 391"/>
                <a:gd name="T21" fmla="*/ 93 h 411"/>
                <a:gd name="T22" fmla="*/ 124 w 391"/>
                <a:gd name="T23" fmla="*/ 38 h 411"/>
                <a:gd name="T24" fmla="*/ 191 w 391"/>
                <a:gd name="T25" fmla="*/ 0 h 411"/>
                <a:gd name="T26" fmla="*/ 200 w 391"/>
                <a:gd name="T27" fmla="*/ 0 h 411"/>
                <a:gd name="T28" fmla="*/ 268 w 391"/>
                <a:gd name="T29" fmla="*/ 38 h 411"/>
                <a:gd name="T30" fmla="*/ 274 w 391"/>
                <a:gd name="T31" fmla="*/ 93 h 411"/>
                <a:gd name="T32" fmla="*/ 248 w 391"/>
                <a:gd name="T33" fmla="*/ 188 h 411"/>
                <a:gd name="T34" fmla="*/ 247 w 391"/>
                <a:gd name="T35" fmla="*/ 188 h 411"/>
                <a:gd name="T36" fmla="*/ 239 w 391"/>
                <a:gd name="T37" fmla="*/ 199 h 411"/>
                <a:gd name="T38" fmla="*/ 238 w 391"/>
                <a:gd name="T39" fmla="*/ 199 h 411"/>
                <a:gd name="T40" fmla="*/ 264 w 391"/>
                <a:gd name="T41" fmla="*/ 223 h 411"/>
                <a:gd name="T42" fmla="*/ 353 w 391"/>
                <a:gd name="T43" fmla="*/ 261 h 411"/>
                <a:gd name="T44" fmla="*/ 391 w 391"/>
                <a:gd name="T45" fmla="*/ 40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11">
                  <a:moveTo>
                    <a:pt x="391" y="402"/>
                  </a:moveTo>
                  <a:cubicBezTo>
                    <a:pt x="391" y="411"/>
                    <a:pt x="391" y="411"/>
                    <a:pt x="391" y="411"/>
                  </a:cubicBezTo>
                  <a:cubicBezTo>
                    <a:pt x="1" y="411"/>
                    <a:pt x="1" y="411"/>
                    <a:pt x="1" y="411"/>
                  </a:cubicBezTo>
                  <a:cubicBezTo>
                    <a:pt x="0" y="402"/>
                    <a:pt x="0" y="402"/>
                    <a:pt x="0" y="402"/>
                  </a:cubicBezTo>
                  <a:cubicBezTo>
                    <a:pt x="0" y="370"/>
                    <a:pt x="3" y="274"/>
                    <a:pt x="38" y="261"/>
                  </a:cubicBezTo>
                  <a:cubicBezTo>
                    <a:pt x="128" y="223"/>
                    <a:pt x="128" y="223"/>
                    <a:pt x="128" y="223"/>
                  </a:cubicBezTo>
                  <a:cubicBezTo>
                    <a:pt x="140" y="217"/>
                    <a:pt x="150" y="208"/>
                    <a:pt x="153" y="199"/>
                  </a:cubicBezTo>
                  <a:cubicBezTo>
                    <a:pt x="153" y="199"/>
                    <a:pt x="153" y="199"/>
                    <a:pt x="153" y="199"/>
                  </a:cubicBezTo>
                  <a:cubicBezTo>
                    <a:pt x="152" y="198"/>
                    <a:pt x="149" y="195"/>
                    <a:pt x="145" y="189"/>
                  </a:cubicBezTo>
                  <a:cubicBezTo>
                    <a:pt x="144" y="189"/>
                    <a:pt x="144" y="188"/>
                    <a:pt x="144" y="188"/>
                  </a:cubicBezTo>
                  <a:cubicBezTo>
                    <a:pt x="134" y="174"/>
                    <a:pt x="120" y="144"/>
                    <a:pt x="117" y="93"/>
                  </a:cubicBezTo>
                  <a:cubicBezTo>
                    <a:pt x="116" y="78"/>
                    <a:pt x="117" y="51"/>
                    <a:pt x="124" y="38"/>
                  </a:cubicBezTo>
                  <a:cubicBezTo>
                    <a:pt x="136" y="15"/>
                    <a:pt x="167" y="0"/>
                    <a:pt x="191" y="0"/>
                  </a:cubicBezTo>
                  <a:cubicBezTo>
                    <a:pt x="200" y="0"/>
                    <a:pt x="200" y="0"/>
                    <a:pt x="200" y="0"/>
                  </a:cubicBezTo>
                  <a:cubicBezTo>
                    <a:pt x="225" y="0"/>
                    <a:pt x="255" y="15"/>
                    <a:pt x="268" y="38"/>
                  </a:cubicBezTo>
                  <a:cubicBezTo>
                    <a:pt x="275" y="51"/>
                    <a:pt x="275" y="78"/>
                    <a:pt x="274" y="93"/>
                  </a:cubicBezTo>
                  <a:cubicBezTo>
                    <a:pt x="272" y="143"/>
                    <a:pt x="257" y="173"/>
                    <a:pt x="248" y="188"/>
                  </a:cubicBezTo>
                  <a:cubicBezTo>
                    <a:pt x="248" y="188"/>
                    <a:pt x="247" y="188"/>
                    <a:pt x="247" y="188"/>
                  </a:cubicBezTo>
                  <a:cubicBezTo>
                    <a:pt x="243" y="194"/>
                    <a:pt x="240" y="198"/>
                    <a:pt x="239" y="199"/>
                  </a:cubicBezTo>
                  <a:cubicBezTo>
                    <a:pt x="238" y="199"/>
                    <a:pt x="238" y="199"/>
                    <a:pt x="238" y="199"/>
                  </a:cubicBezTo>
                  <a:cubicBezTo>
                    <a:pt x="242" y="208"/>
                    <a:pt x="251" y="217"/>
                    <a:pt x="264" y="223"/>
                  </a:cubicBezTo>
                  <a:cubicBezTo>
                    <a:pt x="353" y="261"/>
                    <a:pt x="353" y="261"/>
                    <a:pt x="353" y="261"/>
                  </a:cubicBezTo>
                  <a:cubicBezTo>
                    <a:pt x="388" y="274"/>
                    <a:pt x="391" y="370"/>
                    <a:pt x="391" y="402"/>
                  </a:cubicBezTo>
                  <a:close/>
                </a:path>
              </a:pathLst>
            </a:custGeom>
            <a:solidFill>
              <a:schemeClr val="accent1">
                <a:alpha val="50000"/>
              </a:schemeClr>
            </a:solidFill>
            <a:ln>
              <a:solidFill>
                <a:schemeClr val="accent2"/>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7" name="그룹 92">
              <a:extLst>
                <a:ext uri="{FF2B5EF4-FFF2-40B4-BE49-F238E27FC236}">
                  <a16:creationId xmlns:a16="http://schemas.microsoft.com/office/drawing/2014/main" id="{DB77BCEA-72A2-D4CC-2782-C4E3D005DC2C}"/>
                </a:ext>
              </a:extLst>
            </p:cNvPr>
            <p:cNvGrpSpPr/>
            <p:nvPr/>
          </p:nvGrpSpPr>
          <p:grpSpPr>
            <a:xfrm>
              <a:off x="4183729" y="1138238"/>
              <a:ext cx="1294863" cy="1929095"/>
              <a:chOff x="5702299" y="1144588"/>
              <a:chExt cx="1597297" cy="2379663"/>
            </a:xfrm>
          </p:grpSpPr>
          <p:grpSp>
            <p:nvGrpSpPr>
              <p:cNvPr id="8" name="그룹 93">
                <a:extLst>
                  <a:ext uri="{FF2B5EF4-FFF2-40B4-BE49-F238E27FC236}">
                    <a16:creationId xmlns:a16="http://schemas.microsoft.com/office/drawing/2014/main" id="{29977EE9-A44F-8AF9-23CD-68225E77636C}"/>
                  </a:ext>
                </a:extLst>
              </p:cNvPr>
              <p:cNvGrpSpPr/>
              <p:nvPr/>
            </p:nvGrpSpPr>
            <p:grpSpPr>
              <a:xfrm>
                <a:off x="5702299" y="1144588"/>
                <a:ext cx="1597297" cy="2379663"/>
                <a:chOff x="5391149" y="1741488"/>
                <a:chExt cx="1597297" cy="2379663"/>
              </a:xfrm>
            </p:grpSpPr>
            <p:sp>
              <p:nvSpPr>
                <p:cNvPr id="10" name="Freeform 11">
                  <a:extLst>
                    <a:ext uri="{FF2B5EF4-FFF2-40B4-BE49-F238E27FC236}">
                      <a16:creationId xmlns:a16="http://schemas.microsoft.com/office/drawing/2014/main" id="{1464E8F6-DE54-519C-9BF2-77CA99D4A20D}"/>
                    </a:ext>
                  </a:extLst>
                </p:cNvPr>
                <p:cNvSpPr>
                  <a:spLocks/>
                </p:cNvSpPr>
                <p:nvPr/>
              </p:nvSpPr>
              <p:spPr bwMode="auto">
                <a:xfrm>
                  <a:off x="5391149" y="1741488"/>
                  <a:ext cx="1573212" cy="2252663"/>
                </a:xfrm>
                <a:custGeom>
                  <a:avLst/>
                  <a:gdLst>
                    <a:gd name="T0" fmla="*/ 0 w 591"/>
                    <a:gd name="T1" fmla="*/ 241 h 845"/>
                    <a:gd name="T2" fmla="*/ 0 w 591"/>
                    <a:gd name="T3" fmla="*/ 845 h 845"/>
                    <a:gd name="T4" fmla="*/ 107 w 591"/>
                    <a:gd name="T5" fmla="*/ 734 h 845"/>
                    <a:gd name="T6" fmla="*/ 458 w 591"/>
                    <a:gd name="T7" fmla="*/ 666 h 845"/>
                    <a:gd name="T8" fmla="*/ 591 w 591"/>
                    <a:gd name="T9" fmla="*/ 503 h 845"/>
                    <a:gd name="T10" fmla="*/ 591 w 591"/>
                    <a:gd name="T11" fmla="*/ 125 h 845"/>
                    <a:gd name="T12" fmla="*/ 458 w 591"/>
                    <a:gd name="T13" fmla="*/ 15 h 845"/>
                    <a:gd name="T14" fmla="*/ 133 w 591"/>
                    <a:gd name="T15" fmla="*/ 78 h 845"/>
                    <a:gd name="T16" fmla="*/ 0 w 591"/>
                    <a:gd name="T17" fmla="*/ 24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845">
                      <a:moveTo>
                        <a:pt x="0" y="241"/>
                      </a:moveTo>
                      <a:cubicBezTo>
                        <a:pt x="0" y="845"/>
                        <a:pt x="0" y="845"/>
                        <a:pt x="0" y="845"/>
                      </a:cubicBezTo>
                      <a:cubicBezTo>
                        <a:pt x="107" y="734"/>
                        <a:pt x="107" y="734"/>
                        <a:pt x="107" y="734"/>
                      </a:cubicBezTo>
                      <a:cubicBezTo>
                        <a:pt x="458" y="666"/>
                        <a:pt x="458" y="666"/>
                        <a:pt x="458" y="666"/>
                      </a:cubicBezTo>
                      <a:cubicBezTo>
                        <a:pt x="531" y="651"/>
                        <a:pt x="591" y="578"/>
                        <a:pt x="591" y="503"/>
                      </a:cubicBezTo>
                      <a:cubicBezTo>
                        <a:pt x="591" y="125"/>
                        <a:pt x="591" y="125"/>
                        <a:pt x="591" y="125"/>
                      </a:cubicBezTo>
                      <a:cubicBezTo>
                        <a:pt x="591" y="50"/>
                        <a:pt x="531" y="0"/>
                        <a:pt x="458" y="15"/>
                      </a:cubicBezTo>
                      <a:cubicBezTo>
                        <a:pt x="133" y="78"/>
                        <a:pt x="133" y="78"/>
                        <a:pt x="133" y="78"/>
                      </a:cubicBezTo>
                      <a:cubicBezTo>
                        <a:pt x="60" y="93"/>
                        <a:pt x="0" y="166"/>
                        <a:pt x="0" y="241"/>
                      </a:cubicBezTo>
                      <a:close/>
                    </a:path>
                  </a:pathLst>
                </a:custGeom>
                <a:gradFill>
                  <a:gsLst>
                    <a:gs pos="0">
                      <a:schemeClr val="accent1">
                        <a:lumMod val="80000"/>
                        <a:lumOff val="20000"/>
                      </a:schemeClr>
                    </a:gs>
                    <a:gs pos="50000">
                      <a:schemeClr val="accent1"/>
                    </a:gs>
                    <a:gs pos="100000">
                      <a:schemeClr val="accent1"/>
                    </a:gs>
                  </a:gsLst>
                  <a:lin ang="2700000" scaled="0"/>
                </a:grad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2" name="Freeform 14">
                  <a:extLst>
                    <a:ext uri="{FF2B5EF4-FFF2-40B4-BE49-F238E27FC236}">
                      <a16:creationId xmlns:a16="http://schemas.microsoft.com/office/drawing/2014/main" id="{8DD53E2A-1683-1662-4074-6E9B58CD9AA3}"/>
                    </a:ext>
                  </a:extLst>
                </p:cNvPr>
                <p:cNvSpPr>
                  <a:spLocks/>
                </p:cNvSpPr>
                <p:nvPr/>
              </p:nvSpPr>
              <p:spPr bwMode="auto">
                <a:xfrm>
                  <a:off x="5391150" y="3697288"/>
                  <a:ext cx="284163" cy="423863"/>
                </a:xfrm>
                <a:custGeom>
                  <a:avLst/>
                  <a:gdLst>
                    <a:gd name="T0" fmla="*/ 0 w 179"/>
                    <a:gd name="T1" fmla="*/ 187 h 267"/>
                    <a:gd name="T2" fmla="*/ 0 w 179"/>
                    <a:gd name="T3" fmla="*/ 267 h 267"/>
                    <a:gd name="T4" fmla="*/ 179 w 179"/>
                    <a:gd name="T5" fmla="*/ 81 h 267"/>
                    <a:gd name="T6" fmla="*/ 179 w 179"/>
                    <a:gd name="T7" fmla="*/ 0 h 267"/>
                    <a:gd name="T8" fmla="*/ 0 w 179"/>
                    <a:gd name="T9" fmla="*/ 187 h 267"/>
                  </a:gdLst>
                  <a:ahLst/>
                  <a:cxnLst>
                    <a:cxn ang="0">
                      <a:pos x="T0" y="T1"/>
                    </a:cxn>
                    <a:cxn ang="0">
                      <a:pos x="T2" y="T3"/>
                    </a:cxn>
                    <a:cxn ang="0">
                      <a:pos x="T4" y="T5"/>
                    </a:cxn>
                    <a:cxn ang="0">
                      <a:pos x="T6" y="T7"/>
                    </a:cxn>
                    <a:cxn ang="0">
                      <a:pos x="T8" y="T9"/>
                    </a:cxn>
                  </a:cxnLst>
                  <a:rect l="0" t="0" r="r" b="b"/>
                  <a:pathLst>
                    <a:path w="179" h="267">
                      <a:moveTo>
                        <a:pt x="0" y="187"/>
                      </a:moveTo>
                      <a:lnTo>
                        <a:pt x="0" y="267"/>
                      </a:lnTo>
                      <a:lnTo>
                        <a:pt x="179" y="81"/>
                      </a:lnTo>
                      <a:lnTo>
                        <a:pt x="179" y="0"/>
                      </a:lnTo>
                      <a:lnTo>
                        <a:pt x="0" y="187"/>
                      </a:lnTo>
                      <a:close/>
                    </a:path>
                  </a:pathLst>
                </a:custGeom>
                <a:pattFill prst="dkDnDiag">
                  <a:fgClr>
                    <a:schemeClr val="accent1">
                      <a:lumMod val="75000"/>
                    </a:schemeClr>
                  </a:fgClr>
                  <a:bgClr>
                    <a:schemeClr val="accent1">
                      <a:lumMod val="50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3" name="Freeform 15">
                  <a:extLst>
                    <a:ext uri="{FF2B5EF4-FFF2-40B4-BE49-F238E27FC236}">
                      <a16:creationId xmlns:a16="http://schemas.microsoft.com/office/drawing/2014/main" id="{C0325132-0CBE-F088-B1FA-3486681BDDEA}"/>
                    </a:ext>
                  </a:extLst>
                </p:cNvPr>
                <p:cNvSpPr>
                  <a:spLocks/>
                </p:cNvSpPr>
                <p:nvPr/>
              </p:nvSpPr>
              <p:spPr bwMode="auto">
                <a:xfrm>
                  <a:off x="5675313" y="3082925"/>
                  <a:ext cx="1289050" cy="742950"/>
                </a:xfrm>
                <a:custGeom>
                  <a:avLst/>
                  <a:gdLst>
                    <a:gd name="T0" fmla="*/ 351 w 484"/>
                    <a:gd name="T1" fmla="*/ 163 h 279"/>
                    <a:gd name="T2" fmla="*/ 0 w 484"/>
                    <a:gd name="T3" fmla="*/ 231 h 279"/>
                    <a:gd name="T4" fmla="*/ 0 w 484"/>
                    <a:gd name="T5" fmla="*/ 279 h 279"/>
                    <a:gd name="T6" fmla="*/ 351 w 484"/>
                    <a:gd name="T7" fmla="*/ 211 h 279"/>
                    <a:gd name="T8" fmla="*/ 484 w 484"/>
                    <a:gd name="T9" fmla="*/ 48 h 279"/>
                    <a:gd name="T10" fmla="*/ 484 w 484"/>
                    <a:gd name="T11" fmla="*/ 0 h 279"/>
                    <a:gd name="T12" fmla="*/ 351 w 484"/>
                    <a:gd name="T13" fmla="*/ 163 h 279"/>
                  </a:gdLst>
                  <a:ahLst/>
                  <a:cxnLst>
                    <a:cxn ang="0">
                      <a:pos x="T0" y="T1"/>
                    </a:cxn>
                    <a:cxn ang="0">
                      <a:pos x="T2" y="T3"/>
                    </a:cxn>
                    <a:cxn ang="0">
                      <a:pos x="T4" y="T5"/>
                    </a:cxn>
                    <a:cxn ang="0">
                      <a:pos x="T6" y="T7"/>
                    </a:cxn>
                    <a:cxn ang="0">
                      <a:pos x="T8" y="T9"/>
                    </a:cxn>
                    <a:cxn ang="0">
                      <a:pos x="T10" y="T11"/>
                    </a:cxn>
                    <a:cxn ang="0">
                      <a:pos x="T12" y="T13"/>
                    </a:cxn>
                  </a:cxnLst>
                  <a:rect l="0" t="0" r="r" b="b"/>
                  <a:pathLst>
                    <a:path w="484" h="279">
                      <a:moveTo>
                        <a:pt x="351" y="163"/>
                      </a:moveTo>
                      <a:cubicBezTo>
                        <a:pt x="0" y="231"/>
                        <a:pt x="0" y="231"/>
                        <a:pt x="0" y="231"/>
                      </a:cubicBezTo>
                      <a:cubicBezTo>
                        <a:pt x="0" y="279"/>
                        <a:pt x="0" y="279"/>
                        <a:pt x="0" y="279"/>
                      </a:cubicBezTo>
                      <a:cubicBezTo>
                        <a:pt x="351" y="211"/>
                        <a:pt x="351" y="211"/>
                        <a:pt x="351" y="211"/>
                      </a:cubicBezTo>
                      <a:cubicBezTo>
                        <a:pt x="424" y="196"/>
                        <a:pt x="484" y="123"/>
                        <a:pt x="484" y="48"/>
                      </a:cubicBezTo>
                      <a:cubicBezTo>
                        <a:pt x="484" y="0"/>
                        <a:pt x="484" y="0"/>
                        <a:pt x="484" y="0"/>
                      </a:cubicBezTo>
                      <a:cubicBezTo>
                        <a:pt x="484" y="75"/>
                        <a:pt x="424" y="148"/>
                        <a:pt x="351" y="163"/>
                      </a:cubicBezTo>
                      <a:close/>
                    </a:path>
                  </a:pathLst>
                </a:custGeom>
                <a:pattFill prst="dkDnDiag">
                  <a:fgClr>
                    <a:schemeClr val="accent1"/>
                  </a:fgClr>
                  <a:bgClr>
                    <a:schemeClr val="accent1">
                      <a:lumMod val="75000"/>
                    </a:schemeClr>
                  </a:bgClr>
                </a:pattFill>
                <a:ln w="6350" cap="rnd" cmpd="sng" algn="ctr">
                  <a:solidFill>
                    <a:schemeClr val="accent1">
                      <a:lumMod val="7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4" name="Freeform 22">
                  <a:extLst>
                    <a:ext uri="{FF2B5EF4-FFF2-40B4-BE49-F238E27FC236}">
                      <a16:creationId xmlns:a16="http://schemas.microsoft.com/office/drawing/2014/main" id="{A4A8DA2D-6EE8-61D5-F99A-F4999CE5C4A1}"/>
                    </a:ext>
                  </a:extLst>
                </p:cNvPr>
                <p:cNvSpPr>
                  <a:spLocks/>
                </p:cNvSpPr>
                <p:nvPr/>
              </p:nvSpPr>
              <p:spPr bwMode="auto">
                <a:xfrm>
                  <a:off x="5415233" y="1742594"/>
                  <a:ext cx="1573213" cy="749300"/>
                </a:xfrm>
                <a:custGeom>
                  <a:avLst/>
                  <a:gdLst>
                    <a:gd name="T0" fmla="*/ 591 w 591"/>
                    <a:gd name="T1" fmla="*/ 125 h 281"/>
                    <a:gd name="T2" fmla="*/ 591 w 591"/>
                    <a:gd name="T3" fmla="*/ 165 h 281"/>
                    <a:gd name="T4" fmla="*/ 458 w 591"/>
                    <a:gd name="T5" fmla="*/ 55 h 281"/>
                    <a:gd name="T6" fmla="*/ 133 w 591"/>
                    <a:gd name="T7" fmla="*/ 118 h 281"/>
                    <a:gd name="T8" fmla="*/ 0 w 591"/>
                    <a:gd name="T9" fmla="*/ 281 h 281"/>
                    <a:gd name="T10" fmla="*/ 0 w 591"/>
                    <a:gd name="T11" fmla="*/ 241 h 281"/>
                    <a:gd name="T12" fmla="*/ 133 w 591"/>
                    <a:gd name="T13" fmla="*/ 78 h 281"/>
                    <a:gd name="T14" fmla="*/ 458 w 591"/>
                    <a:gd name="T15" fmla="*/ 15 h 281"/>
                    <a:gd name="T16" fmla="*/ 591 w 591"/>
                    <a:gd name="T17" fmla="*/ 1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281">
                      <a:moveTo>
                        <a:pt x="591" y="125"/>
                      </a:moveTo>
                      <a:cubicBezTo>
                        <a:pt x="591" y="165"/>
                        <a:pt x="591" y="165"/>
                        <a:pt x="591" y="165"/>
                      </a:cubicBezTo>
                      <a:cubicBezTo>
                        <a:pt x="591" y="90"/>
                        <a:pt x="531" y="40"/>
                        <a:pt x="458" y="55"/>
                      </a:cubicBezTo>
                      <a:cubicBezTo>
                        <a:pt x="133" y="118"/>
                        <a:pt x="133" y="118"/>
                        <a:pt x="133" y="118"/>
                      </a:cubicBezTo>
                      <a:cubicBezTo>
                        <a:pt x="60" y="133"/>
                        <a:pt x="0" y="206"/>
                        <a:pt x="0" y="281"/>
                      </a:cubicBezTo>
                      <a:cubicBezTo>
                        <a:pt x="0" y="241"/>
                        <a:pt x="0" y="241"/>
                        <a:pt x="0" y="241"/>
                      </a:cubicBezTo>
                      <a:cubicBezTo>
                        <a:pt x="0" y="166"/>
                        <a:pt x="60" y="93"/>
                        <a:pt x="133" y="78"/>
                      </a:cubicBezTo>
                      <a:cubicBezTo>
                        <a:pt x="458" y="15"/>
                        <a:pt x="458" y="15"/>
                        <a:pt x="458" y="15"/>
                      </a:cubicBezTo>
                      <a:cubicBezTo>
                        <a:pt x="531" y="0"/>
                        <a:pt x="591" y="50"/>
                        <a:pt x="591" y="125"/>
                      </a:cubicBezTo>
                      <a:close/>
                    </a:path>
                  </a:pathLst>
                </a:custGeom>
                <a:gradFill>
                  <a:gsLst>
                    <a:gs pos="0">
                      <a:schemeClr val="bg1">
                        <a:alpha val="0"/>
                        <a:lumMod val="0"/>
                        <a:lumOff val="100000"/>
                      </a:schemeClr>
                    </a:gs>
                    <a:gs pos="100000">
                      <a:schemeClr val="bg1">
                        <a:lumMod val="0"/>
                        <a:lumOff val="100000"/>
                        <a:alpha val="15000"/>
                      </a:schemeClr>
                    </a:gs>
                  </a:gsLst>
                  <a:lin ang="8100000" scaled="0"/>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gradFill>
                      <a:gsLst>
                        <a:gs pos="0">
                          <a:schemeClr val="tx1">
                            <a:lumMod val="10000"/>
                            <a:lumOff val="90000"/>
                          </a:schemeClr>
                        </a:gs>
                        <a:gs pos="100000">
                          <a:schemeClr val="tx1">
                            <a:lumMod val="10000"/>
                            <a:lumOff val="90000"/>
                          </a:schemeClr>
                        </a:gs>
                      </a:gsLst>
                      <a:lin ang="5400000" scaled="0"/>
                    </a:gradFill>
                  </a:endParaRPr>
                </a:p>
              </p:txBody>
            </p:sp>
          </p:grpSp>
          <p:sp>
            <p:nvSpPr>
              <p:cNvPr id="9" name="TextBox 96">
                <a:extLst>
                  <a:ext uri="{FF2B5EF4-FFF2-40B4-BE49-F238E27FC236}">
                    <a16:creationId xmlns:a16="http://schemas.microsoft.com/office/drawing/2014/main" id="{B1F073BC-DF18-EFDC-730B-A6FCB2DB7D72}"/>
                  </a:ext>
                </a:extLst>
              </p:cNvPr>
              <p:cNvSpPr txBox="1"/>
              <p:nvPr/>
            </p:nvSpPr>
            <p:spPr>
              <a:xfrm>
                <a:off x="5798227" y="1734483"/>
                <a:ext cx="1362541" cy="851438"/>
              </a:xfrm>
              <a:prstGeom prst="rect">
                <a:avLst/>
              </a:prstGeom>
              <a:noFill/>
              <a:scene3d>
                <a:camera prst="orthographicFront"/>
                <a:lightRig rig="threePt" dir="t"/>
              </a:scene3d>
              <a:sp3d>
                <a:bevelT/>
              </a:sp3d>
            </p:spPr>
            <p:txBody>
              <a:bodyPr wrap="square" lIns="0" tIns="0" rIns="0" bIns="0" rtlCol="0">
                <a:noAutofit/>
              </a:bodyPr>
              <a:lstStyle/>
              <a:p>
                <a:pPr algn="ctr">
                  <a:buClr>
                    <a:schemeClr val="bg2"/>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Régime général de sécurité sociale</a:t>
                </a:r>
              </a:p>
            </p:txBody>
          </p:sp>
        </p:grpSp>
      </p:grpSp>
      <p:grpSp>
        <p:nvGrpSpPr>
          <p:cNvPr id="15" name="그룹 43">
            <a:extLst>
              <a:ext uri="{FF2B5EF4-FFF2-40B4-BE49-F238E27FC236}">
                <a16:creationId xmlns:a16="http://schemas.microsoft.com/office/drawing/2014/main" id="{F9BEFEA6-BCE5-5C63-170C-2B69654C0694}"/>
              </a:ext>
            </a:extLst>
          </p:cNvPr>
          <p:cNvGrpSpPr/>
          <p:nvPr/>
        </p:nvGrpSpPr>
        <p:grpSpPr>
          <a:xfrm>
            <a:off x="3243398" y="712587"/>
            <a:ext cx="1635047" cy="2933073"/>
            <a:chOff x="2700338" y="1439377"/>
            <a:chExt cx="1612325" cy="2877308"/>
          </a:xfrm>
        </p:grpSpPr>
        <p:sp>
          <p:nvSpPr>
            <p:cNvPr id="16" name="Freeform 32">
              <a:extLst>
                <a:ext uri="{FF2B5EF4-FFF2-40B4-BE49-F238E27FC236}">
                  <a16:creationId xmlns:a16="http://schemas.microsoft.com/office/drawing/2014/main" id="{304FD582-1C84-8A72-765E-D119DEC34A30}"/>
                </a:ext>
              </a:extLst>
            </p:cNvPr>
            <p:cNvSpPr>
              <a:spLocks/>
            </p:cNvSpPr>
            <p:nvPr/>
          </p:nvSpPr>
          <p:spPr bwMode="auto">
            <a:xfrm>
              <a:off x="3511550" y="3474225"/>
              <a:ext cx="801113" cy="842460"/>
            </a:xfrm>
            <a:custGeom>
              <a:avLst/>
              <a:gdLst>
                <a:gd name="T0" fmla="*/ 391 w 391"/>
                <a:gd name="T1" fmla="*/ 402 h 411"/>
                <a:gd name="T2" fmla="*/ 391 w 391"/>
                <a:gd name="T3" fmla="*/ 411 h 411"/>
                <a:gd name="T4" fmla="*/ 1 w 391"/>
                <a:gd name="T5" fmla="*/ 411 h 411"/>
                <a:gd name="T6" fmla="*/ 0 w 391"/>
                <a:gd name="T7" fmla="*/ 402 h 411"/>
                <a:gd name="T8" fmla="*/ 38 w 391"/>
                <a:gd name="T9" fmla="*/ 261 h 411"/>
                <a:gd name="T10" fmla="*/ 128 w 391"/>
                <a:gd name="T11" fmla="*/ 223 h 411"/>
                <a:gd name="T12" fmla="*/ 153 w 391"/>
                <a:gd name="T13" fmla="*/ 199 h 411"/>
                <a:gd name="T14" fmla="*/ 153 w 391"/>
                <a:gd name="T15" fmla="*/ 199 h 411"/>
                <a:gd name="T16" fmla="*/ 145 w 391"/>
                <a:gd name="T17" fmla="*/ 189 h 411"/>
                <a:gd name="T18" fmla="*/ 144 w 391"/>
                <a:gd name="T19" fmla="*/ 188 h 411"/>
                <a:gd name="T20" fmla="*/ 117 w 391"/>
                <a:gd name="T21" fmla="*/ 93 h 411"/>
                <a:gd name="T22" fmla="*/ 124 w 391"/>
                <a:gd name="T23" fmla="*/ 38 h 411"/>
                <a:gd name="T24" fmla="*/ 191 w 391"/>
                <a:gd name="T25" fmla="*/ 0 h 411"/>
                <a:gd name="T26" fmla="*/ 200 w 391"/>
                <a:gd name="T27" fmla="*/ 0 h 411"/>
                <a:gd name="T28" fmla="*/ 268 w 391"/>
                <a:gd name="T29" fmla="*/ 38 h 411"/>
                <a:gd name="T30" fmla="*/ 274 w 391"/>
                <a:gd name="T31" fmla="*/ 93 h 411"/>
                <a:gd name="T32" fmla="*/ 248 w 391"/>
                <a:gd name="T33" fmla="*/ 188 h 411"/>
                <a:gd name="T34" fmla="*/ 247 w 391"/>
                <a:gd name="T35" fmla="*/ 188 h 411"/>
                <a:gd name="T36" fmla="*/ 239 w 391"/>
                <a:gd name="T37" fmla="*/ 199 h 411"/>
                <a:gd name="T38" fmla="*/ 238 w 391"/>
                <a:gd name="T39" fmla="*/ 199 h 411"/>
                <a:gd name="T40" fmla="*/ 264 w 391"/>
                <a:gd name="T41" fmla="*/ 223 h 411"/>
                <a:gd name="T42" fmla="*/ 353 w 391"/>
                <a:gd name="T43" fmla="*/ 261 h 411"/>
                <a:gd name="T44" fmla="*/ 391 w 391"/>
                <a:gd name="T45" fmla="*/ 40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11">
                  <a:moveTo>
                    <a:pt x="391" y="402"/>
                  </a:moveTo>
                  <a:cubicBezTo>
                    <a:pt x="391" y="411"/>
                    <a:pt x="391" y="411"/>
                    <a:pt x="391" y="411"/>
                  </a:cubicBezTo>
                  <a:cubicBezTo>
                    <a:pt x="1" y="411"/>
                    <a:pt x="1" y="411"/>
                    <a:pt x="1" y="411"/>
                  </a:cubicBezTo>
                  <a:cubicBezTo>
                    <a:pt x="0" y="402"/>
                    <a:pt x="0" y="402"/>
                    <a:pt x="0" y="402"/>
                  </a:cubicBezTo>
                  <a:cubicBezTo>
                    <a:pt x="0" y="370"/>
                    <a:pt x="3" y="274"/>
                    <a:pt x="38" y="261"/>
                  </a:cubicBezTo>
                  <a:cubicBezTo>
                    <a:pt x="128" y="223"/>
                    <a:pt x="128" y="223"/>
                    <a:pt x="128" y="223"/>
                  </a:cubicBezTo>
                  <a:cubicBezTo>
                    <a:pt x="140" y="217"/>
                    <a:pt x="150" y="208"/>
                    <a:pt x="153" y="199"/>
                  </a:cubicBezTo>
                  <a:cubicBezTo>
                    <a:pt x="153" y="199"/>
                    <a:pt x="153" y="199"/>
                    <a:pt x="153" y="199"/>
                  </a:cubicBezTo>
                  <a:cubicBezTo>
                    <a:pt x="152" y="198"/>
                    <a:pt x="149" y="195"/>
                    <a:pt x="145" y="189"/>
                  </a:cubicBezTo>
                  <a:cubicBezTo>
                    <a:pt x="144" y="189"/>
                    <a:pt x="144" y="188"/>
                    <a:pt x="144" y="188"/>
                  </a:cubicBezTo>
                  <a:cubicBezTo>
                    <a:pt x="134" y="174"/>
                    <a:pt x="120" y="144"/>
                    <a:pt x="117" y="93"/>
                  </a:cubicBezTo>
                  <a:cubicBezTo>
                    <a:pt x="116" y="78"/>
                    <a:pt x="117" y="51"/>
                    <a:pt x="124" y="38"/>
                  </a:cubicBezTo>
                  <a:cubicBezTo>
                    <a:pt x="136" y="15"/>
                    <a:pt x="167" y="0"/>
                    <a:pt x="191" y="0"/>
                  </a:cubicBezTo>
                  <a:cubicBezTo>
                    <a:pt x="200" y="0"/>
                    <a:pt x="200" y="0"/>
                    <a:pt x="200" y="0"/>
                  </a:cubicBezTo>
                  <a:cubicBezTo>
                    <a:pt x="225" y="0"/>
                    <a:pt x="255" y="15"/>
                    <a:pt x="268" y="38"/>
                  </a:cubicBezTo>
                  <a:cubicBezTo>
                    <a:pt x="275" y="51"/>
                    <a:pt x="275" y="78"/>
                    <a:pt x="274" y="93"/>
                  </a:cubicBezTo>
                  <a:cubicBezTo>
                    <a:pt x="272" y="143"/>
                    <a:pt x="257" y="173"/>
                    <a:pt x="248" y="188"/>
                  </a:cubicBezTo>
                  <a:cubicBezTo>
                    <a:pt x="248" y="188"/>
                    <a:pt x="247" y="188"/>
                    <a:pt x="247" y="188"/>
                  </a:cubicBezTo>
                  <a:cubicBezTo>
                    <a:pt x="243" y="194"/>
                    <a:pt x="240" y="198"/>
                    <a:pt x="239" y="199"/>
                  </a:cubicBezTo>
                  <a:cubicBezTo>
                    <a:pt x="238" y="199"/>
                    <a:pt x="238" y="199"/>
                    <a:pt x="238" y="199"/>
                  </a:cubicBezTo>
                  <a:cubicBezTo>
                    <a:pt x="242" y="208"/>
                    <a:pt x="251" y="217"/>
                    <a:pt x="264" y="223"/>
                  </a:cubicBezTo>
                  <a:cubicBezTo>
                    <a:pt x="353" y="261"/>
                    <a:pt x="353" y="261"/>
                    <a:pt x="353" y="261"/>
                  </a:cubicBezTo>
                  <a:cubicBezTo>
                    <a:pt x="388" y="274"/>
                    <a:pt x="391" y="370"/>
                    <a:pt x="391" y="402"/>
                  </a:cubicBezTo>
                  <a:close/>
                </a:path>
              </a:pathLst>
            </a:custGeom>
            <a:solidFill>
              <a:schemeClr val="accent3">
                <a:lumMod val="75000"/>
                <a:alpha val="50000"/>
              </a:schemeClr>
            </a:solidFill>
            <a:ln>
              <a:solidFill>
                <a:schemeClr val="accent2"/>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grpSp>
          <p:nvGrpSpPr>
            <p:cNvPr id="17" name="그룹 83">
              <a:extLst>
                <a:ext uri="{FF2B5EF4-FFF2-40B4-BE49-F238E27FC236}">
                  <a16:creationId xmlns:a16="http://schemas.microsoft.com/office/drawing/2014/main" id="{C6091B5D-F061-9530-56C6-EF6444C03E4A}"/>
                </a:ext>
              </a:extLst>
            </p:cNvPr>
            <p:cNvGrpSpPr/>
            <p:nvPr/>
          </p:nvGrpSpPr>
          <p:grpSpPr>
            <a:xfrm>
              <a:off x="2700338" y="1439377"/>
              <a:ext cx="1277913" cy="1929095"/>
              <a:chOff x="3879850" y="1516063"/>
              <a:chExt cx="1576388" cy="2379663"/>
            </a:xfrm>
          </p:grpSpPr>
          <p:grpSp>
            <p:nvGrpSpPr>
              <p:cNvPr id="18" name="그룹 84">
                <a:extLst>
                  <a:ext uri="{FF2B5EF4-FFF2-40B4-BE49-F238E27FC236}">
                    <a16:creationId xmlns:a16="http://schemas.microsoft.com/office/drawing/2014/main" id="{FB632A36-C413-DB33-FF4D-5A13E830F513}"/>
                  </a:ext>
                </a:extLst>
              </p:cNvPr>
              <p:cNvGrpSpPr/>
              <p:nvPr/>
            </p:nvGrpSpPr>
            <p:grpSpPr>
              <a:xfrm>
                <a:off x="3879850" y="1516063"/>
                <a:ext cx="1576388" cy="2379663"/>
                <a:chOff x="3568700" y="2112963"/>
                <a:chExt cx="1576388" cy="2379663"/>
              </a:xfrm>
            </p:grpSpPr>
            <p:sp>
              <p:nvSpPr>
                <p:cNvPr id="20" name="Freeform 10">
                  <a:extLst>
                    <a:ext uri="{FF2B5EF4-FFF2-40B4-BE49-F238E27FC236}">
                      <a16:creationId xmlns:a16="http://schemas.microsoft.com/office/drawing/2014/main" id="{F8629EB9-415F-102F-CCD5-1628FDD128A9}"/>
                    </a:ext>
                  </a:extLst>
                </p:cNvPr>
                <p:cNvSpPr>
                  <a:spLocks/>
                </p:cNvSpPr>
                <p:nvPr/>
              </p:nvSpPr>
              <p:spPr bwMode="auto">
                <a:xfrm>
                  <a:off x="3568700" y="2112963"/>
                  <a:ext cx="1576388" cy="2251075"/>
                </a:xfrm>
                <a:custGeom>
                  <a:avLst/>
                  <a:gdLst>
                    <a:gd name="T0" fmla="*/ 592 w 592"/>
                    <a:gd name="T1" fmla="*/ 240 h 845"/>
                    <a:gd name="T2" fmla="*/ 592 w 592"/>
                    <a:gd name="T3" fmla="*/ 845 h 845"/>
                    <a:gd name="T4" fmla="*/ 485 w 592"/>
                    <a:gd name="T5" fmla="*/ 734 h 845"/>
                    <a:gd name="T6" fmla="*/ 134 w 592"/>
                    <a:gd name="T7" fmla="*/ 665 h 845"/>
                    <a:gd name="T8" fmla="*/ 0 w 592"/>
                    <a:gd name="T9" fmla="*/ 503 h 845"/>
                    <a:gd name="T10" fmla="*/ 0 w 592"/>
                    <a:gd name="T11" fmla="*/ 124 h 845"/>
                    <a:gd name="T12" fmla="*/ 134 w 592"/>
                    <a:gd name="T13" fmla="*/ 14 h 845"/>
                    <a:gd name="T14" fmla="*/ 458 w 592"/>
                    <a:gd name="T15" fmla="*/ 78 h 845"/>
                    <a:gd name="T16" fmla="*/ 592 w 592"/>
                    <a:gd name="T17" fmla="*/ 24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2" h="845">
                      <a:moveTo>
                        <a:pt x="592" y="240"/>
                      </a:moveTo>
                      <a:cubicBezTo>
                        <a:pt x="592" y="845"/>
                        <a:pt x="592" y="845"/>
                        <a:pt x="592" y="845"/>
                      </a:cubicBezTo>
                      <a:cubicBezTo>
                        <a:pt x="485" y="734"/>
                        <a:pt x="485" y="734"/>
                        <a:pt x="485" y="734"/>
                      </a:cubicBezTo>
                      <a:cubicBezTo>
                        <a:pt x="134" y="665"/>
                        <a:pt x="134" y="665"/>
                        <a:pt x="134" y="665"/>
                      </a:cubicBezTo>
                      <a:cubicBezTo>
                        <a:pt x="60" y="651"/>
                        <a:pt x="0" y="578"/>
                        <a:pt x="0" y="503"/>
                      </a:cubicBezTo>
                      <a:cubicBezTo>
                        <a:pt x="0" y="124"/>
                        <a:pt x="0" y="124"/>
                        <a:pt x="0" y="124"/>
                      </a:cubicBezTo>
                      <a:cubicBezTo>
                        <a:pt x="0" y="49"/>
                        <a:pt x="60" y="0"/>
                        <a:pt x="134" y="14"/>
                      </a:cubicBezTo>
                      <a:cubicBezTo>
                        <a:pt x="458" y="78"/>
                        <a:pt x="458" y="78"/>
                        <a:pt x="458" y="78"/>
                      </a:cubicBezTo>
                      <a:cubicBezTo>
                        <a:pt x="532" y="92"/>
                        <a:pt x="592" y="165"/>
                        <a:pt x="592" y="240"/>
                      </a:cubicBezTo>
                      <a:close/>
                    </a:path>
                  </a:pathLst>
                </a:custGeom>
                <a:solidFill>
                  <a:schemeClr val="accent3">
                    <a:lumMod val="65000"/>
                  </a:schemeClr>
                </a:solidFill>
                <a:ln w="3175">
                  <a:solidFill>
                    <a:schemeClr val="accent3">
                      <a:lumMod val="50000"/>
                    </a:schemeClr>
                  </a:solidFill>
                </a:ln>
                <a:scene3d>
                  <a:camera prst="orthographicFront"/>
                  <a:lightRig rig="threePt" dir="t"/>
                </a:scene3d>
                <a:sp3d>
                  <a:bevelT/>
                </a:sp3d>
              </p:spPr>
              <p:txBody>
                <a:bodyPr vert="horz" wrap="square" lIns="0" tIns="0" rIns="0" bIns="0" numCol="1" anchor="ctr" anchorCtr="0" compatLnSpc="1">
                  <a:prstTxWarp prst="textNoShape">
                    <a:avLst/>
                  </a:prstTxWarp>
                </a:bodyPr>
                <a:lstStyle/>
                <a:p>
                  <a:pPr algn="ctr">
                    <a:spcAft>
                      <a:spcPts val="300"/>
                    </a:spcAft>
                  </a:pPr>
                  <a:endParaRPr lang="ko-KR" altLang="en-US" sz="1200" b="1" dirty="0">
                    <a:gradFill>
                      <a:gsLst>
                        <a:gs pos="0">
                          <a:schemeClr val="bg1">
                            <a:lumMod val="50000"/>
                          </a:schemeClr>
                        </a:gs>
                        <a:gs pos="100000">
                          <a:schemeClr val="bg1">
                            <a:lumMod val="50000"/>
                          </a:schemeClr>
                        </a:gs>
                      </a:gsLst>
                      <a:lin ang="5400000" scaled="0"/>
                    </a:gradFill>
                    <a:latin typeface="Bebas Neue" pitchFamily="34" charset="0"/>
                    <a:ea typeface="Roboto Condensed Regular"/>
                  </a:endParaRPr>
                </a:p>
              </p:txBody>
            </p:sp>
            <p:sp>
              <p:nvSpPr>
                <p:cNvPr id="21" name="Freeform 12">
                  <a:extLst>
                    <a:ext uri="{FF2B5EF4-FFF2-40B4-BE49-F238E27FC236}">
                      <a16:creationId xmlns:a16="http://schemas.microsoft.com/office/drawing/2014/main" id="{02C3B05C-FF97-2495-8EF3-57069DEC65A4}"/>
                    </a:ext>
                  </a:extLst>
                </p:cNvPr>
                <p:cNvSpPr>
                  <a:spLocks/>
                </p:cNvSpPr>
                <p:nvPr/>
              </p:nvSpPr>
              <p:spPr bwMode="auto">
                <a:xfrm>
                  <a:off x="3568700" y="3452813"/>
                  <a:ext cx="1292225" cy="742950"/>
                </a:xfrm>
                <a:custGeom>
                  <a:avLst/>
                  <a:gdLst>
                    <a:gd name="T0" fmla="*/ 134 w 485"/>
                    <a:gd name="T1" fmla="*/ 162 h 279"/>
                    <a:gd name="T2" fmla="*/ 0 w 485"/>
                    <a:gd name="T3" fmla="*/ 0 h 279"/>
                    <a:gd name="T4" fmla="*/ 0 w 485"/>
                    <a:gd name="T5" fmla="*/ 48 h 279"/>
                    <a:gd name="T6" fmla="*/ 134 w 485"/>
                    <a:gd name="T7" fmla="*/ 210 h 279"/>
                    <a:gd name="T8" fmla="*/ 485 w 485"/>
                    <a:gd name="T9" fmla="*/ 279 h 279"/>
                    <a:gd name="T10" fmla="*/ 485 w 485"/>
                    <a:gd name="T11" fmla="*/ 231 h 279"/>
                    <a:gd name="T12" fmla="*/ 134 w 485"/>
                    <a:gd name="T13" fmla="*/ 162 h 279"/>
                  </a:gdLst>
                  <a:ahLst/>
                  <a:cxnLst>
                    <a:cxn ang="0">
                      <a:pos x="T0" y="T1"/>
                    </a:cxn>
                    <a:cxn ang="0">
                      <a:pos x="T2" y="T3"/>
                    </a:cxn>
                    <a:cxn ang="0">
                      <a:pos x="T4" y="T5"/>
                    </a:cxn>
                    <a:cxn ang="0">
                      <a:pos x="T6" y="T7"/>
                    </a:cxn>
                    <a:cxn ang="0">
                      <a:pos x="T8" y="T9"/>
                    </a:cxn>
                    <a:cxn ang="0">
                      <a:pos x="T10" y="T11"/>
                    </a:cxn>
                    <a:cxn ang="0">
                      <a:pos x="T12" y="T13"/>
                    </a:cxn>
                  </a:cxnLst>
                  <a:rect l="0" t="0" r="r" b="b"/>
                  <a:pathLst>
                    <a:path w="485" h="279">
                      <a:moveTo>
                        <a:pt x="134" y="162"/>
                      </a:moveTo>
                      <a:cubicBezTo>
                        <a:pt x="60" y="148"/>
                        <a:pt x="0" y="75"/>
                        <a:pt x="0" y="0"/>
                      </a:cubicBezTo>
                      <a:cubicBezTo>
                        <a:pt x="0" y="48"/>
                        <a:pt x="0" y="48"/>
                        <a:pt x="0" y="48"/>
                      </a:cubicBezTo>
                      <a:cubicBezTo>
                        <a:pt x="0" y="123"/>
                        <a:pt x="60" y="196"/>
                        <a:pt x="134" y="210"/>
                      </a:cubicBezTo>
                      <a:cubicBezTo>
                        <a:pt x="485" y="279"/>
                        <a:pt x="485" y="279"/>
                        <a:pt x="485" y="279"/>
                      </a:cubicBezTo>
                      <a:cubicBezTo>
                        <a:pt x="485" y="231"/>
                        <a:pt x="485" y="231"/>
                        <a:pt x="485" y="231"/>
                      </a:cubicBezTo>
                      <a:lnTo>
                        <a:pt x="134" y="162"/>
                      </a:lnTo>
                      <a:close/>
                    </a:path>
                  </a:pathLst>
                </a:custGeom>
                <a:pattFill prst="ltUpDiag">
                  <a:fgClr>
                    <a:schemeClr val="accent3">
                      <a:lumMod val="65000"/>
                    </a:schemeClr>
                  </a:fgClr>
                  <a:bgClr>
                    <a:schemeClr val="accent3">
                      <a:lumMod val="50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22" name="Freeform 13">
                  <a:extLst>
                    <a:ext uri="{FF2B5EF4-FFF2-40B4-BE49-F238E27FC236}">
                      <a16:creationId xmlns:a16="http://schemas.microsoft.com/office/drawing/2014/main" id="{2D70B7A9-1D3F-7456-C068-09733E6F0112}"/>
                    </a:ext>
                  </a:extLst>
                </p:cNvPr>
                <p:cNvSpPr>
                  <a:spLocks/>
                </p:cNvSpPr>
                <p:nvPr/>
              </p:nvSpPr>
              <p:spPr bwMode="auto">
                <a:xfrm>
                  <a:off x="4860925" y="4068763"/>
                  <a:ext cx="284163" cy="423863"/>
                </a:xfrm>
                <a:custGeom>
                  <a:avLst/>
                  <a:gdLst>
                    <a:gd name="T0" fmla="*/ 0 w 179"/>
                    <a:gd name="T1" fmla="*/ 0 h 267"/>
                    <a:gd name="T2" fmla="*/ 0 w 179"/>
                    <a:gd name="T3" fmla="*/ 80 h 267"/>
                    <a:gd name="T4" fmla="*/ 0 w 179"/>
                    <a:gd name="T5" fmla="*/ 80 h 267"/>
                    <a:gd name="T6" fmla="*/ 179 w 179"/>
                    <a:gd name="T7" fmla="*/ 267 h 267"/>
                    <a:gd name="T8" fmla="*/ 179 w 179"/>
                    <a:gd name="T9" fmla="*/ 186 h 267"/>
                    <a:gd name="T10" fmla="*/ 0 w 179"/>
                    <a:gd name="T11" fmla="*/ 0 h 267"/>
                    <a:gd name="T12" fmla="*/ 0 w 179"/>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179" h="267">
                      <a:moveTo>
                        <a:pt x="0" y="0"/>
                      </a:moveTo>
                      <a:lnTo>
                        <a:pt x="0" y="80"/>
                      </a:lnTo>
                      <a:lnTo>
                        <a:pt x="0" y="80"/>
                      </a:lnTo>
                      <a:lnTo>
                        <a:pt x="179" y="267"/>
                      </a:lnTo>
                      <a:lnTo>
                        <a:pt x="179" y="186"/>
                      </a:lnTo>
                      <a:lnTo>
                        <a:pt x="0" y="0"/>
                      </a:lnTo>
                      <a:lnTo>
                        <a:pt x="0" y="0"/>
                      </a:lnTo>
                      <a:close/>
                    </a:path>
                  </a:pathLst>
                </a:custGeom>
                <a:pattFill prst="dkUpDiag">
                  <a:fgClr>
                    <a:schemeClr val="accent3">
                      <a:lumMod val="50000"/>
                    </a:schemeClr>
                  </a:fgClr>
                  <a:bgClr>
                    <a:schemeClr val="accent4">
                      <a:lumMod val="65000"/>
                      <a:lumOff val="35000"/>
                    </a:schemeClr>
                  </a:bgClr>
                </a:pattFill>
                <a:ln w="3175">
                  <a:solidFill>
                    <a:schemeClr val="accent3">
                      <a:lumMod val="50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23" name="Freeform 16">
                  <a:extLst>
                    <a:ext uri="{FF2B5EF4-FFF2-40B4-BE49-F238E27FC236}">
                      <a16:creationId xmlns:a16="http://schemas.microsoft.com/office/drawing/2014/main" id="{D67F459F-B091-1A57-C6C4-AD5F176895E4}"/>
                    </a:ext>
                  </a:extLst>
                </p:cNvPr>
                <p:cNvSpPr>
                  <a:spLocks/>
                </p:cNvSpPr>
                <p:nvPr/>
              </p:nvSpPr>
              <p:spPr bwMode="auto">
                <a:xfrm>
                  <a:off x="3568700" y="2112963"/>
                  <a:ext cx="1576388" cy="746125"/>
                </a:xfrm>
                <a:custGeom>
                  <a:avLst/>
                  <a:gdLst>
                    <a:gd name="T0" fmla="*/ 592 w 592"/>
                    <a:gd name="T1" fmla="*/ 240 h 280"/>
                    <a:gd name="T2" fmla="*/ 592 w 592"/>
                    <a:gd name="T3" fmla="*/ 280 h 280"/>
                    <a:gd name="T4" fmla="*/ 458 w 592"/>
                    <a:gd name="T5" fmla="*/ 118 h 280"/>
                    <a:gd name="T6" fmla="*/ 134 w 592"/>
                    <a:gd name="T7" fmla="*/ 54 h 280"/>
                    <a:gd name="T8" fmla="*/ 0 w 592"/>
                    <a:gd name="T9" fmla="*/ 164 h 280"/>
                    <a:gd name="T10" fmla="*/ 0 w 592"/>
                    <a:gd name="T11" fmla="*/ 124 h 280"/>
                    <a:gd name="T12" fmla="*/ 134 w 592"/>
                    <a:gd name="T13" fmla="*/ 14 h 280"/>
                    <a:gd name="T14" fmla="*/ 458 w 592"/>
                    <a:gd name="T15" fmla="*/ 78 h 280"/>
                    <a:gd name="T16" fmla="*/ 592 w 592"/>
                    <a:gd name="T17" fmla="*/ 2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2" h="280">
                      <a:moveTo>
                        <a:pt x="592" y="240"/>
                      </a:moveTo>
                      <a:cubicBezTo>
                        <a:pt x="592" y="280"/>
                        <a:pt x="592" y="280"/>
                        <a:pt x="592" y="280"/>
                      </a:cubicBezTo>
                      <a:cubicBezTo>
                        <a:pt x="592" y="205"/>
                        <a:pt x="532" y="132"/>
                        <a:pt x="458" y="118"/>
                      </a:cubicBezTo>
                      <a:cubicBezTo>
                        <a:pt x="134" y="54"/>
                        <a:pt x="134" y="54"/>
                        <a:pt x="134" y="54"/>
                      </a:cubicBezTo>
                      <a:cubicBezTo>
                        <a:pt x="60" y="40"/>
                        <a:pt x="0" y="89"/>
                        <a:pt x="0" y="164"/>
                      </a:cubicBezTo>
                      <a:cubicBezTo>
                        <a:pt x="0" y="124"/>
                        <a:pt x="0" y="124"/>
                        <a:pt x="0" y="124"/>
                      </a:cubicBezTo>
                      <a:cubicBezTo>
                        <a:pt x="0" y="49"/>
                        <a:pt x="60" y="0"/>
                        <a:pt x="134" y="14"/>
                      </a:cubicBezTo>
                      <a:cubicBezTo>
                        <a:pt x="458" y="78"/>
                        <a:pt x="458" y="78"/>
                        <a:pt x="458" y="78"/>
                      </a:cubicBezTo>
                      <a:cubicBezTo>
                        <a:pt x="532" y="92"/>
                        <a:pt x="592" y="165"/>
                        <a:pt x="592" y="240"/>
                      </a:cubicBezTo>
                      <a:close/>
                    </a:path>
                  </a:pathLst>
                </a:custGeom>
                <a:gradFill>
                  <a:gsLst>
                    <a:gs pos="0">
                      <a:schemeClr val="bg1">
                        <a:alpha val="0"/>
                        <a:lumMod val="0"/>
                        <a:lumOff val="100000"/>
                      </a:schemeClr>
                    </a:gs>
                    <a:gs pos="100000">
                      <a:schemeClr val="bg1">
                        <a:lumMod val="0"/>
                        <a:lumOff val="100000"/>
                        <a:alpha val="15000"/>
                      </a:schemeClr>
                    </a:gs>
                  </a:gsLst>
                  <a:lin ang="8100000" scaled="0"/>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gradFill>
                      <a:gsLst>
                        <a:gs pos="0">
                          <a:schemeClr val="tx1">
                            <a:lumMod val="10000"/>
                            <a:lumOff val="90000"/>
                          </a:schemeClr>
                        </a:gs>
                        <a:gs pos="100000">
                          <a:schemeClr val="tx1">
                            <a:lumMod val="10000"/>
                            <a:lumOff val="90000"/>
                          </a:schemeClr>
                        </a:gs>
                      </a:gsLst>
                      <a:lin ang="5400000" scaled="0"/>
                    </a:gradFill>
                  </a:endParaRPr>
                </a:p>
              </p:txBody>
            </p:sp>
          </p:grpSp>
          <p:sp>
            <p:nvSpPr>
              <p:cNvPr id="19" name="TextBox 87">
                <a:extLst>
                  <a:ext uri="{FF2B5EF4-FFF2-40B4-BE49-F238E27FC236}">
                    <a16:creationId xmlns:a16="http://schemas.microsoft.com/office/drawing/2014/main" id="{DDEBA4EE-F1FD-42E1-99E7-F0A59F4E391E}"/>
                  </a:ext>
                </a:extLst>
              </p:cNvPr>
              <p:cNvSpPr txBox="1"/>
              <p:nvPr/>
            </p:nvSpPr>
            <p:spPr>
              <a:xfrm>
                <a:off x="3986773" y="2218261"/>
                <a:ext cx="1362541" cy="1018126"/>
              </a:xfrm>
              <a:prstGeom prst="rect">
                <a:avLst/>
              </a:prstGeom>
              <a:noFill/>
              <a:scene3d>
                <a:camera prst="orthographicFront"/>
                <a:lightRig rig="threePt" dir="t"/>
              </a:scene3d>
              <a:sp3d>
                <a:bevelT/>
              </a:sp3d>
            </p:spPr>
            <p:txBody>
              <a:bodyPr wrap="square" lIns="0" tIns="0" rIns="0" bIns="0" rtlCol="0">
                <a:noAutofit/>
              </a:bodyPr>
              <a:lstStyle/>
              <a:p>
                <a:pPr algn="ctr">
                  <a:buClr>
                    <a:schemeClr val="bg2"/>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Un fonctionnaire dont la DHS est de 30/35ème?</a:t>
                </a:r>
              </a:p>
            </p:txBody>
          </p:sp>
        </p:grpSp>
      </p:grpSp>
    </p:spTree>
    <p:extLst>
      <p:ext uri="{BB962C8B-B14F-4D97-AF65-F5344CB8AC3E}">
        <p14:creationId xmlns:p14="http://schemas.microsoft.com/office/powerpoint/2010/main" val="3468106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500" fill="hold"/>
                                        <p:tgtEl>
                                          <p:spTgt spid="95"/>
                                        </p:tgtEl>
                                        <p:attrNameLst>
                                          <p:attrName>ppt_w</p:attrName>
                                        </p:attrNameLst>
                                      </p:cBhvr>
                                      <p:tavLst>
                                        <p:tav tm="0">
                                          <p:val>
                                            <p:fltVal val="0"/>
                                          </p:val>
                                        </p:tav>
                                        <p:tav tm="100000">
                                          <p:val>
                                            <p:strVal val="#ppt_w"/>
                                          </p:val>
                                        </p:tav>
                                      </p:tavLst>
                                    </p:anim>
                                    <p:anim calcmode="lin" valueType="num">
                                      <p:cBhvr>
                                        <p:cTn id="35" dur="500" fill="hold"/>
                                        <p:tgtEl>
                                          <p:spTgt spid="95"/>
                                        </p:tgtEl>
                                        <p:attrNameLst>
                                          <p:attrName>ppt_h</p:attrName>
                                        </p:attrNameLst>
                                      </p:cBhvr>
                                      <p:tavLst>
                                        <p:tav tm="0">
                                          <p:val>
                                            <p:fltVal val="0"/>
                                          </p:val>
                                        </p:tav>
                                        <p:tav tm="100000">
                                          <p:val>
                                            <p:strVal val="#ppt_h"/>
                                          </p:val>
                                        </p:tav>
                                      </p:tavLst>
                                    </p:anim>
                                    <p:animEffect transition="in" filter="fade">
                                      <p:cBhvr>
                                        <p:cTn id="36" dur="500"/>
                                        <p:tgtEl>
                                          <p:spTgt spid="9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a:extLst>
            <a:ext uri="{FF2B5EF4-FFF2-40B4-BE49-F238E27FC236}">
              <a16:creationId xmlns:a16="http://schemas.microsoft.com/office/drawing/2014/main" id="{A702E510-5CA2-4ED9-0110-1B1B01B6BE06}"/>
            </a:ext>
          </a:extLst>
        </p:cNvPr>
        <p:cNvGrpSpPr/>
        <p:nvPr/>
      </p:nvGrpSpPr>
      <p:grpSpPr>
        <a:xfrm>
          <a:off x="0" y="0"/>
          <a:ext cx="0" cy="0"/>
          <a:chOff x="0" y="0"/>
          <a:chExt cx="0" cy="0"/>
        </a:xfrm>
      </p:grpSpPr>
      <p:grpSp>
        <p:nvGrpSpPr>
          <p:cNvPr id="45" name="그룹 44">
            <a:extLst>
              <a:ext uri="{FF2B5EF4-FFF2-40B4-BE49-F238E27FC236}">
                <a16:creationId xmlns:a16="http://schemas.microsoft.com/office/drawing/2014/main" id="{DDE05C54-C650-2785-6622-BCB042BB5AFE}"/>
              </a:ext>
            </a:extLst>
          </p:cNvPr>
          <p:cNvGrpSpPr/>
          <p:nvPr/>
        </p:nvGrpSpPr>
        <p:grpSpPr>
          <a:xfrm rot="5400000">
            <a:off x="5223747" y="2116046"/>
            <a:ext cx="2298697" cy="877438"/>
            <a:chOff x="3503151" y="2280222"/>
            <a:chExt cx="4140361" cy="877438"/>
          </a:xfrm>
        </p:grpSpPr>
        <p:sp>
          <p:nvSpPr>
            <p:cNvPr id="68" name="모서리가 둥근 직사각형 4">
              <a:extLst>
                <a:ext uri="{FF2B5EF4-FFF2-40B4-BE49-F238E27FC236}">
                  <a16:creationId xmlns:a16="http://schemas.microsoft.com/office/drawing/2014/main" id="{1309EB41-476C-AD83-F17E-0603A3A951A7}"/>
                </a:ext>
              </a:extLst>
            </p:cNvPr>
            <p:cNvSpPr/>
            <p:nvPr/>
          </p:nvSpPr>
          <p:spPr>
            <a:xfrm flipH="1">
              <a:off x="3503151" y="2280222"/>
              <a:ext cx="4140361" cy="435544"/>
            </a:xfrm>
            <a:custGeom>
              <a:avLst/>
              <a:gdLst>
                <a:gd name="connsiteX0" fmla="*/ 4140361 w 4151010"/>
                <a:gd name="connsiteY0" fmla="*/ 19623 h 455167"/>
                <a:gd name="connsiteX1" fmla="*/ 4151010 w 4151010"/>
                <a:gd name="connsiteY1" fmla="*/ 0 h 455167"/>
                <a:gd name="connsiteX2" fmla="*/ 0 w 4151010"/>
                <a:gd name="connsiteY2" fmla="*/ 19623 h 455167"/>
                <a:gd name="connsiteX3" fmla="*/ 8849 w 4151010"/>
                <a:gd name="connsiteY3" fmla="*/ 107400 h 455167"/>
                <a:gd name="connsiteX4" fmla="*/ 34228 w 4151010"/>
                <a:gd name="connsiteY4" fmla="*/ 189156 h 455167"/>
                <a:gd name="connsiteX5" fmla="*/ 74384 w 4151010"/>
                <a:gd name="connsiteY5" fmla="*/ 263140 h 455167"/>
                <a:gd name="connsiteX6" fmla="*/ 127568 w 4151010"/>
                <a:gd name="connsiteY6" fmla="*/ 327599 h 455167"/>
                <a:gd name="connsiteX7" fmla="*/ 192028 w 4151010"/>
                <a:gd name="connsiteY7" fmla="*/ 380783 h 455167"/>
                <a:gd name="connsiteX8" fmla="*/ 266011 w 4151010"/>
                <a:gd name="connsiteY8" fmla="*/ 420940 h 455167"/>
                <a:gd name="connsiteX9" fmla="*/ 347767 w 4151010"/>
                <a:gd name="connsiteY9" fmla="*/ 446318 h 455167"/>
                <a:gd name="connsiteX10" fmla="*/ 435544 w 4151010"/>
                <a:gd name="connsiteY10" fmla="*/ 455167 h 455167"/>
                <a:gd name="connsiteX11" fmla="*/ 3704817 w 4151010"/>
                <a:gd name="connsiteY11" fmla="*/ 455167 h 455167"/>
                <a:gd name="connsiteX12" fmla="*/ 3792594 w 4151010"/>
                <a:gd name="connsiteY12" fmla="*/ 446318 h 455167"/>
                <a:gd name="connsiteX13" fmla="*/ 3874350 w 4151010"/>
                <a:gd name="connsiteY13" fmla="*/ 420940 h 455167"/>
                <a:gd name="connsiteX14" fmla="*/ 3948334 w 4151010"/>
                <a:gd name="connsiteY14" fmla="*/ 380783 h 455167"/>
                <a:gd name="connsiteX15" fmla="*/ 4012793 w 4151010"/>
                <a:gd name="connsiteY15" fmla="*/ 327599 h 455167"/>
                <a:gd name="connsiteX16" fmla="*/ 4065977 w 4151010"/>
                <a:gd name="connsiteY16" fmla="*/ 263140 h 455167"/>
                <a:gd name="connsiteX17" fmla="*/ 4106134 w 4151010"/>
                <a:gd name="connsiteY17" fmla="*/ 189156 h 455167"/>
                <a:gd name="connsiteX18" fmla="*/ 4131512 w 4151010"/>
                <a:gd name="connsiteY18" fmla="*/ 107400 h 455167"/>
                <a:gd name="connsiteX19" fmla="*/ 4140361 w 4151010"/>
                <a:gd name="connsiteY19" fmla="*/ 19623 h 455167"/>
                <a:gd name="connsiteX0" fmla="*/ 0 w 4242450"/>
                <a:gd name="connsiteY0" fmla="*/ 388 h 435932"/>
                <a:gd name="connsiteX1" fmla="*/ 8849 w 4242450"/>
                <a:gd name="connsiteY1" fmla="*/ 88165 h 435932"/>
                <a:gd name="connsiteX2" fmla="*/ 34228 w 4242450"/>
                <a:gd name="connsiteY2" fmla="*/ 169921 h 435932"/>
                <a:gd name="connsiteX3" fmla="*/ 74384 w 4242450"/>
                <a:gd name="connsiteY3" fmla="*/ 243905 h 435932"/>
                <a:gd name="connsiteX4" fmla="*/ 127568 w 4242450"/>
                <a:gd name="connsiteY4" fmla="*/ 308364 h 435932"/>
                <a:gd name="connsiteX5" fmla="*/ 192028 w 4242450"/>
                <a:gd name="connsiteY5" fmla="*/ 361548 h 435932"/>
                <a:gd name="connsiteX6" fmla="*/ 266011 w 4242450"/>
                <a:gd name="connsiteY6" fmla="*/ 401705 h 435932"/>
                <a:gd name="connsiteX7" fmla="*/ 347767 w 4242450"/>
                <a:gd name="connsiteY7" fmla="*/ 427083 h 435932"/>
                <a:gd name="connsiteX8" fmla="*/ 435544 w 4242450"/>
                <a:gd name="connsiteY8" fmla="*/ 435932 h 435932"/>
                <a:gd name="connsiteX9" fmla="*/ 3704817 w 4242450"/>
                <a:gd name="connsiteY9" fmla="*/ 435932 h 435932"/>
                <a:gd name="connsiteX10" fmla="*/ 3792594 w 4242450"/>
                <a:gd name="connsiteY10" fmla="*/ 427083 h 435932"/>
                <a:gd name="connsiteX11" fmla="*/ 3874350 w 4242450"/>
                <a:gd name="connsiteY11" fmla="*/ 401705 h 435932"/>
                <a:gd name="connsiteX12" fmla="*/ 3948334 w 4242450"/>
                <a:gd name="connsiteY12" fmla="*/ 361548 h 435932"/>
                <a:gd name="connsiteX13" fmla="*/ 4012793 w 4242450"/>
                <a:gd name="connsiteY13" fmla="*/ 308364 h 435932"/>
                <a:gd name="connsiteX14" fmla="*/ 4065977 w 4242450"/>
                <a:gd name="connsiteY14" fmla="*/ 243905 h 435932"/>
                <a:gd name="connsiteX15" fmla="*/ 4106134 w 4242450"/>
                <a:gd name="connsiteY15" fmla="*/ 169921 h 435932"/>
                <a:gd name="connsiteX16" fmla="*/ 4131512 w 4242450"/>
                <a:gd name="connsiteY16" fmla="*/ 88165 h 435932"/>
                <a:gd name="connsiteX17" fmla="*/ 4140361 w 4242450"/>
                <a:gd name="connsiteY17" fmla="*/ 388 h 435932"/>
                <a:gd name="connsiteX18" fmla="*/ 4242450 w 4242450"/>
                <a:gd name="connsiteY18" fmla="*/ 72205 h 435932"/>
                <a:gd name="connsiteX0" fmla="*/ 0 w 4140361"/>
                <a:gd name="connsiteY0" fmla="*/ 0 h 435544"/>
                <a:gd name="connsiteX1" fmla="*/ 8849 w 4140361"/>
                <a:gd name="connsiteY1" fmla="*/ 87777 h 435544"/>
                <a:gd name="connsiteX2" fmla="*/ 34228 w 4140361"/>
                <a:gd name="connsiteY2" fmla="*/ 169533 h 435544"/>
                <a:gd name="connsiteX3" fmla="*/ 74384 w 4140361"/>
                <a:gd name="connsiteY3" fmla="*/ 243517 h 435544"/>
                <a:gd name="connsiteX4" fmla="*/ 127568 w 4140361"/>
                <a:gd name="connsiteY4" fmla="*/ 307976 h 435544"/>
                <a:gd name="connsiteX5" fmla="*/ 192028 w 4140361"/>
                <a:gd name="connsiteY5" fmla="*/ 361160 h 435544"/>
                <a:gd name="connsiteX6" fmla="*/ 266011 w 4140361"/>
                <a:gd name="connsiteY6" fmla="*/ 401317 h 435544"/>
                <a:gd name="connsiteX7" fmla="*/ 347767 w 4140361"/>
                <a:gd name="connsiteY7" fmla="*/ 426695 h 435544"/>
                <a:gd name="connsiteX8" fmla="*/ 435544 w 4140361"/>
                <a:gd name="connsiteY8" fmla="*/ 435544 h 435544"/>
                <a:gd name="connsiteX9" fmla="*/ 3704817 w 4140361"/>
                <a:gd name="connsiteY9" fmla="*/ 435544 h 435544"/>
                <a:gd name="connsiteX10" fmla="*/ 3792594 w 4140361"/>
                <a:gd name="connsiteY10" fmla="*/ 426695 h 435544"/>
                <a:gd name="connsiteX11" fmla="*/ 3874350 w 4140361"/>
                <a:gd name="connsiteY11" fmla="*/ 401317 h 435544"/>
                <a:gd name="connsiteX12" fmla="*/ 3948334 w 4140361"/>
                <a:gd name="connsiteY12" fmla="*/ 361160 h 435544"/>
                <a:gd name="connsiteX13" fmla="*/ 4012793 w 4140361"/>
                <a:gd name="connsiteY13" fmla="*/ 307976 h 435544"/>
                <a:gd name="connsiteX14" fmla="*/ 4065977 w 4140361"/>
                <a:gd name="connsiteY14" fmla="*/ 243517 h 435544"/>
                <a:gd name="connsiteX15" fmla="*/ 4106134 w 4140361"/>
                <a:gd name="connsiteY15" fmla="*/ 169533 h 435544"/>
                <a:gd name="connsiteX16" fmla="*/ 4131512 w 4140361"/>
                <a:gd name="connsiteY16" fmla="*/ 87777 h 435544"/>
                <a:gd name="connsiteX17" fmla="*/ 4140361 w 4140361"/>
                <a:gd name="connsiteY17" fmla="*/ 0 h 43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0361" h="435544">
                  <a:moveTo>
                    <a:pt x="0" y="0"/>
                  </a:moveTo>
                  <a:lnTo>
                    <a:pt x="8849" y="87777"/>
                  </a:lnTo>
                  <a:lnTo>
                    <a:pt x="34228" y="169533"/>
                  </a:lnTo>
                  <a:lnTo>
                    <a:pt x="74384" y="243517"/>
                  </a:lnTo>
                  <a:lnTo>
                    <a:pt x="127568" y="307976"/>
                  </a:lnTo>
                  <a:lnTo>
                    <a:pt x="192028" y="361160"/>
                  </a:lnTo>
                  <a:lnTo>
                    <a:pt x="266011" y="401317"/>
                  </a:lnTo>
                  <a:lnTo>
                    <a:pt x="347767" y="426695"/>
                  </a:lnTo>
                  <a:cubicBezTo>
                    <a:pt x="376120" y="432497"/>
                    <a:pt x="405476" y="435544"/>
                    <a:pt x="435544" y="435544"/>
                  </a:cubicBezTo>
                  <a:lnTo>
                    <a:pt x="3704817" y="435544"/>
                  </a:lnTo>
                  <a:cubicBezTo>
                    <a:pt x="3734885" y="435544"/>
                    <a:pt x="3764242" y="432497"/>
                    <a:pt x="3792594" y="426695"/>
                  </a:cubicBezTo>
                  <a:cubicBezTo>
                    <a:pt x="3820947" y="420894"/>
                    <a:pt x="3848296" y="412337"/>
                    <a:pt x="3874350" y="401317"/>
                  </a:cubicBezTo>
                  <a:cubicBezTo>
                    <a:pt x="3900404" y="390297"/>
                    <a:pt x="3925163" y="376814"/>
                    <a:pt x="3948334" y="361160"/>
                  </a:cubicBezTo>
                  <a:cubicBezTo>
                    <a:pt x="3971505" y="345506"/>
                    <a:pt x="3993089" y="327681"/>
                    <a:pt x="4012793" y="307976"/>
                  </a:cubicBezTo>
                  <a:cubicBezTo>
                    <a:pt x="4032498" y="288272"/>
                    <a:pt x="4050323" y="266688"/>
                    <a:pt x="4065977" y="243517"/>
                  </a:cubicBezTo>
                  <a:cubicBezTo>
                    <a:pt x="4081631" y="220346"/>
                    <a:pt x="4095114" y="195587"/>
                    <a:pt x="4106134" y="169533"/>
                  </a:cubicBezTo>
                  <a:cubicBezTo>
                    <a:pt x="4117154" y="143479"/>
                    <a:pt x="4125711" y="116130"/>
                    <a:pt x="4131512" y="87777"/>
                  </a:cubicBezTo>
                  <a:cubicBezTo>
                    <a:pt x="4137314" y="59424"/>
                    <a:pt x="4140361" y="30068"/>
                    <a:pt x="4140361" y="0"/>
                  </a:cubicBezTo>
                </a:path>
              </a:pathLst>
            </a:cu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78" name="직선 연결선 77">
              <a:extLst>
                <a:ext uri="{FF2B5EF4-FFF2-40B4-BE49-F238E27FC236}">
                  <a16:creationId xmlns:a16="http://schemas.microsoft.com/office/drawing/2014/main" id="{AE2F691D-0DE8-01E6-3C3B-A7610666E9B5}"/>
                </a:ext>
              </a:extLst>
            </p:cNvPr>
            <p:cNvCxnSpPr/>
            <p:nvPr/>
          </p:nvCxnSpPr>
          <p:spPr>
            <a:xfrm flipV="1">
              <a:off x="5573329" y="2722117"/>
              <a:ext cx="0" cy="435543"/>
            </a:xfrm>
            <a:prstGeom prst="line">
              <a:avLst/>
            </a:prstGeom>
            <a:noFill/>
            <a:ln w="38100" cap="rnd">
              <a:solidFill>
                <a:schemeClr val="accent3">
                  <a:lumMod val="75000"/>
                </a:schemeClr>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cxnSp>
      </p:grpSp>
      <p:sp>
        <p:nvSpPr>
          <p:cNvPr id="11" name="Title 10">
            <a:extLst>
              <a:ext uri="{FF2B5EF4-FFF2-40B4-BE49-F238E27FC236}">
                <a16:creationId xmlns:a16="http://schemas.microsoft.com/office/drawing/2014/main" id="{9FF4A18C-432C-AFA8-AA52-EE6973F92355}"/>
              </a:ext>
            </a:extLst>
          </p:cNvPr>
          <p:cNvSpPr>
            <a:spLocks noGrp="1"/>
          </p:cNvSpPr>
          <p:nvPr>
            <p:ph type="title"/>
          </p:nvPr>
        </p:nvSpPr>
        <p:spPr>
          <a:xfrm>
            <a:off x="246266" y="339725"/>
            <a:ext cx="3646283" cy="467469"/>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rPr>
              <a:t>RISQUES STATUTAIRES</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4" name="그룹 3">
            <a:extLst>
              <a:ext uri="{FF2B5EF4-FFF2-40B4-BE49-F238E27FC236}">
                <a16:creationId xmlns:a16="http://schemas.microsoft.com/office/drawing/2014/main" id="{BF758821-E4E3-652D-4C65-327C0EE3C3B0}"/>
              </a:ext>
            </a:extLst>
          </p:cNvPr>
          <p:cNvGrpSpPr/>
          <p:nvPr/>
        </p:nvGrpSpPr>
        <p:grpSpPr>
          <a:xfrm>
            <a:off x="6545748" y="746921"/>
            <a:ext cx="2179151" cy="1999934"/>
            <a:chOff x="2855901" y="1083323"/>
            <a:chExt cx="1296999" cy="1196899"/>
          </a:xfrm>
        </p:grpSpPr>
        <p:sp>
          <p:nvSpPr>
            <p:cNvPr id="57" name="모서리가 둥근 직사각형 56">
              <a:extLst>
                <a:ext uri="{FF2B5EF4-FFF2-40B4-BE49-F238E27FC236}">
                  <a16:creationId xmlns:a16="http://schemas.microsoft.com/office/drawing/2014/main" id="{808187C6-8085-31B8-5B58-5C033F34E7EB}"/>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59" name="TextBox 58">
              <a:extLst>
                <a:ext uri="{FF2B5EF4-FFF2-40B4-BE49-F238E27FC236}">
                  <a16:creationId xmlns:a16="http://schemas.microsoft.com/office/drawing/2014/main" id="{B073A8D7-34DA-4937-3FB2-DF179D7E18ED}"/>
                </a:ext>
              </a:extLst>
            </p:cNvPr>
            <p:cNvSpPr txBox="1"/>
            <p:nvPr/>
          </p:nvSpPr>
          <p:spPr>
            <a:xfrm>
              <a:off x="2855901" y="1399992"/>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L’assurance des risques statutaires couvre les risques maladie ordinaire, longue maladie, longue durée, maternité, adoption , paternité, accidents et maladies professionnelles, invalidité, disponibilité d’office, temps partiel thérapeutique, décès</a:t>
              </a:r>
            </a:p>
          </p:txBody>
        </p:sp>
        <p:grpSp>
          <p:nvGrpSpPr>
            <p:cNvPr id="2" name="그룹 1">
              <a:extLst>
                <a:ext uri="{FF2B5EF4-FFF2-40B4-BE49-F238E27FC236}">
                  <a16:creationId xmlns:a16="http://schemas.microsoft.com/office/drawing/2014/main" id="{383E93FA-7AE1-88B2-F298-1CAAA03EFAD0}"/>
                </a:ext>
              </a:extLst>
            </p:cNvPr>
            <p:cNvGrpSpPr/>
            <p:nvPr/>
          </p:nvGrpSpPr>
          <p:grpSpPr>
            <a:xfrm>
              <a:off x="2974358" y="1083323"/>
              <a:ext cx="1057582" cy="285099"/>
              <a:chOff x="2974358" y="1239602"/>
              <a:chExt cx="1057582" cy="285099"/>
            </a:xfrm>
          </p:grpSpPr>
          <p:sp>
            <p:nvSpPr>
              <p:cNvPr id="42" name="모서리가 둥근 직사각형 41">
                <a:extLst>
                  <a:ext uri="{FF2B5EF4-FFF2-40B4-BE49-F238E27FC236}">
                    <a16:creationId xmlns:a16="http://schemas.microsoft.com/office/drawing/2014/main" id="{559691A2-036F-EE1F-B8D5-3526CA59B845}"/>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58" name="모서리가 둥근 직사각형 57">
                <a:extLst>
                  <a:ext uri="{FF2B5EF4-FFF2-40B4-BE49-F238E27FC236}">
                    <a16:creationId xmlns:a16="http://schemas.microsoft.com/office/drawing/2014/main" id="{2D9DD40F-6DB9-E43A-3713-376FBB614592}"/>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RÉGIME SPÉCIAL</a:t>
                </a:r>
                <a:endParaRPr lang="ko-KR" altLang="en-US" sz="1200" b="1" dirty="0">
                  <a:solidFill>
                    <a:schemeClr val="accent6">
                      <a:lumMod val="85000"/>
                    </a:schemeClr>
                  </a:solidFill>
                  <a:latin typeface="Arial Rounded MT Bold" panose="020F0704030504030204" pitchFamily="34" charset="0"/>
                </a:endParaRPr>
              </a:p>
            </p:txBody>
          </p:sp>
        </p:grpSp>
      </p:grpSp>
      <p:grpSp>
        <p:nvGrpSpPr>
          <p:cNvPr id="46" name="그룹 45">
            <a:extLst>
              <a:ext uri="{FF2B5EF4-FFF2-40B4-BE49-F238E27FC236}">
                <a16:creationId xmlns:a16="http://schemas.microsoft.com/office/drawing/2014/main" id="{272014F5-CFA6-24A8-B5EC-0FDCF6126105}"/>
              </a:ext>
            </a:extLst>
          </p:cNvPr>
          <p:cNvGrpSpPr/>
          <p:nvPr/>
        </p:nvGrpSpPr>
        <p:grpSpPr>
          <a:xfrm>
            <a:off x="419101" y="1648087"/>
            <a:ext cx="1472783" cy="2427715"/>
            <a:chOff x="2855901" y="1083323"/>
            <a:chExt cx="1296999" cy="1196899"/>
          </a:xfrm>
        </p:grpSpPr>
        <p:sp>
          <p:nvSpPr>
            <p:cNvPr id="47" name="모서리가 둥근 직사각형 46">
              <a:extLst>
                <a:ext uri="{FF2B5EF4-FFF2-40B4-BE49-F238E27FC236}">
                  <a16:creationId xmlns:a16="http://schemas.microsoft.com/office/drawing/2014/main" id="{246991C8-5102-E95E-975F-B9048950BAE2}"/>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48" name="TextBox 47">
              <a:extLst>
                <a:ext uri="{FF2B5EF4-FFF2-40B4-BE49-F238E27FC236}">
                  <a16:creationId xmlns:a16="http://schemas.microsoft.com/office/drawing/2014/main" id="{DA93549F-E1D9-A6DD-D804-3A71D44281CF}"/>
                </a:ext>
              </a:extLst>
            </p:cNvPr>
            <p:cNvSpPr txBox="1"/>
            <p:nvPr/>
          </p:nvSpPr>
          <p:spPr>
            <a:xfrm>
              <a:off x="2855901" y="1421696"/>
              <a:ext cx="1296999" cy="749588"/>
            </a:xfrm>
            <a:prstGeom prst="rect">
              <a:avLst/>
            </a:prstGeom>
            <a:noFill/>
          </p:spPr>
          <p:txBody>
            <a:bodyPr wrap="square" lIns="108000" tIns="0" rIns="108000" bIns="0" rtlCol="0">
              <a:noAutofit/>
            </a:bodyPr>
            <a:lstStyle/>
            <a:p>
              <a:pPr lvl="0" algn="ctr">
                <a:buClr>
                  <a:srgbClr val="4AB38B"/>
                </a:buClr>
              </a:pPr>
              <a:endParaRPr lang="pt-BR" altLang="ko-KR" sz="700" dirty="0">
                <a:solidFill>
                  <a:srgbClr val="2F3540"/>
                </a:solidFill>
                <a:latin typeface="Arial Rounded MT Bold" panose="020F0704030504030204" pitchFamily="34" charset="0"/>
                <a:ea typeface="Roboto Light" pitchFamily="2" charset="0"/>
                <a:cs typeface="Roboto Condensed Regular"/>
              </a:endParaRPr>
            </a:p>
            <a:p>
              <a:pPr lvl="0"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L’employeur public a des obligations de maintien de traitement et de paiement de certaines prestations qui sont à sa charge</a:t>
              </a:r>
            </a:p>
          </p:txBody>
        </p:sp>
        <p:grpSp>
          <p:nvGrpSpPr>
            <p:cNvPr id="49" name="그룹 48">
              <a:extLst>
                <a:ext uri="{FF2B5EF4-FFF2-40B4-BE49-F238E27FC236}">
                  <a16:creationId xmlns:a16="http://schemas.microsoft.com/office/drawing/2014/main" id="{2335491A-BE14-2725-B406-ECF8AA16BA49}"/>
                </a:ext>
              </a:extLst>
            </p:cNvPr>
            <p:cNvGrpSpPr/>
            <p:nvPr/>
          </p:nvGrpSpPr>
          <p:grpSpPr>
            <a:xfrm>
              <a:off x="2974358" y="1083323"/>
              <a:ext cx="1057582" cy="285099"/>
              <a:chOff x="2974358" y="1239602"/>
              <a:chExt cx="1057582" cy="285099"/>
            </a:xfrm>
          </p:grpSpPr>
          <p:sp>
            <p:nvSpPr>
              <p:cNvPr id="51" name="모서리가 둥근 직사각형 50">
                <a:extLst>
                  <a:ext uri="{FF2B5EF4-FFF2-40B4-BE49-F238E27FC236}">
                    <a16:creationId xmlns:a16="http://schemas.microsoft.com/office/drawing/2014/main" id="{8C3B01D5-825B-A912-E67E-070513F9EEBB}"/>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52" name="모서리가 둥근 직사각형 51">
                <a:extLst>
                  <a:ext uri="{FF2B5EF4-FFF2-40B4-BE49-F238E27FC236}">
                    <a16:creationId xmlns:a16="http://schemas.microsoft.com/office/drawing/2014/main" id="{B5893A23-3D2E-BBFA-2479-02EAAF574C73}"/>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US" altLang="ko-KR" sz="1000" b="1" dirty="0">
                    <a:solidFill>
                      <a:schemeClr val="accent6">
                        <a:lumMod val="85000"/>
                      </a:schemeClr>
                    </a:solidFill>
                    <a:latin typeface="Arial Rounded MT Bold" panose="020F0704030504030204" pitchFamily="34" charset="0"/>
                  </a:rPr>
                  <a:t>EMPLOYEUR</a:t>
                </a:r>
                <a:endParaRPr lang="ko-KR" altLang="en-US" sz="1000" b="1" dirty="0">
                  <a:solidFill>
                    <a:schemeClr val="accent6">
                      <a:lumMod val="85000"/>
                    </a:schemeClr>
                  </a:solidFill>
                  <a:latin typeface="Arial Rounded MT Bold" panose="020F0704030504030204" pitchFamily="34" charset="0"/>
                </a:endParaRPr>
              </a:p>
            </p:txBody>
          </p:sp>
        </p:grpSp>
      </p:grpSp>
      <p:grpSp>
        <p:nvGrpSpPr>
          <p:cNvPr id="62" name="그룹 61">
            <a:extLst>
              <a:ext uri="{FF2B5EF4-FFF2-40B4-BE49-F238E27FC236}">
                <a16:creationId xmlns:a16="http://schemas.microsoft.com/office/drawing/2014/main" id="{BBD3E8A7-1677-774D-31BE-8A8FAF6FDBC2}"/>
              </a:ext>
            </a:extLst>
          </p:cNvPr>
          <p:cNvGrpSpPr/>
          <p:nvPr/>
        </p:nvGrpSpPr>
        <p:grpSpPr>
          <a:xfrm>
            <a:off x="2039634" y="692380"/>
            <a:ext cx="2662569" cy="4284263"/>
            <a:chOff x="2852164" y="1086502"/>
            <a:chExt cx="1300736" cy="1193720"/>
          </a:xfrm>
        </p:grpSpPr>
        <p:sp>
          <p:nvSpPr>
            <p:cNvPr id="63" name="모서리가 둥근 직사각형 62">
              <a:extLst>
                <a:ext uri="{FF2B5EF4-FFF2-40B4-BE49-F238E27FC236}">
                  <a16:creationId xmlns:a16="http://schemas.microsoft.com/office/drawing/2014/main" id="{CF159BC6-CA60-6BE7-3472-2F51F25E6D06}"/>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64" name="TextBox 63">
              <a:extLst>
                <a:ext uri="{FF2B5EF4-FFF2-40B4-BE49-F238E27FC236}">
                  <a16:creationId xmlns:a16="http://schemas.microsoft.com/office/drawing/2014/main" id="{F4489FCC-DDD2-8CB6-66C5-05BF14BE0958}"/>
                </a:ext>
              </a:extLst>
            </p:cNvPr>
            <p:cNvSpPr txBox="1"/>
            <p:nvPr/>
          </p:nvSpPr>
          <p:spPr>
            <a:xfrm>
              <a:off x="2852164" y="1446142"/>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S’assurer, c’est obtenir une indemnisation pour financer le remplacement des agents absents et se prémunir des risques les plus lourds et les plus coûteux qui peuvent avoir des conséquences importantes sur les finances de la collectivité, notamment dans le cadre d’un accident ou d’une maladie professionnelle</a:t>
              </a:r>
            </a:p>
            <a:p>
              <a:pPr algn="ctr">
                <a:buClr>
                  <a:srgbClr val="4AB38B"/>
                </a:buClr>
              </a:pPr>
              <a:endParaRPr lang="pt-BR" altLang="ko-KR" sz="1000" dirty="0">
                <a:solidFill>
                  <a:schemeClr val="accent1">
                    <a:lumMod val="50000"/>
                  </a:schemeClr>
                </a:solidFill>
                <a:latin typeface="Arial Rounded MT Bold" panose="020F0704030504030204" pitchFamily="34" charset="0"/>
                <a:cs typeface="Arial" panose="020B0604020202020204" pitchFamily="34" charset="0"/>
              </a:endParaRPr>
            </a:p>
            <a:p>
              <a:pPr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Outre le versement de l’intégralité du salaire, les frais médicaux sont à la charge exclusive de la collectivité employeur pour les agents affiliés au régime spécial CNRACL victimes d’un accident ou d’une maladie professionnelle</a:t>
              </a:r>
            </a:p>
          </p:txBody>
        </p:sp>
        <p:grpSp>
          <p:nvGrpSpPr>
            <p:cNvPr id="65" name="그룹 64">
              <a:extLst>
                <a:ext uri="{FF2B5EF4-FFF2-40B4-BE49-F238E27FC236}">
                  <a16:creationId xmlns:a16="http://schemas.microsoft.com/office/drawing/2014/main" id="{38ED93B9-230C-B716-5AD5-56522E49DDDF}"/>
                </a:ext>
              </a:extLst>
            </p:cNvPr>
            <p:cNvGrpSpPr/>
            <p:nvPr/>
          </p:nvGrpSpPr>
          <p:grpSpPr>
            <a:xfrm>
              <a:off x="2974358" y="1086502"/>
              <a:ext cx="1057582" cy="281920"/>
              <a:chOff x="2974358" y="1242781"/>
              <a:chExt cx="1057582" cy="281920"/>
            </a:xfrm>
          </p:grpSpPr>
          <p:sp>
            <p:nvSpPr>
              <p:cNvPr id="66" name="모서리가 둥근 직사각형 65">
                <a:extLst>
                  <a:ext uri="{FF2B5EF4-FFF2-40B4-BE49-F238E27FC236}">
                    <a16:creationId xmlns:a16="http://schemas.microsoft.com/office/drawing/2014/main" id="{D5259132-82EB-8CA2-779D-382D3B5F5B6B}"/>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endParaRPr lang="ko-KR" altLang="en-US" sz="1000" b="1" dirty="0">
                  <a:gradFill>
                    <a:gsLst>
                      <a:gs pos="0">
                        <a:prstClr val="white"/>
                      </a:gs>
                      <a:gs pos="100000">
                        <a:prstClr val="white"/>
                      </a:gs>
                    </a:gsLst>
                    <a:lin ang="5400000" scaled="0"/>
                  </a:gradFill>
                </a:endParaRPr>
              </a:p>
            </p:txBody>
          </p:sp>
          <p:sp>
            <p:nvSpPr>
              <p:cNvPr id="67" name="모서리가 둥근 직사각형 66">
                <a:extLst>
                  <a:ext uri="{FF2B5EF4-FFF2-40B4-BE49-F238E27FC236}">
                    <a16:creationId xmlns:a16="http://schemas.microsoft.com/office/drawing/2014/main" id="{7B2DE03A-A4BA-8343-1DAF-C21A89996898}"/>
                  </a:ext>
                </a:extLst>
              </p:cNvPr>
              <p:cNvSpPr/>
              <p:nvPr/>
            </p:nvSpPr>
            <p:spPr>
              <a:xfrm>
                <a:off x="2974358" y="1242781"/>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US" altLang="ko-KR" sz="1100" b="1" dirty="0">
                    <a:solidFill>
                      <a:schemeClr val="accent6">
                        <a:lumMod val="85000"/>
                      </a:schemeClr>
                    </a:solidFill>
                    <a:latin typeface="Arial Rounded MT Bold" panose="020F0704030504030204" pitchFamily="34" charset="0"/>
                  </a:rPr>
                  <a:t>POURQUOI SOUSCRIRE UNE ASSURANCE COUVRANT LES RISQUES STATUTAIRES</a:t>
                </a:r>
                <a:endParaRPr lang="ko-KR" altLang="en-US" sz="1100" b="1" dirty="0">
                  <a:solidFill>
                    <a:schemeClr val="accent6">
                      <a:lumMod val="85000"/>
                    </a:schemeClr>
                  </a:solidFill>
                  <a:latin typeface="Arial Rounded MT Bold" panose="020F0704030504030204" pitchFamily="34" charset="0"/>
                </a:endParaRPr>
              </a:p>
            </p:txBody>
          </p:sp>
        </p:grpSp>
      </p:grpSp>
      <p:grpSp>
        <p:nvGrpSpPr>
          <p:cNvPr id="44" name="그룹 43">
            <a:extLst>
              <a:ext uri="{FF2B5EF4-FFF2-40B4-BE49-F238E27FC236}">
                <a16:creationId xmlns:a16="http://schemas.microsoft.com/office/drawing/2014/main" id="{B122E595-3C1D-E2D9-E689-7DD5BDABBDD3}"/>
              </a:ext>
            </a:extLst>
          </p:cNvPr>
          <p:cNvGrpSpPr/>
          <p:nvPr/>
        </p:nvGrpSpPr>
        <p:grpSpPr>
          <a:xfrm rot="5400000">
            <a:off x="4591415" y="1794198"/>
            <a:ext cx="1834778" cy="1494041"/>
            <a:chOff x="4947866" y="3124517"/>
            <a:chExt cx="1250926" cy="1494041"/>
          </a:xfrm>
        </p:grpSpPr>
        <p:sp>
          <p:nvSpPr>
            <p:cNvPr id="83" name="Freeform 9">
              <a:extLst>
                <a:ext uri="{FF2B5EF4-FFF2-40B4-BE49-F238E27FC236}">
                  <a16:creationId xmlns:a16="http://schemas.microsoft.com/office/drawing/2014/main" id="{BD7FC3D1-7596-E8B8-4DE1-838C12582BE0}"/>
                </a:ext>
              </a:extLst>
            </p:cNvPr>
            <p:cNvSpPr>
              <a:spLocks/>
            </p:cNvSpPr>
            <p:nvPr/>
          </p:nvSpPr>
          <p:spPr bwMode="auto">
            <a:xfrm rot="10800000">
              <a:off x="4947866" y="3208378"/>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pattFill prst="ltUpDiag">
              <a:fgClr>
                <a:schemeClr val="accent3">
                  <a:lumMod val="50000"/>
                </a:schemeClr>
              </a:fgClr>
              <a:bgClr>
                <a:schemeClr val="accent4">
                  <a:lumMod val="65000"/>
                  <a:lumOff val="35000"/>
                </a:schemeClr>
              </a:bgClr>
            </a:pattFill>
            <a:ln w="3175" cap="rnd">
              <a:solidFill>
                <a:schemeClr val="accent4">
                  <a:lumMod val="65000"/>
                  <a:lumOff val="35000"/>
                </a:schemeClr>
              </a:solid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6" name="Freeform 9">
              <a:extLst>
                <a:ext uri="{FF2B5EF4-FFF2-40B4-BE49-F238E27FC236}">
                  <a16:creationId xmlns:a16="http://schemas.microsoft.com/office/drawing/2014/main" id="{7B305A04-0AD9-6F29-9482-76443037FABB}"/>
                </a:ext>
              </a:extLst>
            </p:cNvPr>
            <p:cNvSpPr>
              <a:spLocks/>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accent3">
                <a:lumMod val="50000"/>
              </a:schemeClr>
            </a:solidFill>
            <a:ln w="3175">
              <a:solidFill>
                <a:schemeClr val="accent4">
                  <a:lumMod val="65000"/>
                  <a:lumOff val="35000"/>
                </a:schemeClr>
              </a:solid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77" name="타원 76">
              <a:extLst>
                <a:ext uri="{FF2B5EF4-FFF2-40B4-BE49-F238E27FC236}">
                  <a16:creationId xmlns:a16="http://schemas.microsoft.com/office/drawing/2014/main" id="{728D010E-E771-7277-4430-59281E6D8CC6}"/>
                </a:ext>
              </a:extLst>
            </p:cNvPr>
            <p:cNvSpPr/>
            <p:nvPr/>
          </p:nvSpPr>
          <p:spPr>
            <a:xfrm rot="10800000">
              <a:off x="5093216" y="3465104"/>
              <a:ext cx="960228" cy="960227"/>
            </a:xfrm>
            <a:prstGeom prst="ellipse">
              <a:avLst/>
            </a:prstGeom>
            <a:solidFill>
              <a:schemeClr val="accent6">
                <a:lumMod val="85000"/>
              </a:schemeClr>
            </a:solidFill>
            <a:ln w="3175">
              <a:solidFill>
                <a:schemeClr val="bg2">
                  <a:lumMod val="50000"/>
                </a:schemeClr>
              </a:solidFill>
            </a:ln>
            <a:effectLst>
              <a:innerShdw dist="50800" dir="5400000">
                <a:prstClr val="black">
                  <a:alpha val="1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TextBox 100">
              <a:extLst>
                <a:ext uri="{FF2B5EF4-FFF2-40B4-BE49-F238E27FC236}">
                  <a16:creationId xmlns:a16="http://schemas.microsoft.com/office/drawing/2014/main" id="{21097F7F-176F-C4E3-6F52-240FDFA27E53}"/>
                </a:ext>
              </a:extLst>
            </p:cNvPr>
            <p:cNvSpPr txBox="1"/>
            <p:nvPr/>
          </p:nvSpPr>
          <p:spPr>
            <a:xfrm rot="16200000">
              <a:off x="5155189" y="3744629"/>
              <a:ext cx="775050" cy="401177"/>
            </a:xfrm>
            <a:prstGeom prst="rect">
              <a:avLst/>
            </a:prstGeom>
            <a:solidFill>
              <a:schemeClr val="accent2"/>
            </a:solidFill>
            <a:scene3d>
              <a:camera prst="orthographicFront"/>
              <a:lightRig rig="threePt" dir="t"/>
            </a:scene3d>
            <a:sp3d>
              <a:bevelT/>
            </a:sp3d>
          </p:spPr>
          <p:txBody>
            <a:bodyPr wrap="square" lIns="0" tIns="0" rIns="0" bIns="0" rtlCol="0" anchor="ctr">
              <a:noAutofit/>
            </a:bodyPr>
            <a:lstStyle/>
            <a:p>
              <a:pPr lvl="0" algn="ctr"/>
              <a:r>
                <a:rPr lang="en-US" altLang="ko-KR" sz="800" b="1" dirty="0">
                  <a:solidFill>
                    <a:schemeClr val="accent6">
                      <a:lumMod val="85000"/>
                    </a:schemeClr>
                  </a:solidFill>
                  <a:latin typeface="Arial Rounded MT Bold" panose="020F0704030504030204" pitchFamily="34" charset="0"/>
                  <a:ea typeface="Roboto Condensed Regular"/>
                  <a:cs typeface="+mj-cs"/>
                </a:rPr>
                <a:t>COUVERTURE DES RISQUES STATUTAIRES</a:t>
              </a:r>
              <a:endParaRPr lang="nb-NO" altLang="ko-KR" sz="800" b="1" dirty="0">
                <a:solidFill>
                  <a:schemeClr val="accent6">
                    <a:lumMod val="85000"/>
                  </a:schemeClr>
                </a:solidFill>
                <a:latin typeface="Arial Rounded MT Bold" panose="020F0704030504030204" pitchFamily="34" charset="0"/>
                <a:ea typeface="Roboto Light" pitchFamily="2" charset="0"/>
                <a:cs typeface="Roboto Condensed Regular"/>
              </a:endParaRPr>
            </a:p>
          </p:txBody>
        </p:sp>
      </p:grpSp>
      <p:sp>
        <p:nvSpPr>
          <p:cNvPr id="12" name="ZoneTexte 11">
            <a:extLst>
              <a:ext uri="{FF2B5EF4-FFF2-40B4-BE49-F238E27FC236}">
                <a16:creationId xmlns:a16="http://schemas.microsoft.com/office/drawing/2014/main" id="{6244D56B-14BC-AFA0-492A-693BD13944EF}"/>
              </a:ext>
            </a:extLst>
          </p:cNvPr>
          <p:cNvSpPr txBox="1"/>
          <p:nvPr/>
        </p:nvSpPr>
        <p:spPr>
          <a:xfrm>
            <a:off x="7162800" y="171450"/>
            <a:ext cx="1784516" cy="474266"/>
          </a:xfrm>
          <a:prstGeom prst="rect">
            <a:avLst/>
          </a:prstGeom>
          <a:solidFill>
            <a:schemeClr val="accent6">
              <a:lumMod val="85000"/>
            </a:schemeClr>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AA479E37-D349-90B3-05A4-E8F801778F75}"/>
              </a:ext>
            </a:extLst>
          </p:cNvPr>
          <p:cNvSpPr txBox="1"/>
          <p:nvPr/>
        </p:nvSpPr>
        <p:spPr>
          <a:xfrm>
            <a:off x="246266" y="4582517"/>
            <a:ext cx="1784516" cy="474266"/>
          </a:xfrm>
          <a:prstGeom prst="rect">
            <a:avLst/>
          </a:prstGeom>
          <a:solidFill>
            <a:schemeClr val="accent6">
              <a:lumMod val="85000"/>
            </a:schemeClr>
          </a:solid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FF299488-DBAB-A75D-9CA7-ED62639A0945}"/>
              </a:ext>
            </a:extLst>
          </p:cNvPr>
          <p:cNvSpPr txBox="1"/>
          <p:nvPr/>
        </p:nvSpPr>
        <p:spPr>
          <a:xfrm>
            <a:off x="7048500" y="4839222"/>
            <a:ext cx="1473168" cy="261318"/>
          </a:xfrm>
          <a:prstGeom prst="rect">
            <a:avLst/>
          </a:prstGeom>
          <a:solidFill>
            <a:schemeClr val="accent6">
              <a:lumMod val="85000"/>
            </a:schemeClr>
          </a:solidFill>
        </p:spPr>
        <p:txBody>
          <a:bodyPr wrap="square" rtlCol="0">
            <a:spAutoFit/>
          </a:bodyPr>
          <a:lstStyle/>
          <a:p>
            <a:endParaRPr lang="fr-FR" dirty="0"/>
          </a:p>
        </p:txBody>
      </p:sp>
      <p:grpSp>
        <p:nvGrpSpPr>
          <p:cNvPr id="3" name="그룹 3">
            <a:extLst>
              <a:ext uri="{FF2B5EF4-FFF2-40B4-BE49-F238E27FC236}">
                <a16:creationId xmlns:a16="http://schemas.microsoft.com/office/drawing/2014/main" id="{8058727A-C2EA-C79F-BA38-567C285ABEF2}"/>
              </a:ext>
            </a:extLst>
          </p:cNvPr>
          <p:cNvGrpSpPr/>
          <p:nvPr/>
        </p:nvGrpSpPr>
        <p:grpSpPr>
          <a:xfrm>
            <a:off x="6543644" y="2854872"/>
            <a:ext cx="2179151" cy="1727645"/>
            <a:chOff x="2855901" y="1083323"/>
            <a:chExt cx="1296999" cy="1196899"/>
          </a:xfrm>
        </p:grpSpPr>
        <p:sp>
          <p:nvSpPr>
            <p:cNvPr id="5" name="모서리가 둥근 직사각형 56">
              <a:extLst>
                <a:ext uri="{FF2B5EF4-FFF2-40B4-BE49-F238E27FC236}">
                  <a16:creationId xmlns:a16="http://schemas.microsoft.com/office/drawing/2014/main" id="{35FCA089-82A5-8C9E-5CAA-600A9A67E1B8}"/>
                </a:ext>
              </a:extLst>
            </p:cNvPr>
            <p:cNvSpPr/>
            <p:nvPr/>
          </p:nvSpPr>
          <p:spPr>
            <a:xfrm>
              <a:off x="2855901" y="1206585"/>
              <a:ext cx="1296999" cy="1073637"/>
            </a:xfrm>
            <a:prstGeom prst="roundRect">
              <a:avLst>
                <a:gd name="adj" fmla="val 10710"/>
              </a:avLst>
            </a:prstGeom>
            <a:solidFill>
              <a:schemeClr val="accent6">
                <a:lumMod val="85000"/>
              </a:schemeClr>
            </a:solidFill>
            <a:ln w="3175" cap="flat" cmpd="sng" algn="ctr">
              <a:gradFill>
                <a:gsLst>
                  <a:gs pos="0">
                    <a:schemeClr val="accent6">
                      <a:lumMod val="75000"/>
                    </a:schemeClr>
                  </a:gs>
                  <a:gs pos="100000">
                    <a:schemeClr val="accent6">
                      <a:lumMod val="75000"/>
                    </a:schemeClr>
                  </a:gs>
                </a:gsLst>
                <a:lin ang="5400000" scaled="1"/>
              </a:gradFill>
              <a:prstDash val="solid"/>
            </a:ln>
            <a:effectLst>
              <a:outerShdw dist="25400" dir="2700000" algn="ctr" rotWithShape="0">
                <a:srgbClr val="000000">
                  <a:alpha val="1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800" b="1" dirty="0">
                <a:gradFill>
                  <a:gsLst>
                    <a:gs pos="0">
                      <a:schemeClr val="tx2"/>
                    </a:gs>
                    <a:gs pos="100000">
                      <a:schemeClr val="tx2"/>
                    </a:gs>
                  </a:gsLst>
                  <a:lin ang="5400000" scaled="0"/>
                </a:gradFill>
                <a:latin typeface="Roboto Condensed Regular"/>
              </a:endParaRPr>
            </a:p>
          </p:txBody>
        </p:sp>
        <p:sp>
          <p:nvSpPr>
            <p:cNvPr id="6" name="TextBox 58">
              <a:extLst>
                <a:ext uri="{FF2B5EF4-FFF2-40B4-BE49-F238E27FC236}">
                  <a16:creationId xmlns:a16="http://schemas.microsoft.com/office/drawing/2014/main" id="{2C374D54-3E76-E811-BD76-A788527AB8F9}"/>
                </a:ext>
              </a:extLst>
            </p:cNvPr>
            <p:cNvSpPr txBox="1"/>
            <p:nvPr/>
          </p:nvSpPr>
          <p:spPr>
            <a:xfrm>
              <a:off x="2855901" y="1399992"/>
              <a:ext cx="1296999" cy="749588"/>
            </a:xfrm>
            <a:prstGeom prst="rect">
              <a:avLst/>
            </a:prstGeom>
            <a:noFill/>
            <a:scene3d>
              <a:camera prst="orthographicFront"/>
              <a:lightRig rig="threePt" dir="t"/>
            </a:scene3d>
            <a:sp3d>
              <a:bevelT/>
            </a:sp3d>
          </p:spPr>
          <p:txBody>
            <a:bodyPr wrap="square" lIns="108000" tIns="0" rIns="108000" bIns="0" rtlCol="0">
              <a:noAutofit/>
            </a:bodyPr>
            <a:lstStyle/>
            <a:p>
              <a:pPr algn="ctr">
                <a:buClr>
                  <a:srgbClr val="4AB38B"/>
                </a:buClr>
              </a:pPr>
              <a:r>
                <a:rPr lang="pt-BR" altLang="ko-KR" sz="1000" dirty="0">
                  <a:solidFill>
                    <a:schemeClr val="accent1">
                      <a:lumMod val="50000"/>
                    </a:schemeClr>
                  </a:solidFill>
                  <a:latin typeface="Arial Rounded MT Bold" panose="020F0704030504030204" pitchFamily="34" charset="0"/>
                  <a:cs typeface="Arial" panose="020B0604020202020204" pitchFamily="34" charset="0"/>
                </a:rPr>
                <a:t>L’assurance des risques statutaires couvre les risques maladie ordinaire, grave maladie, maternité, adoption, paternité, accidents et maladies professionnelles</a:t>
              </a:r>
            </a:p>
          </p:txBody>
        </p:sp>
        <p:grpSp>
          <p:nvGrpSpPr>
            <p:cNvPr id="7" name="그룹 1">
              <a:extLst>
                <a:ext uri="{FF2B5EF4-FFF2-40B4-BE49-F238E27FC236}">
                  <a16:creationId xmlns:a16="http://schemas.microsoft.com/office/drawing/2014/main" id="{729D3A01-2403-5649-AE62-CE1F7693DF28}"/>
                </a:ext>
              </a:extLst>
            </p:cNvPr>
            <p:cNvGrpSpPr/>
            <p:nvPr/>
          </p:nvGrpSpPr>
          <p:grpSpPr>
            <a:xfrm>
              <a:off x="2974358" y="1083323"/>
              <a:ext cx="1057582" cy="285099"/>
              <a:chOff x="2974358" y="1239602"/>
              <a:chExt cx="1057582" cy="285099"/>
            </a:xfrm>
          </p:grpSpPr>
          <p:sp>
            <p:nvSpPr>
              <p:cNvPr id="8" name="모서리가 둥근 직사각형 41">
                <a:extLst>
                  <a:ext uri="{FF2B5EF4-FFF2-40B4-BE49-F238E27FC236}">
                    <a16:creationId xmlns:a16="http://schemas.microsoft.com/office/drawing/2014/main" id="{0F5B3397-BF32-3F64-4E9A-F60193EB8DA8}"/>
                  </a:ext>
                </a:extLst>
              </p:cNvPr>
              <p:cNvSpPr/>
              <p:nvPr/>
            </p:nvSpPr>
            <p:spPr>
              <a:xfrm>
                <a:off x="2974358" y="1278176"/>
                <a:ext cx="1057582" cy="246525"/>
              </a:xfrm>
              <a:prstGeom prst="roundRect">
                <a:avLst>
                  <a:gd name="adj" fmla="val 50000"/>
                </a:avLst>
              </a:prstGeom>
              <a:pattFill prst="dkDnDiag">
                <a:fgClr>
                  <a:schemeClr val="accent1">
                    <a:lumMod val="75000"/>
                  </a:schemeClr>
                </a:fgClr>
                <a:bgClr>
                  <a:schemeClr val="accent1"/>
                </a:bgClr>
              </a:pattFill>
              <a:ln w="3175">
                <a:solidFill>
                  <a:schemeClr val="accent1">
                    <a:lumMod val="75000"/>
                  </a:schemeClr>
                </a:solidFill>
              </a:ln>
              <a:effectLst>
                <a:innerShdw dist="12700" dir="5400000">
                  <a:prstClr val="black">
                    <a:alpha val="10000"/>
                  </a:prstClr>
                </a:inn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endParaRPr lang="ko-KR" altLang="en-US" sz="1000" b="1" dirty="0">
                  <a:gradFill>
                    <a:gsLst>
                      <a:gs pos="0">
                        <a:prstClr val="white"/>
                      </a:gs>
                      <a:gs pos="100000">
                        <a:prstClr val="white"/>
                      </a:gs>
                    </a:gsLst>
                    <a:lin ang="5400000" scaled="0"/>
                  </a:gradFill>
                </a:endParaRPr>
              </a:p>
            </p:txBody>
          </p:sp>
          <p:sp>
            <p:nvSpPr>
              <p:cNvPr id="10" name="모서리가 둥근 직사각형 57">
                <a:extLst>
                  <a:ext uri="{FF2B5EF4-FFF2-40B4-BE49-F238E27FC236}">
                    <a16:creationId xmlns:a16="http://schemas.microsoft.com/office/drawing/2014/main" id="{714B67AF-D350-FD7D-0FE0-218F552FC4AC}"/>
                  </a:ext>
                </a:extLst>
              </p:cNvPr>
              <p:cNvSpPr/>
              <p:nvPr/>
            </p:nvSpPr>
            <p:spPr>
              <a:xfrm>
                <a:off x="2974358" y="1239602"/>
                <a:ext cx="1057582" cy="246525"/>
              </a:xfrm>
              <a:prstGeom prst="roundRect">
                <a:avLst>
                  <a:gd name="adj" fmla="val 50000"/>
                </a:avLst>
              </a:prstGeom>
              <a:solidFill>
                <a:schemeClr val="accent1"/>
              </a:solidFill>
              <a:ln w="3175">
                <a:solidFill>
                  <a:schemeClr val="accent1">
                    <a:lumMod val="75000"/>
                  </a:schemeClr>
                </a:solidFill>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lgn="ctr"/>
                <a:r>
                  <a:rPr lang="en-US" altLang="ko-KR" sz="1200" b="1" dirty="0">
                    <a:solidFill>
                      <a:schemeClr val="accent6">
                        <a:lumMod val="85000"/>
                      </a:schemeClr>
                    </a:solidFill>
                    <a:latin typeface="Arial Rounded MT Bold" panose="020F0704030504030204" pitchFamily="34" charset="0"/>
                  </a:rPr>
                  <a:t>RÉGIME GÉNÉRAL</a:t>
                </a:r>
                <a:endParaRPr lang="ko-KR" altLang="en-US" sz="1200" b="1" dirty="0">
                  <a:solidFill>
                    <a:schemeClr val="accent6">
                      <a:lumMod val="85000"/>
                    </a:schemeClr>
                  </a:solidFill>
                  <a:latin typeface="Arial Rounded MT Bold" panose="020F0704030504030204" pitchFamily="34" charset="0"/>
                </a:endParaRPr>
              </a:p>
            </p:txBody>
          </p:sp>
        </p:grpSp>
      </p:grpSp>
    </p:spTree>
    <p:extLst>
      <p:ext uri="{BB962C8B-B14F-4D97-AF65-F5344CB8AC3E}">
        <p14:creationId xmlns:p14="http://schemas.microsoft.com/office/powerpoint/2010/main" val="3433545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500"/>
                            </p:stCondLst>
                            <p:childTnLst>
                              <p:par>
                                <p:cTn id="25" presetID="17" presetClass="entr" presetSubtype="1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720725" y="339725"/>
            <a:ext cx="3013157" cy="467469"/>
          </a:xfrm>
        </p:spPr>
        <p:txBody>
          <a:bodyPr/>
          <a:lstStyle/>
          <a:p>
            <a:r>
              <a:rPr lang="en-US" altLang="ko-KR" sz="2000" dirty="0">
                <a:gradFill>
                  <a:gsLst>
                    <a:gs pos="0">
                      <a:schemeClr val="accent1"/>
                    </a:gs>
                    <a:gs pos="100000">
                      <a:schemeClr val="accent1"/>
                    </a:gs>
                  </a:gsLst>
                  <a:lin ang="0" scaled="1"/>
                </a:gradFill>
                <a:latin typeface="Arial Rounded MT Bold" panose="020F0704030504030204" pitchFamily="34" charset="0"/>
                <a:hlinkClick r:id="rId3">
                  <a:extLst>
                    <a:ext uri="{A12FA001-AC4F-418D-AE19-62706E023703}">
                      <ahyp:hlinkClr xmlns:ahyp="http://schemas.microsoft.com/office/drawing/2018/hyperlinkcolor" val="tx"/>
                    </a:ext>
                  </a:extLst>
                </a:hlinkClick>
              </a:rPr>
              <a:t>ASSURANCE GROUPE</a:t>
            </a:r>
            <a:endParaRPr lang="en-US" sz="2000" dirty="0">
              <a:gradFill>
                <a:gsLst>
                  <a:gs pos="0">
                    <a:schemeClr val="accent1"/>
                  </a:gs>
                  <a:gs pos="100000">
                    <a:schemeClr val="accent1"/>
                  </a:gs>
                </a:gsLst>
                <a:lin ang="0" scaled="1"/>
              </a:gradFill>
              <a:latin typeface="Arial Rounded MT Bold" panose="020F0704030504030204" pitchFamily="34" charset="0"/>
            </a:endParaRPr>
          </a:p>
        </p:txBody>
      </p:sp>
      <p:grpSp>
        <p:nvGrpSpPr>
          <p:cNvPr id="32" name="그룹 31"/>
          <p:cNvGrpSpPr/>
          <p:nvPr/>
        </p:nvGrpSpPr>
        <p:grpSpPr>
          <a:xfrm>
            <a:off x="5082406" y="883444"/>
            <a:ext cx="1042714" cy="1572475"/>
            <a:chOff x="5082406" y="883444"/>
            <a:chExt cx="1042714" cy="1572475"/>
          </a:xfrm>
        </p:grpSpPr>
        <p:sp>
          <p:nvSpPr>
            <p:cNvPr id="77" name="사다리꼴 76"/>
            <p:cNvSpPr>
              <a:spLocks/>
            </p:cNvSpPr>
            <p:nvPr/>
          </p:nvSpPr>
          <p:spPr>
            <a:xfrm rot="10800000">
              <a:off x="5082406" y="1452146"/>
              <a:ext cx="1042714" cy="80825"/>
            </a:xfrm>
            <a:prstGeom prst="trapezoid">
              <a:avLst>
                <a:gd name="adj" fmla="val 75086"/>
              </a:avLst>
            </a:prstGeom>
            <a:pattFill prst="dkUpDiag">
              <a:fgClr>
                <a:schemeClr val="accent1">
                  <a:lumMod val="50000"/>
                </a:schemeClr>
              </a:fgClr>
              <a:bgClr>
                <a:schemeClr val="accent1">
                  <a:lumMod val="75000"/>
                </a:schemeClr>
              </a:bgClr>
            </a:pattFill>
            <a:ln w="3175" cap="flat"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61" name="위쪽 화살표 60"/>
            <p:cNvSpPr/>
            <p:nvPr/>
          </p:nvSpPr>
          <p:spPr>
            <a:xfrm>
              <a:off x="5082406" y="883444"/>
              <a:ext cx="1042714" cy="1486646"/>
            </a:xfrm>
            <a:prstGeom prst="upArrow">
              <a:avLst>
                <a:gd name="adj1" fmla="val 61332"/>
                <a:gd name="adj2" fmla="val 54407"/>
              </a:avLst>
            </a:prstGeom>
            <a:gradFill>
              <a:gsLst>
                <a:gs pos="0">
                  <a:schemeClr val="accent1">
                    <a:lumMod val="80000"/>
                    <a:lumOff val="20000"/>
                  </a:schemeClr>
                </a:gs>
                <a:gs pos="50000">
                  <a:schemeClr val="accent1"/>
                </a:gs>
                <a:gs pos="100000">
                  <a:schemeClr val="accent1"/>
                </a:gs>
              </a:gsLst>
              <a:lin ang="2700000" scaled="0"/>
            </a:gradFill>
            <a:ln w="3175" cap="flat" cmpd="sng" algn="ctr">
              <a:solidFill>
                <a:schemeClr val="accent1">
                  <a:lumMod val="75000"/>
                </a:schemeClr>
              </a:solidFill>
              <a:prstDash val="solid"/>
            </a:ln>
            <a:effectLst>
              <a:outerShdw dist="25400" dir="5400000" algn="ctr" rotWithShape="0">
                <a:prstClr val="black">
                  <a:alpha val="1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67" name="위쪽 화살표 66"/>
            <p:cNvSpPr/>
            <p:nvPr/>
          </p:nvSpPr>
          <p:spPr>
            <a:xfrm>
              <a:off x="5284004" y="1728943"/>
              <a:ext cx="639518" cy="646151"/>
            </a:xfrm>
            <a:custGeom>
              <a:avLst/>
              <a:gdLst/>
              <a:ahLst/>
              <a:cxnLst/>
              <a:rect l="l" t="t" r="r" b="b"/>
              <a:pathLst>
                <a:path w="639518" h="646151">
                  <a:moveTo>
                    <a:pt x="639518" y="0"/>
                  </a:moveTo>
                  <a:lnTo>
                    <a:pt x="639518" y="646151"/>
                  </a:lnTo>
                  <a:lnTo>
                    <a:pt x="0" y="646151"/>
                  </a:lnTo>
                  <a:lnTo>
                    <a:pt x="0" y="639518"/>
                  </a:lnTo>
                  <a:close/>
                </a:path>
              </a:pathLst>
            </a:custGeom>
            <a:pattFill prst="dkDnDiag">
              <a:fgClr>
                <a:schemeClr val="accent1"/>
              </a:fgClr>
              <a:bgClr>
                <a:schemeClr val="accent1">
                  <a:lumMod val="75000"/>
                </a:schemeClr>
              </a:bgClr>
            </a:pattFill>
            <a:ln w="3175" cap="flat"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79" name="사다리꼴 78"/>
            <p:cNvSpPr>
              <a:spLocks/>
            </p:cNvSpPr>
            <p:nvPr/>
          </p:nvSpPr>
          <p:spPr>
            <a:xfrm rot="10800000">
              <a:off x="5284004" y="2375094"/>
              <a:ext cx="639518" cy="80825"/>
            </a:xfrm>
            <a:prstGeom prst="trapezoid">
              <a:avLst>
                <a:gd name="adj" fmla="val 75086"/>
              </a:avLst>
            </a:prstGeom>
            <a:pattFill prst="dkUpDiag">
              <a:fgClr>
                <a:schemeClr val="accent1">
                  <a:lumMod val="50000"/>
                </a:schemeClr>
              </a:fgClr>
              <a:bgClr>
                <a:schemeClr val="accent1">
                  <a:lumMod val="75000"/>
                </a:schemeClr>
              </a:bgClr>
            </a:pattFill>
            <a:ln w="3175" cap="flat" cmpd="sng" algn="ctr">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grpSp>
      <p:grpSp>
        <p:nvGrpSpPr>
          <p:cNvPr id="35" name="그룹 34"/>
          <p:cNvGrpSpPr/>
          <p:nvPr/>
        </p:nvGrpSpPr>
        <p:grpSpPr>
          <a:xfrm>
            <a:off x="3761199" y="2217996"/>
            <a:ext cx="1572474" cy="1042715"/>
            <a:chOff x="3761199" y="2217996"/>
            <a:chExt cx="1572474" cy="1042715"/>
          </a:xfrm>
        </p:grpSpPr>
        <p:sp>
          <p:nvSpPr>
            <p:cNvPr id="165" name="사다리꼴 164"/>
            <p:cNvSpPr>
              <a:spLocks/>
            </p:cNvSpPr>
            <p:nvPr/>
          </p:nvSpPr>
          <p:spPr>
            <a:xfrm rot="5400000">
              <a:off x="3848956" y="2698941"/>
              <a:ext cx="1042714"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66" name="위쪽 화살표 165"/>
            <p:cNvSpPr/>
            <p:nvPr/>
          </p:nvSpPr>
          <p:spPr>
            <a:xfrm rot="16200000">
              <a:off x="3983165" y="1996030"/>
              <a:ext cx="1042714" cy="1486646"/>
            </a:xfrm>
            <a:prstGeom prst="upArrow">
              <a:avLst>
                <a:gd name="adj1" fmla="val 61332"/>
                <a:gd name="adj2" fmla="val 54407"/>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67" name="타원 166"/>
            <p:cNvSpPr/>
            <p:nvPr/>
          </p:nvSpPr>
          <p:spPr>
            <a:xfrm>
              <a:off x="3971347" y="2546980"/>
              <a:ext cx="384746" cy="384746"/>
            </a:xfrm>
            <a:prstGeom prst="ellipse">
              <a:avLst/>
            </a:prstGeom>
            <a:no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04</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69" name="위쪽 화살표 66"/>
            <p:cNvSpPr/>
            <p:nvPr/>
          </p:nvSpPr>
          <p:spPr>
            <a:xfrm rot="16200000">
              <a:off x="4610014" y="2416278"/>
              <a:ext cx="639518" cy="646151"/>
            </a:xfrm>
            <a:custGeom>
              <a:avLst/>
              <a:gdLst/>
              <a:ahLst/>
              <a:cxnLst/>
              <a:rect l="l" t="t" r="r" b="b"/>
              <a:pathLst>
                <a:path w="639518" h="646151">
                  <a:moveTo>
                    <a:pt x="639518" y="0"/>
                  </a:moveTo>
                  <a:lnTo>
                    <a:pt x="639518" y="646151"/>
                  </a:lnTo>
                  <a:lnTo>
                    <a:pt x="0" y="646151"/>
                  </a:lnTo>
                  <a:lnTo>
                    <a:pt x="0" y="639518"/>
                  </a:lnTo>
                  <a:close/>
                </a:path>
              </a:pathLst>
            </a:custGeom>
            <a:pattFill prst="dkDnDiag">
              <a:fgClr>
                <a:schemeClr val="accent3"/>
              </a:fgClr>
              <a:bgClr>
                <a:schemeClr val="accent3">
                  <a:lumMod val="85000"/>
                </a:schemeClr>
              </a:bgClr>
            </a:pattFill>
            <a:ln w="3175">
              <a:solidFill>
                <a:schemeClr val="accent3">
                  <a:lumMod val="65000"/>
                </a:schemeClr>
              </a:solidFill>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70" name="사다리꼴 169"/>
            <p:cNvSpPr>
              <a:spLocks/>
            </p:cNvSpPr>
            <p:nvPr/>
          </p:nvSpPr>
          <p:spPr>
            <a:xfrm rot="5400000">
              <a:off x="4973502" y="2698941"/>
              <a:ext cx="639518"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33" name="그룹 32"/>
          <p:cNvGrpSpPr/>
          <p:nvPr/>
        </p:nvGrpSpPr>
        <p:grpSpPr>
          <a:xfrm>
            <a:off x="5872719" y="2217999"/>
            <a:ext cx="1572476" cy="1042714"/>
            <a:chOff x="5872719" y="2217999"/>
            <a:chExt cx="1572476" cy="1042714"/>
          </a:xfrm>
        </p:grpSpPr>
        <p:sp>
          <p:nvSpPr>
            <p:cNvPr id="175" name="사다리꼴 174"/>
            <p:cNvSpPr>
              <a:spLocks/>
            </p:cNvSpPr>
            <p:nvPr/>
          </p:nvSpPr>
          <p:spPr>
            <a:xfrm rot="16200000">
              <a:off x="6314723" y="2698943"/>
              <a:ext cx="1042714"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76" name="위쪽 화살표 175"/>
            <p:cNvSpPr/>
            <p:nvPr/>
          </p:nvSpPr>
          <p:spPr>
            <a:xfrm rot="5400000">
              <a:off x="6180515" y="1996033"/>
              <a:ext cx="1042714" cy="1486646"/>
            </a:xfrm>
            <a:prstGeom prst="upArrow">
              <a:avLst>
                <a:gd name="adj1" fmla="val 61332"/>
                <a:gd name="adj2" fmla="val 54407"/>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77" name="타원 176"/>
            <p:cNvSpPr/>
            <p:nvPr/>
          </p:nvSpPr>
          <p:spPr>
            <a:xfrm>
              <a:off x="6850301" y="2546983"/>
              <a:ext cx="384746" cy="384746"/>
            </a:xfrm>
            <a:prstGeom prst="ellipse">
              <a:avLst/>
            </a:prstGeom>
            <a:no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02</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79" name="위쪽 화살표 66"/>
            <p:cNvSpPr/>
            <p:nvPr/>
          </p:nvSpPr>
          <p:spPr>
            <a:xfrm rot="5400000">
              <a:off x="5956861" y="2416280"/>
              <a:ext cx="639518" cy="646151"/>
            </a:xfrm>
            <a:custGeom>
              <a:avLst/>
              <a:gdLst/>
              <a:ahLst/>
              <a:cxnLst/>
              <a:rect l="l" t="t" r="r" b="b"/>
              <a:pathLst>
                <a:path w="639518" h="646151">
                  <a:moveTo>
                    <a:pt x="639518" y="0"/>
                  </a:moveTo>
                  <a:lnTo>
                    <a:pt x="639518" y="646151"/>
                  </a:lnTo>
                  <a:lnTo>
                    <a:pt x="0" y="646151"/>
                  </a:lnTo>
                  <a:lnTo>
                    <a:pt x="0" y="639518"/>
                  </a:lnTo>
                  <a:close/>
                </a:path>
              </a:pathLst>
            </a:custGeom>
            <a:pattFill prst="dkDnDiag">
              <a:fgClr>
                <a:schemeClr val="accent3"/>
              </a:fgClr>
              <a:bgClr>
                <a:schemeClr val="accent3">
                  <a:lumMod val="85000"/>
                </a:schemeClr>
              </a:bgClr>
            </a:pattFill>
            <a:ln w="3175">
              <a:solidFill>
                <a:schemeClr val="accent3">
                  <a:lumMod val="65000"/>
                </a:schemeClr>
              </a:solidFill>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180" name="사다리꼴 179"/>
            <p:cNvSpPr>
              <a:spLocks/>
            </p:cNvSpPr>
            <p:nvPr/>
          </p:nvSpPr>
          <p:spPr>
            <a:xfrm rot="16200000">
              <a:off x="5593373" y="2698943"/>
              <a:ext cx="639518"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grpSp>
        <p:nvGrpSpPr>
          <p:cNvPr id="34" name="그룹 33"/>
          <p:cNvGrpSpPr/>
          <p:nvPr/>
        </p:nvGrpSpPr>
        <p:grpSpPr>
          <a:xfrm>
            <a:off x="5082406" y="3024361"/>
            <a:ext cx="1042714" cy="1572475"/>
            <a:chOff x="5082406" y="3024361"/>
            <a:chExt cx="1042714" cy="1572475"/>
          </a:xfrm>
        </p:grpSpPr>
        <p:sp>
          <p:nvSpPr>
            <p:cNvPr id="185" name="사다리꼴 184"/>
            <p:cNvSpPr>
              <a:spLocks/>
            </p:cNvSpPr>
            <p:nvPr/>
          </p:nvSpPr>
          <p:spPr>
            <a:xfrm>
              <a:off x="5082406" y="3947309"/>
              <a:ext cx="1042714"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sp>
          <p:nvSpPr>
            <p:cNvPr id="186" name="위쪽 화살표 185"/>
            <p:cNvSpPr/>
            <p:nvPr/>
          </p:nvSpPr>
          <p:spPr>
            <a:xfrm rot="10800000">
              <a:off x="5082406" y="3110190"/>
              <a:ext cx="1042714" cy="1486646"/>
            </a:xfrm>
            <a:prstGeom prst="upArrow">
              <a:avLst>
                <a:gd name="adj1" fmla="val 61332"/>
                <a:gd name="adj2" fmla="val 54407"/>
              </a:avLst>
            </a:prstGeom>
            <a:solidFill>
              <a:schemeClr val="accent3"/>
            </a:solidFill>
            <a:ln w="3175" cap="flat" cmpd="sng" algn="ctr">
              <a:solidFill>
                <a:schemeClr val="accent3">
                  <a:lumMod val="65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sz="1200" b="1" dirty="0">
                <a:gradFill>
                  <a:gsLst>
                    <a:gs pos="0">
                      <a:prstClr val="white"/>
                    </a:gs>
                    <a:gs pos="100000">
                      <a:prstClr val="white"/>
                    </a:gs>
                  </a:gsLst>
                  <a:lin ang="5400000" scaled="0"/>
                </a:gradFill>
                <a:latin typeface="Bebas Neue" pitchFamily="34" charset="0"/>
                <a:ea typeface="+mj-ea"/>
              </a:endParaRPr>
            </a:p>
          </p:txBody>
        </p:sp>
        <p:sp>
          <p:nvSpPr>
            <p:cNvPr id="187" name="타원 186"/>
            <p:cNvSpPr/>
            <p:nvPr/>
          </p:nvSpPr>
          <p:spPr>
            <a:xfrm>
              <a:off x="5411390" y="4001942"/>
              <a:ext cx="384746" cy="384746"/>
            </a:xfrm>
            <a:prstGeom prst="ellipse">
              <a:avLst/>
            </a:prstGeom>
            <a:noFill/>
            <a:ln w="3175" cap="flat" cmpd="sng" algn="ctr">
              <a:no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r>
                <a:rPr lang="en-US" altLang="ko-KR"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rPr>
                <a:t>03</a:t>
              </a:r>
              <a:endParaRPr lang="ko-KR" altLang="en-US" sz="2000" b="1" dirty="0">
                <a:gradFill>
                  <a:gsLst>
                    <a:gs pos="0">
                      <a:schemeClr val="accent3">
                        <a:lumMod val="50000"/>
                      </a:schemeClr>
                    </a:gs>
                    <a:gs pos="100000">
                      <a:schemeClr val="accent3">
                        <a:lumMod val="50000"/>
                      </a:schemeClr>
                    </a:gs>
                  </a:gsLst>
                  <a:lin ang="5400000" scaled="0"/>
                </a:gradFill>
                <a:latin typeface="Bebas Neue" pitchFamily="34" charset="0"/>
                <a:ea typeface="Roboto Condensed Regular"/>
              </a:endParaRPr>
            </a:p>
          </p:txBody>
        </p:sp>
        <p:sp>
          <p:nvSpPr>
            <p:cNvPr id="189" name="위쪽 화살표 66"/>
            <p:cNvSpPr/>
            <p:nvPr/>
          </p:nvSpPr>
          <p:spPr>
            <a:xfrm rot="10800000">
              <a:off x="5284004" y="3105186"/>
              <a:ext cx="639518" cy="646151"/>
            </a:xfrm>
            <a:custGeom>
              <a:avLst/>
              <a:gdLst/>
              <a:ahLst/>
              <a:cxnLst/>
              <a:rect l="l" t="t" r="r" b="b"/>
              <a:pathLst>
                <a:path w="639518" h="646151">
                  <a:moveTo>
                    <a:pt x="639518" y="0"/>
                  </a:moveTo>
                  <a:lnTo>
                    <a:pt x="639518" y="646151"/>
                  </a:lnTo>
                  <a:lnTo>
                    <a:pt x="0" y="646151"/>
                  </a:lnTo>
                  <a:lnTo>
                    <a:pt x="0" y="639518"/>
                  </a:lnTo>
                  <a:close/>
                </a:path>
              </a:pathLst>
            </a:custGeom>
            <a:pattFill prst="dkDnDiag">
              <a:fgClr>
                <a:schemeClr val="accent3"/>
              </a:fgClr>
              <a:bgClr>
                <a:schemeClr val="accent3">
                  <a:lumMod val="85000"/>
                </a:schemeClr>
              </a:bgClr>
            </a:pattFill>
            <a:ln w="3175">
              <a:solidFill>
                <a:schemeClr val="accent3">
                  <a:lumMod val="65000"/>
                </a:schemeClr>
              </a:solidFill>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p>
          </p:txBody>
        </p:sp>
        <p:sp>
          <p:nvSpPr>
            <p:cNvPr id="190" name="사다리꼴 189"/>
            <p:cNvSpPr>
              <a:spLocks/>
            </p:cNvSpPr>
            <p:nvPr/>
          </p:nvSpPr>
          <p:spPr>
            <a:xfrm>
              <a:off x="5284004" y="3024361"/>
              <a:ext cx="639518" cy="80825"/>
            </a:xfrm>
            <a:prstGeom prst="trapezoid">
              <a:avLst>
                <a:gd name="adj" fmla="val 75086"/>
              </a:avLst>
            </a:prstGeom>
            <a:pattFill prst="dkDnDiag">
              <a:fgClr>
                <a:schemeClr val="accent3">
                  <a:lumMod val="65000"/>
                </a:schemeClr>
              </a:fgClr>
              <a:bgClr>
                <a:schemeClr val="accent3">
                  <a:lumMod val="75000"/>
                </a:schemeClr>
              </a:bgClr>
            </a:pattFill>
            <a:ln w="3175">
              <a:solidFill>
                <a:schemeClr val="accent3">
                  <a:lumMod val="65000"/>
                </a:schemeClr>
              </a:solid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ko-KR" altLang="en-US" dirty="0">
                <a:solidFill>
                  <a:schemeClr val="tx1"/>
                </a:solidFill>
              </a:endParaRPr>
            </a:p>
          </p:txBody>
        </p:sp>
      </p:grpSp>
      <p:sp>
        <p:nvSpPr>
          <p:cNvPr id="275" name="TextBox 274"/>
          <p:cNvSpPr txBox="1"/>
          <p:nvPr/>
        </p:nvSpPr>
        <p:spPr>
          <a:xfrm>
            <a:off x="4711587" y="190953"/>
            <a:ext cx="1784349" cy="503762"/>
          </a:xfrm>
          <a:prstGeom prst="rect">
            <a:avLst/>
          </a:prstGeom>
          <a:noFill/>
        </p:spPr>
        <p:txBody>
          <a:bodyPr wrap="square" lIns="72000" tIns="0" rIns="72000" bIns="0" rtlCol="0">
            <a:noAutofit/>
          </a:bodyPr>
          <a:lstStyle/>
          <a:p>
            <a:pPr algn="ctr">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Souscrit et suit l’exécution du marché d’assurances (fin du contrat 12/2025)</a:t>
            </a:r>
          </a:p>
        </p:txBody>
      </p:sp>
      <p:sp>
        <p:nvSpPr>
          <p:cNvPr id="276" name="TextBox 275"/>
          <p:cNvSpPr txBox="1"/>
          <p:nvPr/>
        </p:nvSpPr>
        <p:spPr>
          <a:xfrm>
            <a:off x="7535333" y="2455920"/>
            <a:ext cx="1292160" cy="565602"/>
          </a:xfrm>
          <a:prstGeom prst="rect">
            <a:avLst/>
          </a:prstGeom>
          <a:noFill/>
        </p:spPr>
        <p:txBody>
          <a:bodyPr wrap="square" lIns="72000" tIns="0" rIns="72000" bIns="0" rtlCol="0">
            <a:noAutofit/>
          </a:bodyPr>
          <a:lstStyle/>
          <a:p>
            <a:pPr algn="ctr">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Accompagne les adhérents sur la gestion des sinistres</a:t>
            </a:r>
          </a:p>
        </p:txBody>
      </p:sp>
      <p:sp>
        <p:nvSpPr>
          <p:cNvPr id="277" name="TextBox 276"/>
          <p:cNvSpPr txBox="1"/>
          <p:nvPr/>
        </p:nvSpPr>
        <p:spPr>
          <a:xfrm>
            <a:off x="2671251" y="2584697"/>
            <a:ext cx="1062631" cy="1042715"/>
          </a:xfrm>
          <a:prstGeom prst="rect">
            <a:avLst/>
          </a:prstGeom>
          <a:noFill/>
        </p:spPr>
        <p:txBody>
          <a:bodyPr wrap="square" lIns="72000" tIns="0" rIns="72000" bIns="0" rtlCol="0">
            <a:noAutofit/>
          </a:bodyPr>
          <a:lstStyle/>
          <a:p>
            <a:pPr lvl="0" algn="ctr">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Assure les relations avec les collectivités du département</a:t>
            </a:r>
          </a:p>
        </p:txBody>
      </p:sp>
      <p:sp>
        <p:nvSpPr>
          <p:cNvPr id="278" name="TextBox 277"/>
          <p:cNvSpPr txBox="1"/>
          <p:nvPr/>
        </p:nvSpPr>
        <p:spPr>
          <a:xfrm>
            <a:off x="4864102" y="4671512"/>
            <a:ext cx="1486646" cy="364037"/>
          </a:xfrm>
          <a:prstGeom prst="rect">
            <a:avLst/>
          </a:prstGeom>
          <a:noFill/>
        </p:spPr>
        <p:txBody>
          <a:bodyPr wrap="square" lIns="72000" tIns="0" rIns="72000" bIns="0" rtlCol="0">
            <a:noAutofit/>
          </a:bodyPr>
          <a:lstStyle/>
          <a:p>
            <a:pPr algn="ctr">
              <a:buClr>
                <a:schemeClr val="bg2"/>
              </a:buClr>
            </a:pPr>
            <a:r>
              <a:rPr lang="pt-BR" altLang="ko-KR" sz="1100" dirty="0">
                <a:solidFill>
                  <a:schemeClr val="accent1">
                    <a:lumMod val="50000"/>
                  </a:schemeClr>
                </a:solidFill>
                <a:latin typeface="Arial Rounded MT Bold" panose="020F0704030504030204" pitchFamily="34" charset="0"/>
                <a:cs typeface="Arial" panose="020B0604020202020204" pitchFamily="34" charset="0"/>
              </a:rPr>
              <a:t>Suit et pilote le contrat</a:t>
            </a:r>
          </a:p>
        </p:txBody>
      </p:sp>
      <p:sp>
        <p:nvSpPr>
          <p:cNvPr id="3" name="텍스트 개체 틀 2"/>
          <p:cNvSpPr>
            <a:spLocks noGrp="1"/>
          </p:cNvSpPr>
          <p:nvPr>
            <p:ph type="body" sz="quarter" idx="10"/>
          </p:nvPr>
        </p:nvSpPr>
        <p:spPr>
          <a:xfrm>
            <a:off x="503793" y="1341591"/>
            <a:ext cx="2077319" cy="2506509"/>
          </a:xfrm>
        </p:spPr>
        <p:txBody>
          <a:bodyPr/>
          <a:lstStyle/>
          <a:p>
            <a:pPr lvl="0" algn="l">
              <a:spcBef>
                <a:spcPts val="0"/>
              </a:spcBef>
            </a:pPr>
            <a:r>
              <a:rPr lang="en-US" altLang="ko-KR" dirty="0"/>
              <a:t>. </a:t>
            </a:r>
            <a:endParaRPr lang="en-US" altLang="ko-KR" dirty="0">
              <a:latin typeface="Arial Rounded MT Bold" panose="020F0704030504030204" pitchFamily="34" charset="0"/>
            </a:endParaRPr>
          </a:p>
          <a:p>
            <a:pPr lvl="0">
              <a:spcBef>
                <a:spcPts val="0"/>
              </a:spcBef>
            </a:pPr>
            <a:r>
              <a:rPr lang="en-US" altLang="ko-KR" sz="1000" dirty="0">
                <a:solidFill>
                  <a:schemeClr val="accent1">
                    <a:lumMod val="50000"/>
                  </a:schemeClr>
                </a:solidFill>
                <a:latin typeface="Arial Rounded MT Bold" panose="020F0704030504030204" pitchFamily="34" charset="0"/>
                <a:cs typeface="Arial" panose="020B0604020202020204" pitchFamily="34" charset="0"/>
              </a:rPr>
              <a:t>Dans le cadre de sa mission facultative, le centre de gestion :</a:t>
            </a:r>
          </a:p>
          <a:p>
            <a:pPr lvl="0">
              <a:spcBef>
                <a:spcPts val="0"/>
              </a:spcBef>
            </a:pPr>
            <a:endParaRPr lang="en-US" altLang="ko-KR" sz="1000" dirty="0">
              <a:solidFill>
                <a:schemeClr val="accent1">
                  <a:lumMod val="50000"/>
                </a:schemeClr>
              </a:solidFill>
              <a:latin typeface="Arial Rounded MT Bold" panose="020F0704030504030204" pitchFamily="34" charset="0"/>
              <a:cs typeface="Arial" panose="020B0604020202020204" pitchFamily="34" charset="0"/>
            </a:endParaRPr>
          </a:p>
          <a:p>
            <a:pPr lvl="0" algn="l">
              <a:spcBef>
                <a:spcPts val="0"/>
              </a:spcBef>
            </a:pPr>
            <a:r>
              <a:rPr lang="en-US" altLang="ko-KR" sz="1000" dirty="0">
                <a:solidFill>
                  <a:schemeClr val="accent1">
                    <a:lumMod val="50000"/>
                  </a:schemeClr>
                </a:solidFill>
                <a:latin typeface="Arial Rounded MT Bold" panose="020F0704030504030204" pitchFamily="34" charset="0"/>
                <a:cs typeface="Arial" panose="020B0604020202020204" pitchFamily="34" charset="0"/>
              </a:rPr>
              <a:t>- propose aux collectivités du département un contrat d’assurance groupe mutualisé et en assure la consultation</a:t>
            </a:r>
          </a:p>
          <a:p>
            <a:pPr lvl="0">
              <a:spcBef>
                <a:spcPts val="0"/>
              </a:spcBef>
            </a:pPr>
            <a:endParaRPr lang="en-US" altLang="ko-KR" sz="1000" dirty="0">
              <a:solidFill>
                <a:schemeClr val="accent1">
                  <a:lumMod val="50000"/>
                </a:schemeClr>
              </a:solidFill>
              <a:latin typeface="Arial Rounded MT Bold" panose="020F0704030504030204" pitchFamily="34" charset="0"/>
              <a:cs typeface="Arial" panose="020B0604020202020204" pitchFamily="34" charset="0"/>
            </a:endParaRPr>
          </a:p>
          <a:p>
            <a:pPr lvl="0" algn="l">
              <a:spcBef>
                <a:spcPts val="0"/>
              </a:spcBef>
            </a:pPr>
            <a:r>
              <a:rPr lang="en-US" altLang="ko-KR" sz="1000" dirty="0">
                <a:solidFill>
                  <a:schemeClr val="accent1">
                    <a:lumMod val="50000"/>
                  </a:schemeClr>
                </a:solidFill>
                <a:latin typeface="Arial Rounded MT Bold" panose="020F0704030504030204" pitchFamily="34" charset="0"/>
                <a:cs typeface="Arial" panose="020B0604020202020204" pitchFamily="34" charset="0"/>
              </a:rPr>
              <a:t>- assure l’interface entre les collectivités et l’assureur/courtier</a:t>
            </a:r>
          </a:p>
          <a:p>
            <a:pPr lvl="0">
              <a:spcBef>
                <a:spcPts val="0"/>
              </a:spcBef>
            </a:pPr>
            <a:endParaRPr lang="en-US" altLang="ko-KR" sz="1000" dirty="0">
              <a:solidFill>
                <a:schemeClr val="accent1">
                  <a:lumMod val="50000"/>
                </a:schemeClr>
              </a:solidFill>
              <a:latin typeface="Arial Rounded MT Bold" panose="020F0704030504030204" pitchFamily="34" charset="0"/>
              <a:cs typeface="Arial" panose="020B0604020202020204" pitchFamily="34" charset="0"/>
            </a:endParaRPr>
          </a:p>
          <a:p>
            <a:pPr lvl="0" algn="l">
              <a:spcBef>
                <a:spcPts val="0"/>
              </a:spcBef>
            </a:pPr>
            <a:r>
              <a:rPr lang="en-US" altLang="ko-KR" sz="1000" dirty="0">
                <a:solidFill>
                  <a:schemeClr val="accent1">
                    <a:lumMod val="50000"/>
                  </a:schemeClr>
                </a:solidFill>
                <a:latin typeface="Arial Rounded MT Bold" panose="020F0704030504030204" pitchFamily="34" charset="0"/>
                <a:cs typeface="Arial" panose="020B0604020202020204" pitchFamily="34" charset="0"/>
              </a:rPr>
              <a:t>- est le tiers de confiance des parties, sur toute la durée du contrat</a:t>
            </a:r>
          </a:p>
          <a:p>
            <a:endParaRPr lang="ko-KR" altLang="en-US" dirty="0"/>
          </a:p>
        </p:txBody>
      </p:sp>
      <p:sp>
        <p:nvSpPr>
          <p:cNvPr id="4" name="타원 176">
            <a:extLst>
              <a:ext uri="{FF2B5EF4-FFF2-40B4-BE49-F238E27FC236}">
                <a16:creationId xmlns:a16="http://schemas.microsoft.com/office/drawing/2014/main" id="{95B8C565-DF27-C002-5E5F-26978DAF919A}"/>
              </a:ext>
            </a:extLst>
          </p:cNvPr>
          <p:cNvSpPr/>
          <p:nvPr/>
        </p:nvSpPr>
        <p:spPr>
          <a:xfrm>
            <a:off x="5397527" y="1113274"/>
            <a:ext cx="384746" cy="384746"/>
          </a:xfrm>
          <a:prstGeom prst="ellipse">
            <a:avLst/>
          </a:prstGeom>
          <a:no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spcAft>
                <a:spcPts val="300"/>
              </a:spcAft>
            </a:pPr>
            <a:r>
              <a:rPr lang="en-US" altLang="ko-KR" sz="2000" b="1" dirty="0">
                <a:solidFill>
                  <a:srgbClr val="FFFFFF"/>
                </a:solidFill>
                <a:latin typeface="Bebas Neue" pitchFamily="34" charset="0"/>
                <a:ea typeface="Roboto Condensed Regular"/>
              </a:rPr>
              <a:t>01</a:t>
            </a:r>
            <a:endParaRPr lang="ko-KR" altLang="en-US" sz="2000" b="1" dirty="0">
              <a:solidFill>
                <a:srgbClr val="FFFFFF"/>
              </a:solidFill>
              <a:latin typeface="Bebas Neue" pitchFamily="34" charset="0"/>
              <a:ea typeface="Roboto Condensed Regular"/>
            </a:endParaRPr>
          </a:p>
        </p:txBody>
      </p:sp>
      <p:sp>
        <p:nvSpPr>
          <p:cNvPr id="5" name="ZoneTexte 4">
            <a:extLst>
              <a:ext uri="{FF2B5EF4-FFF2-40B4-BE49-F238E27FC236}">
                <a16:creationId xmlns:a16="http://schemas.microsoft.com/office/drawing/2014/main" id="{D3160336-2E2D-9AE6-89CA-61A30D0C9D98}"/>
              </a:ext>
            </a:extLst>
          </p:cNvPr>
          <p:cNvSpPr txBox="1"/>
          <p:nvPr/>
        </p:nvSpPr>
        <p:spPr>
          <a:xfrm>
            <a:off x="7340600" y="215900"/>
            <a:ext cx="1727200" cy="369332"/>
          </a:xfrm>
          <a:prstGeom prst="rect">
            <a:avLst/>
          </a:prstGeom>
          <a:solidFill>
            <a:schemeClr val="accent6">
              <a:lumMod val="85000"/>
            </a:schemeClr>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BCD0CFD7-BDAF-94C6-AEA0-7520B3475CA0}"/>
              </a:ext>
            </a:extLst>
          </p:cNvPr>
          <p:cNvSpPr txBox="1"/>
          <p:nvPr/>
        </p:nvSpPr>
        <p:spPr>
          <a:xfrm>
            <a:off x="7042674" y="4742934"/>
            <a:ext cx="1727200" cy="369332"/>
          </a:xfrm>
          <a:prstGeom prst="rect">
            <a:avLst/>
          </a:prstGeom>
          <a:solidFill>
            <a:schemeClr val="accent6">
              <a:lumMod val="85000"/>
            </a:schemeClr>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954CBCFA-08D7-F08D-C9FE-11C8E76B0E6D}"/>
              </a:ext>
            </a:extLst>
          </p:cNvPr>
          <p:cNvSpPr txBox="1"/>
          <p:nvPr/>
        </p:nvSpPr>
        <p:spPr>
          <a:xfrm>
            <a:off x="503794" y="4745644"/>
            <a:ext cx="1727200" cy="369332"/>
          </a:xfrm>
          <a:prstGeom prst="rect">
            <a:avLst/>
          </a:prstGeom>
          <a:solidFill>
            <a:schemeClr val="accent6">
              <a:lumMod val="85000"/>
            </a:schemeClr>
          </a:solidFill>
        </p:spPr>
        <p:txBody>
          <a:bodyPr wrap="square" rtlCol="0">
            <a:spAutoFit/>
          </a:bodyPr>
          <a:lstStyle/>
          <a:p>
            <a:endParaRPr lang="fr-FR" dirty="0"/>
          </a:p>
        </p:txBody>
      </p:sp>
      <p:pic>
        <p:nvPicPr>
          <p:cNvPr id="12" name="Image 11">
            <a:extLst>
              <a:ext uri="{FF2B5EF4-FFF2-40B4-BE49-F238E27FC236}">
                <a16:creationId xmlns:a16="http://schemas.microsoft.com/office/drawing/2014/main" id="{A85ADE5E-094F-3D36-3245-E309BA4B00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3683" y="2143655"/>
            <a:ext cx="888541" cy="888541"/>
          </a:xfrm>
          <a:prstGeom prst="rect">
            <a:avLst/>
          </a:prstGeom>
        </p:spPr>
      </p:pic>
    </p:spTree>
    <p:extLst>
      <p:ext uri="{BB962C8B-B14F-4D97-AF65-F5344CB8AC3E}">
        <p14:creationId xmlns:p14="http://schemas.microsoft.com/office/powerpoint/2010/main" val="2560991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p:cTn id="7" dur="500" fill="hold"/>
                                        <p:tgtEl>
                                          <p:spTgt spid="275"/>
                                        </p:tgtEl>
                                        <p:attrNameLst>
                                          <p:attrName>ppt_w</p:attrName>
                                        </p:attrNameLst>
                                      </p:cBhvr>
                                      <p:tavLst>
                                        <p:tav tm="0">
                                          <p:val>
                                            <p:fltVal val="0"/>
                                          </p:val>
                                        </p:tav>
                                        <p:tav tm="100000">
                                          <p:val>
                                            <p:strVal val="#ppt_w"/>
                                          </p:val>
                                        </p:tav>
                                      </p:tavLst>
                                    </p:anim>
                                    <p:anim calcmode="lin" valueType="num">
                                      <p:cBhvr>
                                        <p:cTn id="8" dur="500" fill="hold"/>
                                        <p:tgtEl>
                                          <p:spTgt spid="275"/>
                                        </p:tgtEl>
                                        <p:attrNameLst>
                                          <p:attrName>ppt_h</p:attrName>
                                        </p:attrNameLst>
                                      </p:cBhvr>
                                      <p:tavLst>
                                        <p:tav tm="0">
                                          <p:val>
                                            <p:fltVal val="0"/>
                                          </p:val>
                                        </p:tav>
                                        <p:tav tm="100000">
                                          <p:val>
                                            <p:strVal val="#ppt_h"/>
                                          </p:val>
                                        </p:tav>
                                      </p:tavLst>
                                    </p:anim>
                                    <p:animEffect transition="in" filter="fade">
                                      <p:cBhvr>
                                        <p:cTn id="9" dur="500"/>
                                        <p:tgtEl>
                                          <p:spTgt spid="27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6"/>
                                        </p:tgtEl>
                                        <p:attrNameLst>
                                          <p:attrName>style.visibility</p:attrName>
                                        </p:attrNameLst>
                                      </p:cBhvr>
                                      <p:to>
                                        <p:strVal val="visible"/>
                                      </p:to>
                                    </p:set>
                                    <p:anim calcmode="lin" valueType="num">
                                      <p:cBhvr>
                                        <p:cTn id="14" dur="500" fill="hold"/>
                                        <p:tgtEl>
                                          <p:spTgt spid="276"/>
                                        </p:tgtEl>
                                        <p:attrNameLst>
                                          <p:attrName>ppt_w</p:attrName>
                                        </p:attrNameLst>
                                      </p:cBhvr>
                                      <p:tavLst>
                                        <p:tav tm="0">
                                          <p:val>
                                            <p:fltVal val="0"/>
                                          </p:val>
                                        </p:tav>
                                        <p:tav tm="100000">
                                          <p:val>
                                            <p:strVal val="#ppt_w"/>
                                          </p:val>
                                        </p:tav>
                                      </p:tavLst>
                                    </p:anim>
                                    <p:anim calcmode="lin" valueType="num">
                                      <p:cBhvr>
                                        <p:cTn id="15" dur="500" fill="hold"/>
                                        <p:tgtEl>
                                          <p:spTgt spid="276"/>
                                        </p:tgtEl>
                                        <p:attrNameLst>
                                          <p:attrName>ppt_h</p:attrName>
                                        </p:attrNameLst>
                                      </p:cBhvr>
                                      <p:tavLst>
                                        <p:tav tm="0">
                                          <p:val>
                                            <p:fltVal val="0"/>
                                          </p:val>
                                        </p:tav>
                                        <p:tav tm="100000">
                                          <p:val>
                                            <p:strVal val="#ppt_h"/>
                                          </p:val>
                                        </p:tav>
                                      </p:tavLst>
                                    </p:anim>
                                    <p:animEffect transition="in" filter="fade">
                                      <p:cBhvr>
                                        <p:cTn id="16" dur="500"/>
                                        <p:tgtEl>
                                          <p:spTgt spid="27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8"/>
                                        </p:tgtEl>
                                        <p:attrNameLst>
                                          <p:attrName>style.visibility</p:attrName>
                                        </p:attrNameLst>
                                      </p:cBhvr>
                                      <p:to>
                                        <p:strVal val="visible"/>
                                      </p:to>
                                    </p:set>
                                    <p:anim calcmode="lin" valueType="num">
                                      <p:cBhvr>
                                        <p:cTn id="21" dur="500" fill="hold"/>
                                        <p:tgtEl>
                                          <p:spTgt spid="278"/>
                                        </p:tgtEl>
                                        <p:attrNameLst>
                                          <p:attrName>ppt_w</p:attrName>
                                        </p:attrNameLst>
                                      </p:cBhvr>
                                      <p:tavLst>
                                        <p:tav tm="0">
                                          <p:val>
                                            <p:fltVal val="0"/>
                                          </p:val>
                                        </p:tav>
                                        <p:tav tm="100000">
                                          <p:val>
                                            <p:strVal val="#ppt_w"/>
                                          </p:val>
                                        </p:tav>
                                      </p:tavLst>
                                    </p:anim>
                                    <p:anim calcmode="lin" valueType="num">
                                      <p:cBhvr>
                                        <p:cTn id="22" dur="500" fill="hold"/>
                                        <p:tgtEl>
                                          <p:spTgt spid="278"/>
                                        </p:tgtEl>
                                        <p:attrNameLst>
                                          <p:attrName>ppt_h</p:attrName>
                                        </p:attrNameLst>
                                      </p:cBhvr>
                                      <p:tavLst>
                                        <p:tav tm="0">
                                          <p:val>
                                            <p:fltVal val="0"/>
                                          </p:val>
                                        </p:tav>
                                        <p:tav tm="100000">
                                          <p:val>
                                            <p:strVal val="#ppt_h"/>
                                          </p:val>
                                        </p:tav>
                                      </p:tavLst>
                                    </p:anim>
                                    <p:animEffect transition="in" filter="fade">
                                      <p:cBhvr>
                                        <p:cTn id="23" dur="500"/>
                                        <p:tgtEl>
                                          <p:spTgt spid="27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77"/>
                                        </p:tgtEl>
                                        <p:attrNameLst>
                                          <p:attrName>style.visibility</p:attrName>
                                        </p:attrNameLst>
                                      </p:cBhvr>
                                      <p:to>
                                        <p:strVal val="visible"/>
                                      </p:to>
                                    </p:set>
                                    <p:anim calcmode="lin" valueType="num">
                                      <p:cBhvr>
                                        <p:cTn id="28" dur="500" fill="hold"/>
                                        <p:tgtEl>
                                          <p:spTgt spid="277"/>
                                        </p:tgtEl>
                                        <p:attrNameLst>
                                          <p:attrName>ppt_w</p:attrName>
                                        </p:attrNameLst>
                                      </p:cBhvr>
                                      <p:tavLst>
                                        <p:tav tm="0">
                                          <p:val>
                                            <p:fltVal val="0"/>
                                          </p:val>
                                        </p:tav>
                                        <p:tav tm="100000">
                                          <p:val>
                                            <p:strVal val="#ppt_w"/>
                                          </p:val>
                                        </p:tav>
                                      </p:tavLst>
                                    </p:anim>
                                    <p:anim calcmode="lin" valueType="num">
                                      <p:cBhvr>
                                        <p:cTn id="29" dur="500" fill="hold"/>
                                        <p:tgtEl>
                                          <p:spTgt spid="277"/>
                                        </p:tgtEl>
                                        <p:attrNameLst>
                                          <p:attrName>ppt_h</p:attrName>
                                        </p:attrNameLst>
                                      </p:cBhvr>
                                      <p:tavLst>
                                        <p:tav tm="0">
                                          <p:val>
                                            <p:fltVal val="0"/>
                                          </p:val>
                                        </p:tav>
                                        <p:tav tm="100000">
                                          <p:val>
                                            <p:strVal val="#ppt_h"/>
                                          </p:val>
                                        </p:tav>
                                      </p:tavLst>
                                    </p:anim>
                                    <p:animEffect transition="in" filter="fade">
                                      <p:cBhvr>
                                        <p:cTn id="30"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276" grpId="0"/>
      <p:bldP spid="277" grpId="0"/>
      <p:bldP spid="278" grpId="0"/>
    </p:bldLst>
  </p:timing>
</p:sld>
</file>

<file path=ppt/theme/theme1.xml><?xml version="1.0" encoding="utf-8"?>
<a:theme xmlns:a="http://schemas.openxmlformats.org/drawingml/2006/main" name="Awesome Slides">
  <a:themeElements>
    <a:clrScheme name="AS_10_Light">
      <a:dk1>
        <a:srgbClr val="000000"/>
      </a:dk1>
      <a:lt1>
        <a:srgbClr val="FFFFFF"/>
      </a:lt1>
      <a:dk2>
        <a:srgbClr val="2F3540"/>
      </a:dk2>
      <a:lt2>
        <a:srgbClr val="FFFFFF"/>
      </a:lt2>
      <a:accent1>
        <a:srgbClr val="997177"/>
      </a:accent1>
      <a:accent2>
        <a:srgbClr val="997177"/>
      </a:accent2>
      <a:accent3>
        <a:srgbClr val="FFFFFF"/>
      </a:accent3>
      <a:accent4>
        <a:srgbClr val="000000"/>
      </a:accent4>
      <a:accent5>
        <a:srgbClr val="282D38"/>
      </a:accent5>
      <a:accent6>
        <a:srgbClr val="FFFFFF"/>
      </a:accent6>
      <a:hlink>
        <a:srgbClr val="FFFFFF"/>
      </a:hlink>
      <a:folHlink>
        <a:srgbClr val="997177"/>
      </a:folHlink>
    </a:clrScheme>
    <a:fontScheme name="Awesome_Slides">
      <a:majorFont>
        <a:latin typeface="Roboto Condensed Regular"/>
        <a:ea typeface="Roboto Condensed Regular"/>
        <a:cs typeface=""/>
      </a:majorFont>
      <a:minorFont>
        <a:latin typeface="Roboto Condensed Light"/>
        <a:ea typeface="Roboto Condensed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20280</TotalTime>
  <Words>11730</Words>
  <Application>Microsoft Office PowerPoint</Application>
  <PresentationFormat>Affichage à l'écran (16:9)</PresentationFormat>
  <Paragraphs>1283</Paragraphs>
  <Slides>69</Slides>
  <Notes>65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69</vt:i4>
      </vt:variant>
    </vt:vector>
  </HeadingPairs>
  <TitlesOfParts>
    <vt:vector size="81" baseType="lpstr">
      <vt:lpstr>맑은 고딕</vt:lpstr>
      <vt:lpstr>Arial</vt:lpstr>
      <vt:lpstr>Arial Rounded MT Bold</vt:lpstr>
      <vt:lpstr>Bebas Neue</vt:lpstr>
      <vt:lpstr>Entypo</vt:lpstr>
      <vt:lpstr>Heydings Icons</vt:lpstr>
      <vt:lpstr>Roboto Condensed Light</vt:lpstr>
      <vt:lpstr>Roboto Condensed Regular</vt:lpstr>
      <vt:lpstr>Roboto Light</vt:lpstr>
      <vt:lpstr>Times New Roman</vt:lpstr>
      <vt:lpstr>Wingdings</vt:lpstr>
      <vt:lpstr>Awesome Slides</vt:lpstr>
      <vt:lpstr>Présentation PowerPoint</vt:lpstr>
      <vt:lpstr>PROTECTION SOCIALE</vt:lpstr>
      <vt:lpstr>Présentation PowerPoint</vt:lpstr>
      <vt:lpstr>Présentation PowerPoint</vt:lpstr>
      <vt:lpstr>Présentation PowerPoint</vt:lpstr>
      <vt:lpstr>Présentation PowerPoint</vt:lpstr>
      <vt:lpstr>Quel régime ?</vt:lpstr>
      <vt:lpstr>RISQUES STATUTAIRES</vt:lpstr>
      <vt:lpstr>ASSURANCE GROUPE</vt:lpstr>
      <vt:lpstr>LA PROTECTION SOCIALE COMPLÉMENTAIRE</vt:lpstr>
      <vt:lpstr>PROTECTION SOCIALE  COMPLÉMENTAIRE</vt:lpstr>
      <vt:lpstr>LES CONGÉS DE MALADIE</vt:lpstr>
      <vt:lpstr>LES CONGÉS DE MALADIE</vt:lpstr>
      <vt:lpstr>LE CONGÉ DE MALADIE ORDINAIRE</vt:lpstr>
      <vt:lpstr>LE CONGÉ DE MALADIE ORDINAIRE</vt:lpstr>
      <vt:lpstr>LE CONGÉ DE MALADIE ORDINAIRE</vt:lpstr>
      <vt:lpstr>LES DROITS À RÉMUNÉRATION/CMO</vt:lpstr>
      <vt:lpstr>L’année médicale</vt:lpstr>
      <vt:lpstr>Présentation PowerPoint</vt:lpstr>
      <vt:lpstr>Présentation PowerPoint</vt:lpstr>
      <vt:lpstr>Présentation PowerPoint</vt:lpstr>
      <vt:lpstr>FAQ (source CIG Petite Couronne)</vt:lpstr>
      <vt:lpstr>Présentation PowerPoint</vt:lpstr>
      <vt:lpstr>AGIRHE</vt:lpstr>
      <vt:lpstr>LE CONGÉ DE LONGUE MALADIE</vt:lpstr>
      <vt:lpstr>LE CONGÉ DE LONGUE MALADIE</vt:lpstr>
      <vt:lpstr>LE CONGÉ DE LONGUE MALADIE</vt:lpstr>
      <vt:lpstr>LE CONGÉ DE LONGUE MALADIE</vt:lpstr>
      <vt:lpstr>LE CONGÉ DE LONGUE MALADIE</vt:lpstr>
      <vt:lpstr>LE CONGÉ DE LONGUE MALADIE</vt:lpstr>
      <vt:lpstr>LE CONGÉ DE LONGUE DURÉE</vt:lpstr>
      <vt:lpstr>LE CONGÉ DE LONGUE DURÉE</vt:lpstr>
      <vt:lpstr>LES DROITS À RÉMUNÉRATION/CLM/CLD</vt:lpstr>
      <vt:lpstr>LES DROITS À RÉMUNÉRATION/DISPONIBILITÉ D’OFFICE</vt:lpstr>
      <vt:lpstr>Présentation PowerPoint</vt:lpstr>
      <vt:lpstr>LE TEMPS PARTIEL POUR RAISON THÉRAPEUTIQUE</vt:lpstr>
      <vt:lpstr>Présentation PowerPoint</vt:lpstr>
      <vt:lpstr>LES CONGÉS DE MALADIE</vt:lpstr>
      <vt:lpstr>FONCTIONNAIRES RÉGIME GÉNÉRAL</vt:lpstr>
      <vt:lpstr>FONCTIONNAIRES RÉGIME GÉNÉRAL</vt:lpstr>
      <vt:lpstr>LES DROITS À RÉMUNÉRATION/CGM</vt:lpstr>
      <vt:lpstr>CONTRACTUELS</vt:lpstr>
      <vt:lpstr>LES DROITS A RÉMUNÉRATION CONTRACTUELS</vt:lpstr>
      <vt:lpstr>Présentation PowerPoint</vt:lpstr>
      <vt:lpstr>LES CONGÉS DE MALADIE</vt:lpstr>
      <vt:lpstr>L’ACCIDENT DE SERVICE</vt:lpstr>
      <vt:lpstr>L’ACCIDENT DE SERVICE</vt:lpstr>
      <vt:lpstr>LA MALADIE PROFESSIONNELLE</vt:lpstr>
      <vt:lpstr>LES CONGÉS DE MALADIE</vt:lpstr>
      <vt:lpstr>L’ACCIDENT DE TRAVAIL</vt:lpstr>
      <vt:lpstr>LA MALADIE PROFESSIONNELLE</vt:lpstr>
      <vt:lpstr>LES INSTANCES MÉDICALES</vt:lpstr>
      <vt:lpstr>LE CONSEIL MÉDICAL</vt:lpstr>
      <vt:lpstr>Le conseil médical-Formation restreinte-CMFR</vt:lpstr>
      <vt:lpstr>Le conseil médical-Formation restreinte-CMFR</vt:lpstr>
      <vt:lpstr>LES AVIS DU CONSEIL MÉDICAL-Formation restreinte</vt:lpstr>
      <vt:lpstr>Présentation PowerPoint</vt:lpstr>
      <vt:lpstr>Le conseil médical-Formation plénière-CMFP</vt:lpstr>
      <vt:lpstr>LES AVIS DU CONSEIL MÉDICAL-Formation plénière</vt:lpstr>
      <vt:lpstr>POUR ALLER PLUS LOIN…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APTITUDE/INAPTITUDE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lunik</dc:creator>
  <cp:lastModifiedBy>LANOIS Delphine</cp:lastModifiedBy>
  <cp:revision>1249</cp:revision>
  <cp:lastPrinted>2024-07-03T06:37:45Z</cp:lastPrinted>
  <dcterms:created xsi:type="dcterms:W3CDTF">2014-02-18T01:25:30Z</dcterms:created>
  <dcterms:modified xsi:type="dcterms:W3CDTF">2025-02-19T14:29:13Z</dcterms:modified>
</cp:coreProperties>
</file>