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347" r:id="rId6"/>
    <p:sldId id="348" r:id="rId7"/>
    <p:sldId id="269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6" r:id="rId22"/>
    <p:sldId id="375" r:id="rId23"/>
    <p:sldId id="377" r:id="rId24"/>
    <p:sldId id="361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74A"/>
    <a:srgbClr val="723A66"/>
    <a:srgbClr val="AA5A98"/>
    <a:srgbClr val="0180E9"/>
    <a:srgbClr val="008080"/>
    <a:srgbClr val="095279"/>
    <a:srgbClr val="0E917F"/>
    <a:srgbClr val="FBE5D6"/>
    <a:srgbClr val="F0DCE3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2FCC-857A-4B1B-8928-5A3638B20C29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ED87-15E5-4859-AC31-232AE19DA3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17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99CC-E40F-4E5F-9652-A1F03C29287F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6C-CC2E-481B-A9C0-3674C8DA09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93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iterritorial.fr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3386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Gérald</a:t>
            </a:r>
          </a:p>
          <a:p>
            <a:endParaRPr lang="fr-FR" dirty="0"/>
          </a:p>
          <a:p>
            <a:r>
              <a:rPr lang="fr-FR" dirty="0"/>
              <a:t>Propos introductifs :</a:t>
            </a:r>
          </a:p>
          <a:p>
            <a:r>
              <a:rPr lang="fr-FR" b="1" dirty="0"/>
              <a:t>Stratégie de la nouvelle équipe sur le mandat 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conforter et renforcer les missions existantes du CDG et poursuivre le développement de nouvelles missions</a:t>
            </a:r>
          </a:p>
          <a:p>
            <a:pPr marL="171450" indent="-171450">
              <a:buFontTx/>
              <a:buChar char="-"/>
            </a:pPr>
            <a:r>
              <a:rPr lang="fr-FR" dirty="0"/>
              <a:t>Renforcer l’appui aux collectivités et établissements qui ont besoin de l’expertise du CDG : accompagnement dans des domaines spécifiques : recrutements, procédures disciplinaires, …</a:t>
            </a:r>
          </a:p>
          <a:p>
            <a:pPr marL="171450" indent="-171450">
              <a:buFontTx/>
              <a:buChar char="-"/>
            </a:pPr>
            <a:r>
              <a:rPr lang="fr-FR" dirty="0"/>
              <a:t>Renforcer la disponibilité des services du CDG : raccourcissement du délai de traitement des demandes,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dirty="0"/>
              <a:t>Actions depuis le début du mandat</a:t>
            </a:r>
          </a:p>
          <a:p>
            <a:r>
              <a:rPr lang="fr-FR" dirty="0"/>
              <a:t>- Stabilisation de la situation financière de l’établissement post COVID</a:t>
            </a:r>
          </a:p>
          <a:p>
            <a:pPr marL="171450" indent="-171450">
              <a:buFontTx/>
              <a:buChar char="-"/>
            </a:pPr>
            <a:r>
              <a:rPr lang="fr-FR" dirty="0"/>
              <a:t>Recrutements ciblés sur les services (notamment l’encadrement intermédiaire)</a:t>
            </a:r>
          </a:p>
          <a:p>
            <a:pPr marL="171450" indent="-171450">
              <a:buFontTx/>
              <a:buChar char="-"/>
            </a:pPr>
            <a:r>
              <a:rPr lang="fr-FR" dirty="0"/>
              <a:t>Réflexions engagées sur les méthodes de communication du CDG</a:t>
            </a:r>
          </a:p>
          <a:p>
            <a:pPr marL="171450" indent="-171450">
              <a:buFontTx/>
              <a:buChar char="-"/>
            </a:pPr>
            <a:r>
              <a:rPr lang="fr-FR" dirty="0"/>
              <a:t>Identification de la pénurie de candidats dans certains métiers (secrétaires de mairie, auxiliaires de puériculture) et des difficultés de recrutement</a:t>
            </a:r>
          </a:p>
          <a:p>
            <a:pPr marL="171450" indent="-171450">
              <a:buFontTx/>
              <a:buChar char="-"/>
            </a:pPr>
            <a:r>
              <a:rPr lang="fr-FR" dirty="0"/>
              <a:t>En réponse, apports de solutions concrètes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dirty="0"/>
              <a:t>dispositifs de formation et partenariats (Pôle Emploi, Cap Emploi, CNFPT)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dirty="0"/>
              <a:t>Développement de l’apprentissage dans la FPT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1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5F629-90B9-CE27-1329-743E83D7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2DD754-71F8-CCB4-BDD0-5874154E7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937D6D8-5EC8-799F-112D-4B0A220FD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1AA1A6-E7CF-3253-DEAE-54DA14BC0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91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10671-8BAB-CBC1-B38E-B0538EC1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72F09D-93E9-8C80-F555-D844F4EC1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C5C8198-7571-F6A1-042E-6E616D71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9310A0-66D3-1CA4-C6F8-2B89860BE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63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4905B-5888-DA00-8E8F-8DBB62EBC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47C316-0DB9-3DBB-065D-2B180B0FD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7758E08-B7B6-34CE-D318-E306936C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50C156-2E87-1F1B-CC27-432251E28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218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38F39-0B5B-C5D6-55BA-ECAB19209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D03A98E-23A6-5652-9F94-25A5CB540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CC46F8D-B02C-B7D5-733C-4FDA4432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FE3E48-AEEF-6087-EE9D-E9B4256DE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86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7952E-A809-A02F-3DD8-B6AE6880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3720F2-15D2-8BB2-4B5F-42ACDA685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C801611-A550-901B-6F46-B0DFA5E4F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B20235-C2BD-C757-6DD1-98C378148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46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A24D-E73A-965D-30C4-6C1C7C919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7CC342C-F82A-2659-68CF-1C0E30247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95B748B-2A03-9B21-8930-00A4E0CB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23625-C11E-8CD4-3422-B4F506608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883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9330F-2FE7-CA46-E66E-D6C1A7883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0B87A7-60B6-7822-04E8-00027E50A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A328EAC-4BED-0622-B331-B4AB35F9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6D268-5B14-EA9F-62FA-DB7125BD5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857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5E545-45F9-E9A1-9874-A3AC92B66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889021-6737-3DD4-A6A5-A1DC96E13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A96C339-420E-8718-511C-0B2A9BA4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B8CDC4-12D7-026F-BE13-5B189D3D76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643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0427-ED98-E50E-48BA-9D9BA3E78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FF390A-5EC7-895F-1A01-D1350BE99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8A1294F-0407-363D-B4E0-CD07547DF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65B1B-2385-C797-CF77-B19026354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39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A66EC-6326-E50E-5C24-71F5425DF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29D7CC-F5AA-802C-0867-D4792AA12C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9C1734F-E4E7-CD3C-4F4E-FEE2B71A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CA5705-15F9-4390-98DD-2511971F8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5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Gérald</a:t>
            </a:r>
          </a:p>
          <a:p>
            <a:endParaRPr lang="fr-FR" dirty="0"/>
          </a:p>
          <a:p>
            <a:r>
              <a:rPr lang="fr-FR" dirty="0"/>
              <a:t>1 Centre de Gestion par département, </a:t>
            </a:r>
            <a:r>
              <a:rPr lang="fr-FR" b="1" dirty="0"/>
              <a:t>exclusivement compétent dans son territoire </a:t>
            </a:r>
            <a:r>
              <a:rPr lang="fr-FR" dirty="0"/>
              <a:t>(pas d’intervention d’un CDG d’un autre département)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604 affiliés au CDG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498 communes</a:t>
            </a:r>
          </a:p>
          <a:p>
            <a:pPr marL="171450" indent="-171450">
              <a:buFontTx/>
              <a:buChar char="-"/>
            </a:pPr>
            <a:r>
              <a:rPr lang="fr-FR" dirty="0"/>
              <a:t>106 établissements publics</a:t>
            </a:r>
          </a:p>
          <a:p>
            <a:r>
              <a:rPr lang="fr-FR" dirty="0"/>
              <a:t>Le Département de la Meuse est la seule collectivité non affiliée.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87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F2CAE-F384-620F-B08C-AF7B4C2DD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03FED6-C083-5B80-83E7-0236D8228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8FC5317-5229-4D85-0725-74035648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8F85C0-281D-D9AD-9A41-1D73C267A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510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7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Gérald</a:t>
            </a:r>
          </a:p>
          <a:p>
            <a:endParaRPr lang="fr-FR" dirty="0"/>
          </a:p>
          <a:p>
            <a:r>
              <a:rPr lang="fr-FR" dirty="0"/>
              <a:t>21 titulaires + 21 suppléants + 42 remplaçants</a:t>
            </a:r>
          </a:p>
          <a:p>
            <a:endParaRPr lang="fr-FR" dirty="0"/>
          </a:p>
          <a:p>
            <a:r>
              <a:rPr lang="fr-FR" u="sng" dirty="0"/>
              <a:t>Pas de représentation « politique »</a:t>
            </a:r>
            <a:r>
              <a:rPr lang="fr-FR" dirty="0"/>
              <a:t> au sein du Conseil d’Administration </a:t>
            </a:r>
          </a:p>
          <a:p>
            <a:r>
              <a:rPr lang="fr-FR" b="1" dirty="0"/>
              <a:t>Mais </a:t>
            </a:r>
          </a:p>
          <a:p>
            <a:pPr marL="171450" indent="-171450">
              <a:buFontTx/>
              <a:buChar char="-"/>
            </a:pPr>
            <a:r>
              <a:rPr lang="fr-FR" dirty="0"/>
              <a:t>Équilibre des territoires </a:t>
            </a:r>
          </a:p>
          <a:p>
            <a:pPr marL="171450" indent="-171450">
              <a:buFontTx/>
              <a:buChar char="-"/>
            </a:pPr>
            <a:r>
              <a:rPr lang="fr-FR" dirty="0"/>
              <a:t>collectivités et établissements publics </a:t>
            </a:r>
            <a:r>
              <a:rPr lang="fr-FR" u="sng" dirty="0"/>
              <a:t>de différentes tailles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35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24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DB184-91C2-2BBE-9890-22B92749A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D7D3D5-A4A4-D4A9-6045-0702D9DBC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5248B27-EE18-F1A5-5195-BA82553B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CA12F9-9E15-405D-9BD9-BE6D1A5D1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4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A8166-86A2-A5DB-B1CD-CE4864F6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1935CD-7EB5-EB91-FDA8-2D48D5ACD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EEB2464-535C-093C-6FF0-65C2BCAA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57B428-42BD-6D47-E76C-30DC86E8D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EDF72-BF6E-4BF7-5659-D091D2EE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DD6555-56F5-954E-071A-DEE44DB66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369FEAF-56F1-5924-72DD-1E9B464C2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BC9776-7684-E538-98FD-F658BB8D3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8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FC23A-D613-AF01-F054-B352D004C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D45914B-92E3-6AEA-B582-519C9FD32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ABEF100-C2AA-83E3-C398-819952D9B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D7CCBC-149D-F690-961F-65FDC9D97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59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2450-6E96-F478-0F61-B58BD683D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5C9EA8-DD61-FC11-4308-975ABB777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8A1793D-8445-ECF0-D108-37520116D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033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</a:rPr>
              <a:t>JBL</a:t>
            </a:r>
          </a:p>
          <a:p>
            <a:endParaRPr lang="fr-FR" dirty="0"/>
          </a:p>
          <a:p>
            <a:r>
              <a:rPr lang="fr-FR" b="1" u="sng" dirty="0"/>
              <a:t>Emploi : </a:t>
            </a:r>
          </a:p>
          <a:p>
            <a:r>
              <a:rPr lang="fr-FR" dirty="0"/>
              <a:t>Information du public : participation à des forums Emploi, site internet</a:t>
            </a:r>
          </a:p>
          <a:p>
            <a:r>
              <a:rPr lang="fr-FR" dirty="0"/>
              <a:t>bourse de l’emploi (publications des créations et vacances de postes)</a:t>
            </a:r>
          </a:p>
          <a:p>
            <a:r>
              <a:rPr lang="fr-FR" dirty="0"/>
              <a:t>offres d’emploi avec le site </a:t>
            </a:r>
            <a:r>
              <a:rPr lang="fr-FR" dirty="0">
                <a:hlinkClick r:id="rId3"/>
              </a:rPr>
              <a:t>www.emploiterritorial.fr</a:t>
            </a:r>
            <a:endParaRPr lang="fr-FR" dirty="0"/>
          </a:p>
          <a:p>
            <a:r>
              <a:rPr lang="fr-FR" dirty="0"/>
              <a:t>Rapport Social Unique</a:t>
            </a:r>
          </a:p>
          <a:p>
            <a:endParaRPr lang="fr-FR" dirty="0"/>
          </a:p>
          <a:p>
            <a:r>
              <a:rPr lang="fr-FR" b="1" u="sng" dirty="0"/>
              <a:t>Carrière : </a:t>
            </a:r>
          </a:p>
          <a:p>
            <a:r>
              <a:rPr lang="fr-FR" dirty="0"/>
              <a:t>instances paritaires = CAP, CT et CCP + conseils de discipline. Accompagnement du CDG sur les procédures disciplinaires</a:t>
            </a:r>
          </a:p>
          <a:p>
            <a:r>
              <a:rPr lang="fr-FR" dirty="0"/>
              <a:t>Droit syndical : remboursement des heures d’activité syndicale = 100 000 € / an</a:t>
            </a:r>
          </a:p>
          <a:p>
            <a:r>
              <a:rPr lang="fr-FR" dirty="0"/>
              <a:t>Fonctionnaires momentanément privés d’emploi</a:t>
            </a:r>
          </a:p>
          <a:p>
            <a:r>
              <a:rPr lang="fr-FR" dirty="0"/>
              <a:t>Déontologue indépendant à disposition des affiliés</a:t>
            </a:r>
          </a:p>
          <a:p>
            <a:r>
              <a:rPr lang="fr-FR" dirty="0"/>
              <a:t>Médiation préalable obligatoire</a:t>
            </a:r>
          </a:p>
          <a:p>
            <a:r>
              <a:rPr lang="fr-FR" dirty="0"/>
              <a:t>Conseil en évolution professionnelle</a:t>
            </a:r>
          </a:p>
          <a:p>
            <a:endParaRPr lang="fr-FR" dirty="0"/>
          </a:p>
          <a:p>
            <a:r>
              <a:rPr lang="fr-FR" b="1" u="sng" dirty="0"/>
              <a:t>Santé au travail :</a:t>
            </a:r>
          </a:p>
          <a:p>
            <a:r>
              <a:rPr lang="fr-FR" dirty="0"/>
              <a:t>Nouvelles instances médicales = conseil médical CMFR et CMFP (anciennement comité médical et commission de réforme)</a:t>
            </a:r>
          </a:p>
          <a:p>
            <a:r>
              <a:rPr lang="fr-FR" dirty="0"/>
              <a:t>Reclassements : mise en place de période de préparation au reclassement</a:t>
            </a:r>
          </a:p>
          <a:p>
            <a:endParaRPr lang="fr-FR" dirty="0"/>
          </a:p>
          <a:p>
            <a:pPr algn="ctr"/>
            <a:r>
              <a:rPr lang="fr-FR" b="1" dirty="0"/>
              <a:t>Missions obligatoires financées par la cotisation obligatoire de 0,8%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A0A03-74BC-C833-12C8-F2AB9B0D0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6C-CC2E-481B-A9C0-3674C8DA092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6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68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0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8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2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1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2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87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48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5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33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487F-05C9-4E37-8C35-FDA1DE396247}" type="datetimeFigureOut">
              <a:rPr lang="fr-FR" smtClean="0"/>
              <a:pPr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0355-11C7-455E-B51E-5F28EC94FD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4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9063" y="283566"/>
            <a:ext cx="8724900" cy="1094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9063" y="644026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i="1" dirty="0">
                <a:latin typeface="Gill Sans MT" panose="020B0502020104020203" pitchFamily="34" charset="0"/>
              </a:rPr>
              <a:t>CENTRE DE GESTION DE LA MEUSE</a:t>
            </a:r>
          </a:p>
          <a:p>
            <a:r>
              <a:rPr lang="fr-FR" altLang="fr-FR" sz="2400" b="1" i="1" dirty="0">
                <a:latin typeface="Gill Sans MT" panose="020B0502020104020203" pitchFamily="34" charset="0"/>
              </a:rPr>
              <a:t>Fonction publique territoriale</a:t>
            </a:r>
            <a:endParaRPr lang="fr-FR" sz="2400" dirty="0">
              <a:latin typeface="Gill Sans MT" panose="020B05020201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4261"/>
            <a:ext cx="9144000" cy="37237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45" y="1726008"/>
            <a:ext cx="3621974" cy="36219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63563A-C568-4FA8-86C9-E9315B567294}"/>
              </a:ext>
            </a:extLst>
          </p:cNvPr>
          <p:cNvSpPr txBox="1"/>
          <p:nvPr/>
        </p:nvSpPr>
        <p:spPr>
          <a:xfrm>
            <a:off x="0" y="1997839"/>
            <a:ext cx="5244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Gill Sans MT" panose="020B0502020104020203" pitchFamily="34" charset="0"/>
              </a:rPr>
              <a:t>Forum des SGM</a:t>
            </a:r>
          </a:p>
          <a:p>
            <a:pPr algn="ctr"/>
            <a:r>
              <a:rPr lang="fr-FR" sz="3600" dirty="0">
                <a:latin typeface="Gill Sans MT" panose="020B0502020104020203" pitchFamily="34" charset="0"/>
              </a:rPr>
              <a:t>Bilan de la revalorisation du métier en termes de carrière</a:t>
            </a:r>
          </a:p>
          <a:p>
            <a:pPr algn="ctr"/>
            <a:endParaRPr lang="fr-FR" sz="3600" b="1" dirty="0">
              <a:latin typeface="Gill Sans MT" panose="020B0502020104020203" pitchFamily="34" charset="0"/>
            </a:endParaRPr>
          </a:p>
          <a:p>
            <a:pPr algn="ctr"/>
            <a:r>
              <a:rPr lang="fr-FR" sz="3600" b="1" dirty="0">
                <a:latin typeface="Gill Sans MT" panose="020B0502020104020203" pitchFamily="34" charset="0"/>
              </a:rPr>
              <a:t>25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9903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27565-1D2B-0BFE-1AD5-5B89EA0F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F69CA9-E6F6-1129-ABA6-F052F608B26B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39241F-BC2F-CFA7-9B3A-8B34F42C3314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56F7184-8307-4236-BF2F-31EC8FF20BE2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4DF362A2-313C-70D6-B1C2-F0C84F435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39A983B9-B6DE-F242-FEC7-514741126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804CE87D-E4B2-4345-E751-AB5F86D09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5BDA8E25-D0C4-6C6D-4BF6-9AA343A89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980B97-F5CA-26A7-C807-484288333981}"/>
              </a:ext>
            </a:extLst>
          </p:cNvPr>
          <p:cNvSpPr txBox="1"/>
          <p:nvPr/>
        </p:nvSpPr>
        <p:spPr>
          <a:xfrm>
            <a:off x="368129" y="2199387"/>
            <a:ext cx="8064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Loi n°2023-1380 du 30 déc. 2023 (art. 8)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Décret n°2024-827 du 16 juil. 2024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Circulaire ministérielle du 18 oct. 2024 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             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0FC6FB-9F74-257E-0146-154F40CB1DAC}"/>
              </a:ext>
            </a:extLst>
          </p:cNvPr>
          <p:cNvSpPr txBox="1"/>
          <p:nvPr/>
        </p:nvSpPr>
        <p:spPr>
          <a:xfrm>
            <a:off x="320555" y="13937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Cadre juridique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D6D616-C748-1555-8CF4-535D757B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814" y="4347882"/>
            <a:ext cx="4101412" cy="19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9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721F1-D524-6FBE-E456-930A399BB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D119D9-D0FD-EA15-1032-E735FE5F0C49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74F327-7081-F588-1361-7FF5B31CDAA4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99ECF02-B47C-4A1C-1D9E-051A2385D4DE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001A0370-A645-8420-7A09-CBA735C1E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1613B71D-279A-3320-487C-532FBA924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15F4F7D9-B6E8-3A1C-9FC1-3461F1D7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426916BE-6DE3-D78A-2277-DD06E7CB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1F5A84-CFE2-3CC7-6862-5132DCED5039}"/>
              </a:ext>
            </a:extLst>
          </p:cNvPr>
          <p:cNvSpPr txBox="1"/>
          <p:nvPr/>
        </p:nvSpPr>
        <p:spPr>
          <a:xfrm>
            <a:off x="368129" y="2199387"/>
            <a:ext cx="8064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Loi n°2023-1380 du 30 déc. 2023 (art. 8)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Décret n°2024-827 du 16 juil. 2024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Circulaire ministérielle du 18 oct. 2024 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             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DA0E70-7DEE-4D71-5648-C09597745451}"/>
              </a:ext>
            </a:extLst>
          </p:cNvPr>
          <p:cNvSpPr txBox="1"/>
          <p:nvPr/>
        </p:nvSpPr>
        <p:spPr>
          <a:xfrm>
            <a:off x="320555" y="13937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Agents concernés :</a:t>
            </a:r>
          </a:p>
        </p:txBody>
      </p:sp>
    </p:spTree>
    <p:extLst>
      <p:ext uri="{BB962C8B-B14F-4D97-AF65-F5344CB8AC3E}">
        <p14:creationId xmlns:p14="http://schemas.microsoft.com/office/powerpoint/2010/main" val="389010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7A310-46B1-C80C-6EFA-8DD570FD8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9C8C55-7E8F-87B7-F690-19C612ED656E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16F1D-FE1F-A0F6-990E-6616D261756F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2A4C1D0-F439-2AB3-A835-0C8814F58655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3E26663C-0A28-B278-1437-13CA2B856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01BFBE58-9897-A207-FC57-A4973E096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D5C6C094-DA91-0A83-FF97-57E26902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DCF610FB-4FC9-F237-7D9B-DB2C900B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2C266D8-D573-EF53-AA04-CD231C5EDF4C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Agents concernés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E99390-550A-B410-B18E-395E1245C74B}"/>
              </a:ext>
            </a:extLst>
          </p:cNvPr>
          <p:cNvSpPr txBox="1"/>
          <p:nvPr/>
        </p:nvSpPr>
        <p:spPr>
          <a:xfrm>
            <a:off x="368129" y="2199387"/>
            <a:ext cx="80648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Attachés, rédacteurs, adjoints administratifs et secrétaires de mairie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Exerçant les fonctions de secrétaire général de mairie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À temps complet ou temps non complet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DA1BB7-E751-373C-4FC6-C00974CC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06" y="4651787"/>
            <a:ext cx="285927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037DA-1B57-8D17-5815-27199084B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B83837-D0EF-849E-E9C4-3B4B02837D40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C6B1F2-52C2-EAF6-E090-B7D14EF2D9C8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A4A0877-2F7C-4EEB-6B02-1BF4941A8C9D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52E77712-9E47-099E-938B-196A13F45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200FA592-1A5F-B09F-9F56-2B2E8C438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8AFF417B-1F53-7787-7AC4-2DC1819F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2B84F994-E6DA-61AF-1833-B5A84FC7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C9A4242-39DC-55A5-43B8-80BD4457E9E3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Objectif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392B0B-5475-D7E3-DAE0-000D2026C3D1}"/>
              </a:ext>
            </a:extLst>
          </p:cNvPr>
          <p:cNvSpPr txBox="1"/>
          <p:nvPr/>
        </p:nvSpPr>
        <p:spPr>
          <a:xfrm>
            <a:off x="368129" y="2199387"/>
            <a:ext cx="80648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Proposer :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une bonification à l’ancienneté (de droit)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Une bonification selon la valeur professionnelle (facultative)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Ces 2 bonifications sont cumulables </a:t>
            </a:r>
          </a:p>
        </p:txBody>
      </p:sp>
    </p:spTree>
    <p:extLst>
      <p:ext uri="{BB962C8B-B14F-4D97-AF65-F5344CB8AC3E}">
        <p14:creationId xmlns:p14="http://schemas.microsoft.com/office/powerpoint/2010/main" val="882200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82B28-5A74-268A-8E54-AA2204701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992B84-E6D2-7BFB-EEB8-85BAB2CEDBDD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34DC7-49DA-A9B2-52AA-65CF88DD6184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0A24942-419D-0332-56F6-BD50EE92F1E2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A145E8EC-7990-986E-45A8-06448668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F39B1A94-F529-16A4-83C1-3D474EC24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5F8710CC-EDAE-CDD4-C9E9-EF02870E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E59D12C6-C266-77A7-E4E6-5038E858D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A96A52E-886F-CB3B-3329-6B372BE736E6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Bonification obligatoire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194F4D-0D5F-D8B7-2534-6866DF36CA4A}"/>
              </a:ext>
            </a:extLst>
          </p:cNvPr>
          <p:cNvSpPr txBox="1"/>
          <p:nvPr/>
        </p:nvSpPr>
        <p:spPr>
          <a:xfrm>
            <a:off x="368129" y="2199387"/>
            <a:ext cx="8064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6 mois d’ancienneté tous les 8 ans de service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arrêté possible à compter du 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août 2024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Arrêté établi par le CDG </a:t>
            </a:r>
          </a:p>
        </p:txBody>
      </p:sp>
    </p:spTree>
    <p:extLst>
      <p:ext uri="{BB962C8B-B14F-4D97-AF65-F5344CB8AC3E}">
        <p14:creationId xmlns:p14="http://schemas.microsoft.com/office/powerpoint/2010/main" val="63083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3439D-3303-D818-3196-414D1348A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B6EA04-DC6F-5791-ED8F-134482A48EF8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0A88EC-7E1A-68E8-4F0F-BED5BC4194C5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FC3291A-CC13-42C3-2F36-C5F62890789F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7B931302-45E3-F634-0EAE-0A68B84B0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3EA2006C-777F-6A91-A222-8458DAC2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F4D6E2CF-AE00-2B4A-7297-F2403E5A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06142BC0-9003-7ED8-5CEF-782FB627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7FCDD64-3B85-9620-092B-7FD96759924D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Bonification facultative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554B5A-D5E5-6E18-4A02-303C5E7E1C6B}"/>
              </a:ext>
            </a:extLst>
          </p:cNvPr>
          <p:cNvSpPr txBox="1"/>
          <p:nvPr/>
        </p:nvSpPr>
        <p:spPr>
          <a:xfrm>
            <a:off x="368129" y="2199387"/>
            <a:ext cx="8064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3 mois d’ancienneté tous les 3 ans de service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arrêté possible à compter de la modification des Lignes Directrices de Gestion (LDG) après avis du Comité social territorial (CST) prévoyant des critères relatifs à la valeur professionnelle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FF0000"/>
                </a:solidFill>
              </a:rPr>
              <a:t>ATTENTION : toutes les collectivités occupées par l’agent doivent inclure dans leur LDG cette possibilité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Arrêté établi par le CDG après réception de l’arrêté modifiant les LDG</a:t>
            </a:r>
          </a:p>
        </p:txBody>
      </p:sp>
    </p:spTree>
    <p:extLst>
      <p:ext uri="{BB962C8B-B14F-4D97-AF65-F5344CB8AC3E}">
        <p14:creationId xmlns:p14="http://schemas.microsoft.com/office/powerpoint/2010/main" val="3917780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3313-9EC2-A09A-15F2-0F24A74D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D72A29-A185-A563-FB3B-4BD35586B929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690A3-3D0A-A349-473A-C8E7740259D8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C3EA209-ED94-C661-BA95-F888BF597D5D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53AC32E3-FC69-7191-47AD-871F51866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817BF8D5-A80C-127B-FFB4-19B2E9A03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9B3DE1B8-CF9F-AC22-00E8-190B0E3C8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68F07D31-FCD2-1ED4-BB54-4833CAC1B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383679-AB54-5E5C-88C6-026CD89C61CA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Exemple concret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A98416-0CC5-6BE7-25C2-D15FB4392664}"/>
              </a:ext>
            </a:extLst>
          </p:cNvPr>
          <p:cNvSpPr txBox="1"/>
          <p:nvPr/>
        </p:nvSpPr>
        <p:spPr>
          <a:xfrm>
            <a:off x="368129" y="2199387"/>
            <a:ext cx="80648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Agent totalisant 24 ans de fonctions au 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août 2024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 +6 mois (obligatoire)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 +jusqu’à 3 mois (facultatif)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✅ Total possible : 9 mois de réduction d’ancienneté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Date d’effet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La bonification de droit peut être appliquée rétroactivement au 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août 2024 (art. L. 522-13 du Code général de la fonction publique)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La bonification facultative après modification des LDG</a:t>
            </a:r>
          </a:p>
        </p:txBody>
      </p:sp>
    </p:spTree>
    <p:extLst>
      <p:ext uri="{BB962C8B-B14F-4D97-AF65-F5344CB8AC3E}">
        <p14:creationId xmlns:p14="http://schemas.microsoft.com/office/powerpoint/2010/main" val="471124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2108E-032E-B8EA-880D-160D45C83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C4F429-98A1-C733-FEE3-C2B6244A596B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Avantage spécifique d’ancienneté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C66BB8-CEE3-A8ED-CFE1-576C4B15E261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3F900E4-562A-B55A-B129-2CE51142EDCF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7218D5AD-2FB1-7CB0-3E17-5D26735A2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53DD080E-DB82-6200-7C78-BEA17F31B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1F9D3E03-64B2-097E-235F-69874AF40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401E4B74-AAFC-EAA6-0CE0-E1872112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3074A28-0F68-CFDB-953F-629B76AC7B25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La bonification en chiffres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CF02AC-2EC1-8D02-5086-0EB644A355FE}"/>
              </a:ext>
            </a:extLst>
          </p:cNvPr>
          <p:cNvSpPr txBox="1"/>
          <p:nvPr/>
        </p:nvSpPr>
        <p:spPr>
          <a:xfrm>
            <a:off x="368129" y="2199387"/>
            <a:ext cx="80648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6 mois d’ancienneté tous les 8 ans de service : </a:t>
            </a:r>
          </a:p>
          <a:p>
            <a:pPr algn="ctr"/>
            <a:endParaRPr lang="fr-FR" sz="2400" b="1" dirty="0">
              <a:solidFill>
                <a:srgbClr val="F3974A"/>
              </a:solidFill>
            </a:endParaRPr>
          </a:p>
          <a:p>
            <a:pPr algn="ctr"/>
            <a:r>
              <a:rPr lang="fr-FR" sz="2400" b="1" dirty="0">
                <a:solidFill>
                  <a:srgbClr val="F3974A"/>
                </a:solidFill>
              </a:rPr>
              <a:t>163 </a:t>
            </a:r>
            <a:r>
              <a:rPr lang="fr-FR" sz="2400" dirty="0">
                <a:solidFill>
                  <a:srgbClr val="0180E9"/>
                </a:solidFill>
              </a:rPr>
              <a:t>arrêtés effectués et validés.</a:t>
            </a:r>
          </a:p>
          <a:p>
            <a:pPr algn="ctr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1 à 3 mois d’ancienneté tous les 3 ans : </a:t>
            </a:r>
          </a:p>
          <a:p>
            <a:pPr algn="ctr"/>
            <a:endParaRPr lang="fr-FR" sz="2400" b="1" dirty="0">
              <a:solidFill>
                <a:srgbClr val="F3974A"/>
              </a:solidFill>
            </a:endParaRPr>
          </a:p>
          <a:p>
            <a:pPr algn="ctr"/>
            <a:r>
              <a:rPr lang="fr-FR" sz="2400" b="1" dirty="0">
                <a:solidFill>
                  <a:srgbClr val="F3974A"/>
                </a:solidFill>
              </a:rPr>
              <a:t>7</a:t>
            </a:r>
            <a:r>
              <a:rPr lang="fr-FR" sz="2400" dirty="0">
                <a:solidFill>
                  <a:srgbClr val="0180E9"/>
                </a:solidFill>
              </a:rPr>
              <a:t> arrêtés effectués et validés. </a:t>
            </a:r>
          </a:p>
        </p:txBody>
      </p:sp>
    </p:spTree>
    <p:extLst>
      <p:ext uri="{BB962C8B-B14F-4D97-AF65-F5344CB8AC3E}">
        <p14:creationId xmlns:p14="http://schemas.microsoft.com/office/powerpoint/2010/main" val="30258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C56A-D343-CD91-CD10-60A33B2E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113F65-43E8-18D6-18EB-F1B6E3CF3E29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Promotion interne pérenne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A0A9EE-7E23-0611-97F1-2F3FDF23B9A9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9303BBA-2346-DFDC-AB4D-4F215A11CBA8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969B32A1-2A23-845F-7A41-301BF0BC5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638707E7-DC60-68C3-821C-E337A4296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5073E5C8-C230-1C23-A94D-3AC703FB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E17D9D7D-3EB3-53C0-78DE-A3C4EE28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2C3A313-CB94-11EF-205A-8AFFF73EA758}"/>
              </a:ext>
            </a:extLst>
          </p:cNvPr>
          <p:cNvSpPr txBox="1"/>
          <p:nvPr/>
        </p:nvSpPr>
        <p:spPr>
          <a:xfrm>
            <a:off x="168155" y="1217530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Modification à compter du 2 mars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922B50-A675-D913-4897-0871FF4A5FBF}"/>
              </a:ext>
            </a:extLst>
          </p:cNvPr>
          <p:cNvSpPr txBox="1"/>
          <p:nvPr/>
        </p:nvSpPr>
        <p:spPr>
          <a:xfrm>
            <a:off x="368129" y="1906960"/>
            <a:ext cx="80648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Un dispositif de promotion interne dérogatoire pérenne est créé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fonctionnaires de catégorie C ayant validé une formation qualifiante d’accéder à la catégorie B (cadre d'emplois des rédacteurs territoriaux) pour exercer les fonctions de secrétaire général de mairie. </a:t>
            </a:r>
          </a:p>
          <a:p>
            <a:pPr algn="just"/>
            <a:endParaRPr lang="fr-FR" sz="2400" dirty="0">
              <a:solidFill>
                <a:srgbClr val="FF0000"/>
              </a:solidFill>
            </a:endParaRPr>
          </a:p>
          <a:p>
            <a:pPr algn="just"/>
            <a:r>
              <a:rPr lang="fr-FR" sz="2400" dirty="0">
                <a:solidFill>
                  <a:srgbClr val="FF0000"/>
                </a:solidFill>
              </a:rPr>
              <a:t>IMPORTANT : Ce dispositif ne vise donc pas seulement les agents exerçant déjà les fonctions de secrétaire de mairie mais également les agents de catégorie C qui suivront une formation afin d’occuper cet emploi.</a:t>
            </a:r>
          </a:p>
        </p:txBody>
      </p:sp>
    </p:spTree>
    <p:extLst>
      <p:ext uri="{BB962C8B-B14F-4D97-AF65-F5344CB8AC3E}">
        <p14:creationId xmlns:p14="http://schemas.microsoft.com/office/powerpoint/2010/main" val="389858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74206-23FC-54F9-9C16-E95A91BDC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14720D-9BAC-F5FB-DC26-C2939037711C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Nouvelle bonification indiciaire (NBI)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77839-147F-C10C-70F4-FE95BFD63A75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75D66DA-59CD-64E1-6306-03C7ABF4FE9F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7544DFD3-6B2B-3B5A-C4FD-E3E02EBE1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9578494C-C666-D1A8-3155-AD594F83D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898EE724-A3A4-89C7-74D9-65BF781F3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19621F5C-9D5A-A85C-EC03-B412D8AD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690B1A5-193F-7F3B-98FB-419634BB5F64}"/>
              </a:ext>
            </a:extLst>
          </p:cNvPr>
          <p:cNvSpPr txBox="1"/>
          <p:nvPr/>
        </p:nvSpPr>
        <p:spPr>
          <a:xfrm>
            <a:off x="168155" y="1217530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Modification à compter du 2 mars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79A599-CC16-73F7-39A1-F39AC151A656}"/>
              </a:ext>
            </a:extLst>
          </p:cNvPr>
          <p:cNvSpPr txBox="1"/>
          <p:nvPr/>
        </p:nvSpPr>
        <p:spPr>
          <a:xfrm>
            <a:off x="368129" y="2199387"/>
            <a:ext cx="8064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La NBI au titre du secrétariat de mairie dans une commune de moins de 2000 habitants passe de </a:t>
            </a:r>
            <a:r>
              <a:rPr lang="fr-FR" sz="2400" b="1" dirty="0">
                <a:solidFill>
                  <a:srgbClr val="F3974A"/>
                </a:solidFill>
              </a:rPr>
              <a:t>15</a:t>
            </a:r>
            <a:r>
              <a:rPr lang="fr-FR" sz="2400" dirty="0">
                <a:solidFill>
                  <a:srgbClr val="0180E9"/>
                </a:solidFill>
              </a:rPr>
              <a:t> points à </a:t>
            </a:r>
            <a:r>
              <a:rPr lang="fr-FR" sz="2400" b="1" dirty="0">
                <a:solidFill>
                  <a:srgbClr val="F3974A"/>
                </a:solidFill>
              </a:rPr>
              <a:t>30 </a:t>
            </a:r>
            <a:r>
              <a:rPr lang="fr-FR" sz="2400" dirty="0">
                <a:solidFill>
                  <a:srgbClr val="0180E9"/>
                </a:solidFill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1509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75656"/>
            <a:ext cx="9144000" cy="9628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Nomination aux fonctions de secrétaire général de mairie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619" y="1359243"/>
            <a:ext cx="8323845" cy="342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008080"/>
                </a:solidFill>
              </a:rPr>
              <a:t>Nombre de communes ayant nommé leur secrétaire général de mairie :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5000" b="1" dirty="0">
                <a:solidFill>
                  <a:srgbClr val="F3974A"/>
                </a:solidFill>
              </a:rPr>
              <a:t>293</a:t>
            </a:r>
            <a:r>
              <a:rPr lang="fr-FR" sz="5000" b="1" dirty="0">
                <a:solidFill>
                  <a:srgbClr val="00808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400" b="1" dirty="0">
                <a:solidFill>
                  <a:srgbClr val="008080"/>
                </a:solidFill>
              </a:rPr>
              <a:t>Soit par 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b="1" dirty="0">
                <a:solidFill>
                  <a:srgbClr val="008080"/>
                </a:solidFill>
              </a:rPr>
              <a:t>un arrêté,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b="1" dirty="0">
                <a:solidFill>
                  <a:srgbClr val="008080"/>
                </a:solidFill>
              </a:rPr>
              <a:t>un avenant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r-FR" sz="2400" b="1" dirty="0">
                <a:solidFill>
                  <a:srgbClr val="008080"/>
                </a:solidFill>
              </a:rPr>
              <a:t>ou par un CDD basé sur l’article L 332-8 7°</a:t>
            </a:r>
          </a:p>
        </p:txBody>
      </p:sp>
      <p:sp>
        <p:nvSpPr>
          <p:cNvPr id="9" name="Rectangle 8"/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8A38FB-A437-5A64-D50B-E855C399E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66" y="4863010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26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96338-940A-DD94-65B7-50D4325CD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55378-FEC7-5083-7699-3DC650566F81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Témoignage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5B49B-6474-1E10-1639-1DB753F2FB4C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45FCB0F-FCB0-58ED-AE20-4B738284082F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6A62E201-8084-1BF1-E077-5E78CABFD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1AE5FABB-DC6E-717A-D66F-F8C868CD6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BDCBD366-437D-301B-F3BD-8FA4D3B8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2B88E184-CE9C-8E81-C40B-0E452D766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EFF2DDB-517F-F8FB-0DD4-0538233BD1B4}"/>
              </a:ext>
            </a:extLst>
          </p:cNvPr>
          <p:cNvSpPr txBox="1"/>
          <p:nvPr/>
        </p:nvSpPr>
        <p:spPr>
          <a:xfrm>
            <a:off x="621958" y="1369930"/>
            <a:ext cx="8064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Madame BERTIN, secrétaire générale de mairie mise à disposition de la Communauté d’agglomération du Grand Verdun</a:t>
            </a:r>
          </a:p>
        </p:txBody>
      </p:sp>
    </p:spTree>
    <p:extLst>
      <p:ext uri="{BB962C8B-B14F-4D97-AF65-F5344CB8AC3E}">
        <p14:creationId xmlns:p14="http://schemas.microsoft.com/office/powerpoint/2010/main" val="176220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9063" y="283566"/>
            <a:ext cx="8724900" cy="1094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961"/>
            <a:ext cx="9144000" cy="37237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45" y="1726008"/>
            <a:ext cx="3621974" cy="36219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63563A-C568-4FA8-86C9-E9315B567294}"/>
              </a:ext>
            </a:extLst>
          </p:cNvPr>
          <p:cNvSpPr txBox="1"/>
          <p:nvPr/>
        </p:nvSpPr>
        <p:spPr>
          <a:xfrm>
            <a:off x="119063" y="2117452"/>
            <a:ext cx="5335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Gill Sans MT" panose="020B0502020104020203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946715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75657"/>
            <a:ext cx="9144000" cy="75522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Trois leviers principaux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039" y="1244776"/>
            <a:ext cx="8323845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    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prstClr val="black"/>
                </a:solidFill>
              </a:rPr>
              <a:t>	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F72A6-2D1F-4901-8097-A8B39BC8AD01}"/>
              </a:ext>
            </a:extLst>
          </p:cNvPr>
          <p:cNvSpPr/>
          <p:nvPr/>
        </p:nvSpPr>
        <p:spPr>
          <a:xfrm>
            <a:off x="451039" y="1612071"/>
            <a:ext cx="8588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400" b="1" dirty="0">
                <a:solidFill>
                  <a:srgbClr val="F3974A"/>
                </a:solidFill>
              </a:rPr>
              <a:t>Dispositif de promotion interne dérogatoire</a:t>
            </a:r>
          </a:p>
          <a:p>
            <a:pPr marL="457200" indent="-457200">
              <a:buAutoNum type="arabicPeriod"/>
            </a:pPr>
            <a:endParaRPr lang="fr-FR" sz="2400" b="1" dirty="0">
              <a:solidFill>
                <a:srgbClr val="F3974A"/>
              </a:solidFill>
            </a:endParaRPr>
          </a:p>
          <a:p>
            <a:r>
              <a:rPr lang="fr-FR" sz="2400" b="1" dirty="0">
                <a:solidFill>
                  <a:srgbClr val="F3974A"/>
                </a:solidFill>
              </a:rPr>
              <a:t>2.	Avantage spécifique d’ancienneté pour l’avancement</a:t>
            </a:r>
          </a:p>
          <a:p>
            <a:r>
              <a:rPr lang="fr-FR" sz="2400" b="1" dirty="0">
                <a:solidFill>
                  <a:srgbClr val="F3974A"/>
                </a:solidFill>
              </a:rPr>
              <a:t> d’échelon (bonification d’ancienneté) de droit et facultative</a:t>
            </a:r>
          </a:p>
          <a:p>
            <a:endParaRPr lang="fr-FR" sz="2400" b="1" dirty="0">
              <a:solidFill>
                <a:srgbClr val="F3974A"/>
              </a:solidFill>
            </a:endParaRPr>
          </a:p>
          <a:p>
            <a:r>
              <a:rPr lang="fr-FR" sz="2400" b="1" dirty="0">
                <a:solidFill>
                  <a:srgbClr val="F3974A"/>
                </a:solidFill>
              </a:rPr>
              <a:t>3.	Promotion interne pérenne liée à une formation qualifiante et à un examen professionnel (avec obligation de servir)</a:t>
            </a:r>
          </a:p>
          <a:p>
            <a:endParaRPr lang="fr-FR" sz="2400" dirty="0">
              <a:solidFill>
                <a:srgbClr val="008080"/>
              </a:solidFill>
            </a:endParaRPr>
          </a:p>
          <a:p>
            <a:r>
              <a:rPr lang="fr-FR" sz="2400" dirty="0">
                <a:solidFill>
                  <a:prstClr val="black"/>
                </a:solidFill>
              </a:rPr>
              <a:t>	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8A7EAB-44C7-9077-DF71-FE025519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831" y="4399815"/>
            <a:ext cx="4365114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537D920-02A8-40EC-8E18-B29AE55FF822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Cadre juridique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6CFD17-0F63-4049-9FAA-F232ADF16CA9}"/>
              </a:ext>
            </a:extLst>
          </p:cNvPr>
          <p:cNvSpPr txBox="1"/>
          <p:nvPr/>
        </p:nvSpPr>
        <p:spPr>
          <a:xfrm>
            <a:off x="368129" y="2199387"/>
            <a:ext cx="8064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Loi n°2023-1380 du 30 déc. 2023 (art. 2)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Décret n°2024-826 du 16 juil. 2024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Circulaire ministérielle du 18 oct. 2024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7F7681-1B8F-11AA-32FD-E95E7C37D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79" y="4241693"/>
            <a:ext cx="3637494" cy="21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315D6-950A-4F0C-5AC0-FB68A39EF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BFC653-CC3C-F3B2-3837-B3BC7E1E9E48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D518AD-7725-3FF3-2752-CF417D4D4D60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1EA868B-E3AA-BCC4-4F11-1718603619F3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82F7A7FD-50F8-7227-0382-49EFB7F09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997CF181-0B36-4A59-831A-06423934C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74437BB5-1A8A-AEFE-D6BB-961FA655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2E2533A5-E1CC-231A-889E-3E4D9AFE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7394E98-BA9A-A658-03B1-48554C0D3BD4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Objectif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16E6D7-FDEB-D623-4E30-1A257308ED5A}"/>
              </a:ext>
            </a:extLst>
          </p:cNvPr>
          <p:cNvSpPr txBox="1"/>
          <p:nvPr/>
        </p:nvSpPr>
        <p:spPr>
          <a:xfrm>
            <a:off x="368129" y="2199387"/>
            <a:ext cx="8064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Requalification des secrétaires généraux de mairie (catégorie C)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Nomination dans le cadre d’emplois des rédacteurs territoriaux (catégorie B)</a:t>
            </a:r>
          </a:p>
        </p:txBody>
      </p:sp>
    </p:spTree>
    <p:extLst>
      <p:ext uri="{BB962C8B-B14F-4D97-AF65-F5344CB8AC3E}">
        <p14:creationId xmlns:p14="http://schemas.microsoft.com/office/powerpoint/2010/main" val="399258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C432-C720-3FAC-59DB-3EBD31DEF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807B01-BCB2-68BA-8AB1-F3E01C4000EE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C84CE-AB21-3419-6FA9-0EE71723DACB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406C599-0366-740B-EEA7-77F9E1DB851D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18E44885-4841-B2D3-0F38-AC39D8977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343359C2-1098-6AA7-BA72-C33616829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61577040-979B-93ED-2FFC-48B605FBF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575B46C1-B765-8D54-8992-D9ED372B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B92CD51-8261-D6BD-0F26-C8C08EE72936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Dérogations au droit commun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914FA0-2949-C90B-383D-41E5AE1537BD}"/>
              </a:ext>
            </a:extLst>
          </p:cNvPr>
          <p:cNvSpPr txBox="1"/>
          <p:nvPr/>
        </p:nvSpPr>
        <p:spPr>
          <a:xfrm>
            <a:off x="368129" y="2199387"/>
            <a:ext cx="8064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Pas de quota de promotion interne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Aucun lien avec le nombre de recrutements externes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Ancienneté prise en compte à 100 % même pour agents &lt; mi-temps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Services accomplis comme contractuel ou adjoint administratif pris en compte pour la durée requise </a:t>
            </a:r>
          </a:p>
        </p:txBody>
      </p:sp>
    </p:spTree>
    <p:extLst>
      <p:ext uri="{BB962C8B-B14F-4D97-AF65-F5344CB8AC3E}">
        <p14:creationId xmlns:p14="http://schemas.microsoft.com/office/powerpoint/2010/main" val="623893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9C34-93B3-09DC-7283-B66203161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DB526-9229-3273-FE51-F730D68280EC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B44798-3280-81A8-6A1D-EDEE52A4B213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61350A4-6ED0-CD9B-BCC3-7BC126AEEBCA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BBF09B0A-C4BC-15FF-C876-25858FDB6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25943E5A-64D3-86D6-3BA2-104FABD34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70EBEADE-4A43-621C-6AB4-96012A53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83BB83BC-055C-4C1A-5A5B-9C2C8D02C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2AE600D-5072-E122-701C-F1C6C6933449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Conditions d’accès à la liste d’aptitude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52D3E9-1FF7-18CA-9FF6-40B2F1DDB7CA}"/>
              </a:ext>
            </a:extLst>
          </p:cNvPr>
          <p:cNvSpPr txBox="1"/>
          <p:nvPr/>
        </p:nvSpPr>
        <p:spPr>
          <a:xfrm>
            <a:off x="368129" y="2199387"/>
            <a:ext cx="80648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Peuvent être inscrits :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Fonctionnaires titulaires          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Adjoint administratif territorial principal de 2</a:t>
            </a:r>
            <a:r>
              <a:rPr lang="fr-FR" sz="2400" baseline="30000" dirty="0">
                <a:solidFill>
                  <a:srgbClr val="0180E9"/>
                </a:solidFill>
              </a:rPr>
              <a:t>ème</a:t>
            </a:r>
            <a:r>
              <a:rPr lang="fr-FR" sz="2400" dirty="0">
                <a:solidFill>
                  <a:srgbClr val="0180E9"/>
                </a:solidFill>
              </a:rPr>
              <a:t> classe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Adjoint administratif territorial principal de 1</a:t>
            </a:r>
            <a:r>
              <a:rPr lang="fr-FR" sz="2400" baseline="30000" dirty="0">
                <a:solidFill>
                  <a:srgbClr val="0180E9"/>
                </a:solidFill>
              </a:rPr>
              <a:t>ère</a:t>
            </a:r>
            <a:r>
              <a:rPr lang="fr-FR" sz="2400" dirty="0">
                <a:solidFill>
                  <a:srgbClr val="0180E9"/>
                </a:solidFill>
              </a:rPr>
              <a:t> classe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Ayant au moins 4 ans de services publics effectifs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dans les fonctions de SGM d’une commune &lt; 2 000 habitants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Les périodes exercées avant le changement de dénomination        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(“secrétaire de mairie”) sont comptabilisées.</a:t>
            </a:r>
          </a:p>
        </p:txBody>
      </p:sp>
    </p:spTree>
    <p:extLst>
      <p:ext uri="{BB962C8B-B14F-4D97-AF65-F5344CB8AC3E}">
        <p14:creationId xmlns:p14="http://schemas.microsoft.com/office/powerpoint/2010/main" val="1287699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0A79-4538-E606-2409-6EA6C40BB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B8BBB3-A1FB-247E-BEED-7CD4D34B23C5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20FD8-E54B-6DCE-5A62-18EF75DC2A16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4DAE41E-FDDC-63E5-F7DD-09DA6C30BA5E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1F331211-A281-3DB6-FBE6-0A55DCE02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E843B89A-CF1D-B5A8-03BD-454C8D620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29DCECCD-6274-415A-AA39-235E8918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39391D02-AB89-A599-FE23-931000A4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9A9E9FA-BCB7-A388-B1B7-B67E2CDE0C2B}"/>
              </a:ext>
            </a:extLst>
          </p:cNvPr>
          <p:cNvSpPr txBox="1"/>
          <p:nvPr/>
        </p:nvSpPr>
        <p:spPr>
          <a:xfrm>
            <a:off x="368129" y="196953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Limite temporelle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FF1896-40D2-2292-0DCF-86D4D1D06EC0}"/>
              </a:ext>
            </a:extLst>
          </p:cNvPr>
          <p:cNvSpPr txBox="1"/>
          <p:nvPr/>
        </p:nvSpPr>
        <p:spPr>
          <a:xfrm>
            <a:off x="420069" y="3059347"/>
            <a:ext cx="8064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Dispositif applicable uniquement      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du 1</a:t>
            </a:r>
            <a:r>
              <a:rPr lang="fr-FR" sz="2400" baseline="30000" dirty="0">
                <a:solidFill>
                  <a:srgbClr val="0180E9"/>
                </a:solidFill>
              </a:rPr>
              <a:t>er</a:t>
            </a:r>
            <a:r>
              <a:rPr lang="fr-FR" sz="2400" dirty="0">
                <a:solidFill>
                  <a:srgbClr val="0180E9"/>
                </a:solidFill>
              </a:rPr>
              <a:t> avril 2024 au 31 décembre 2027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⚠️ Après cette date : retour au droit commun                   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Les agents recrutés postérieurement à 2023 ne pourront pas atteindre les 4 ans requis à temps.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C0B7A0-9785-AAFD-E69A-609B1D26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79" y="1033973"/>
            <a:ext cx="3830532" cy="17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B868F-8854-216F-833B-457326B45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8E52A3-DD26-791E-67BA-8EF225BC3925}"/>
              </a:ext>
            </a:extLst>
          </p:cNvPr>
          <p:cNvSpPr/>
          <p:nvPr/>
        </p:nvSpPr>
        <p:spPr>
          <a:xfrm>
            <a:off x="0" y="149605"/>
            <a:ext cx="9146832" cy="837877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Dispositif de promotion interne dérogatoire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9BB40-4641-ED1F-4BD0-513FCC3765A2}"/>
              </a:ext>
            </a:extLst>
          </p:cNvPr>
          <p:cNvSpPr/>
          <p:nvPr/>
        </p:nvSpPr>
        <p:spPr>
          <a:xfrm>
            <a:off x="-3519" y="6527503"/>
            <a:ext cx="9144122" cy="33685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7A71C9A-E65B-5C34-2B98-6784A394655A}"/>
              </a:ext>
            </a:extLst>
          </p:cNvPr>
          <p:cNvSpPr txBox="1">
            <a:spLocks/>
          </p:cNvSpPr>
          <p:nvPr/>
        </p:nvSpPr>
        <p:spPr>
          <a:xfrm>
            <a:off x="711029" y="1265908"/>
            <a:ext cx="7886700" cy="55984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 algn="just">
              <a:buNone/>
            </a:pP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D176CD73-6A58-6FEE-06BF-E261C76C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57F97279-FD2E-D211-DAEE-CB89BCA14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0640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35">
            <a:extLst>
              <a:ext uri="{FF2B5EF4-FFF2-40B4-BE49-F238E27FC236}">
                <a16:creationId xmlns:a16="http://schemas.microsoft.com/office/drawing/2014/main" id="{FE21365C-B401-B865-182E-038A5404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Rectangle 39">
            <a:extLst>
              <a:ext uri="{FF2B5EF4-FFF2-40B4-BE49-F238E27FC236}">
                <a16:creationId xmlns:a16="http://schemas.microsoft.com/office/drawing/2014/main" id="{E79F7738-60B6-D8E7-4047-17D99FFA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99A7B37-E7B0-4737-FA0A-A522C6264CF8}"/>
              </a:ext>
            </a:extLst>
          </p:cNvPr>
          <p:cNvSpPr txBox="1"/>
          <p:nvPr/>
        </p:nvSpPr>
        <p:spPr>
          <a:xfrm>
            <a:off x="168155" y="1241368"/>
            <a:ext cx="806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8080"/>
                </a:solidFill>
              </a:rPr>
              <a:t>La promotion interne en chiffres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DE9C1C-988F-40EE-4E91-B10178DCE58E}"/>
              </a:ext>
            </a:extLst>
          </p:cNvPr>
          <p:cNvSpPr txBox="1"/>
          <p:nvPr/>
        </p:nvSpPr>
        <p:spPr>
          <a:xfrm>
            <a:off x="368129" y="2199387"/>
            <a:ext cx="80648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180E9"/>
                </a:solidFill>
              </a:rPr>
              <a:t>Nombre total de dossiers déposés depuis la loi (années 2024 et 2025) : </a:t>
            </a:r>
            <a:r>
              <a:rPr lang="fr-FR" sz="2400" b="1" dirty="0">
                <a:solidFill>
                  <a:srgbClr val="F3974A"/>
                </a:solidFill>
              </a:rPr>
              <a:t>95</a:t>
            </a:r>
            <a:r>
              <a:rPr lang="fr-FR" sz="2400" dirty="0">
                <a:solidFill>
                  <a:srgbClr val="F3974A"/>
                </a:solidFill>
              </a:rPr>
              <a:t> 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Pour l’année 2024 : </a:t>
            </a:r>
            <a:r>
              <a:rPr lang="fr-FR" sz="2400" b="1" dirty="0">
                <a:solidFill>
                  <a:srgbClr val="F3974A"/>
                </a:solidFill>
              </a:rPr>
              <a:t>31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Dossiers rejetés : </a:t>
            </a:r>
            <a:r>
              <a:rPr lang="fr-FR" sz="2400" b="1" dirty="0">
                <a:solidFill>
                  <a:srgbClr val="F3974A"/>
                </a:solidFill>
              </a:rPr>
              <a:t>7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Nombre d’agent inscrits sur liste d’aptitude : </a:t>
            </a:r>
            <a:r>
              <a:rPr lang="fr-FR" sz="2400" b="1" dirty="0">
                <a:solidFill>
                  <a:srgbClr val="F3974A"/>
                </a:solidFill>
              </a:rPr>
              <a:t>16</a:t>
            </a:r>
          </a:p>
          <a:p>
            <a:pPr algn="just"/>
            <a:endParaRPr lang="fr-FR" sz="2400" dirty="0">
              <a:solidFill>
                <a:srgbClr val="0180E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180E9"/>
                </a:solidFill>
              </a:rPr>
              <a:t>Pour l’année 2025 : </a:t>
            </a:r>
            <a:r>
              <a:rPr lang="fr-FR" sz="2400" b="1" dirty="0">
                <a:solidFill>
                  <a:srgbClr val="F3974A"/>
                </a:solidFill>
              </a:rPr>
              <a:t>66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Dossiers rejetés : </a:t>
            </a:r>
            <a:r>
              <a:rPr lang="fr-FR" sz="2400" b="1" dirty="0">
                <a:solidFill>
                  <a:srgbClr val="F3974A"/>
                </a:solidFill>
              </a:rPr>
              <a:t>1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Nombre d’agent inscrits sur liste d’aptitude : </a:t>
            </a:r>
            <a:r>
              <a:rPr lang="fr-FR" sz="2400" b="1" dirty="0">
                <a:solidFill>
                  <a:srgbClr val="F3974A"/>
                </a:solidFill>
              </a:rPr>
              <a:t>28</a:t>
            </a:r>
          </a:p>
          <a:p>
            <a:pPr algn="just"/>
            <a:r>
              <a:rPr lang="fr-FR" sz="2400" dirty="0">
                <a:solidFill>
                  <a:srgbClr val="0180E9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657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1F56CC491B94BB7F32653B0B0AD47" ma:contentTypeVersion="3" ma:contentTypeDescription="Create a new document." ma:contentTypeScope="" ma:versionID="94c0e0c67addb03fe722d772f1901410">
  <xsd:schema xmlns:xsd="http://www.w3.org/2001/XMLSchema" xmlns:xs="http://www.w3.org/2001/XMLSchema" xmlns:p="http://schemas.microsoft.com/office/2006/metadata/properties" xmlns:ns3="1b46b6a0-6db5-4927-989f-6098750fb642" targetNamespace="http://schemas.microsoft.com/office/2006/metadata/properties" ma:root="true" ma:fieldsID="cb7d47867f66481eceb9a59f92e2d6de" ns3:_="">
    <xsd:import namespace="1b46b6a0-6db5-4927-989f-6098750fb6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6b6a0-6db5-4927-989f-6098750fb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D20E0-47EE-438E-8C31-0071E0D005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093948-1A23-4D45-8047-E80D846A31F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b46b6a0-6db5-4927-989f-6098750fb6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2F16EF-9246-4674-A76C-0AA633AF8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6b6a0-6db5-4927-989f-6098750fb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6204</TotalTime>
  <Words>3471</Words>
  <Application>Microsoft Office PowerPoint</Application>
  <PresentationFormat>Affichage à l'écran (4:3)</PresentationFormat>
  <Paragraphs>560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Wingdings</vt:lpstr>
      <vt:lpstr>Thème Office</vt:lpstr>
      <vt:lpstr>Présentation PowerPoint</vt:lpstr>
      <vt:lpstr>Nomination aux fonctions de secrétaire général de mairie</vt:lpstr>
      <vt:lpstr>Trois leviers principaux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VOISIN</dc:creator>
  <cp:lastModifiedBy>CARRIERE</cp:lastModifiedBy>
  <cp:revision>360</cp:revision>
  <cp:lastPrinted>2022-12-13T17:54:31Z</cp:lastPrinted>
  <dcterms:created xsi:type="dcterms:W3CDTF">2014-10-14T08:47:38Z</dcterms:created>
  <dcterms:modified xsi:type="dcterms:W3CDTF">2025-11-06T16:41:14Z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0x0101008961F56CC491B94BB7F32653B0B0AD47</vt:lpwstr>
  </property>
</Properties>
</file>