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7" r:id="rId5"/>
    <p:sldId id="283" r:id="rId6"/>
    <p:sldId id="285" r:id="rId7"/>
    <p:sldId id="284" r:id="rId8"/>
    <p:sldId id="269" r:id="rId9"/>
    <p:sldId id="263" r:id="rId10"/>
    <p:sldId id="268" r:id="rId11"/>
    <p:sldId id="270" r:id="rId12"/>
    <p:sldId id="271" r:id="rId13"/>
    <p:sldId id="264" r:id="rId14"/>
    <p:sldId id="273" r:id="rId15"/>
    <p:sldId id="274" r:id="rId16"/>
    <p:sldId id="275" r:id="rId17"/>
    <p:sldId id="276" r:id="rId18"/>
    <p:sldId id="279" r:id="rId19"/>
    <p:sldId id="278" r:id="rId20"/>
    <p:sldId id="277" r:id="rId21"/>
    <p:sldId id="280" r:id="rId22"/>
    <p:sldId id="282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7766A745-3BFE-4302-A280-67CF5B635FB1}">
          <p14:sldIdLst>
            <p14:sldId id="256"/>
          </p14:sldIdLst>
        </p14:section>
        <p14:section name="1" id="{C7D7AAF6-BA0E-40E9-9267-BC7A6DEDE3DB}">
          <p14:sldIdLst>
            <p14:sldId id="257"/>
            <p14:sldId id="258"/>
            <p14:sldId id="267"/>
          </p14:sldIdLst>
        </p14:section>
        <p14:section name="2" id="{796B3E29-D96D-4305-B5D3-BBD15FF3E2AF}">
          <p14:sldIdLst>
            <p14:sldId id="283"/>
            <p14:sldId id="285"/>
            <p14:sldId id="284"/>
          </p14:sldIdLst>
        </p14:section>
        <p14:section name="3" id="{05CA1809-9A37-433A-917E-25A925D2180D}">
          <p14:sldIdLst>
            <p14:sldId id="269"/>
            <p14:sldId id="263"/>
            <p14:sldId id="268"/>
            <p14:sldId id="270"/>
            <p14:sldId id="271"/>
          </p14:sldIdLst>
        </p14:section>
        <p14:section name="4" id="{55BF6BC1-2F38-4AF7-A50A-05EAE2B4AA6A}">
          <p14:sldIdLst>
            <p14:sldId id="264"/>
            <p14:sldId id="273"/>
            <p14:sldId id="274"/>
            <p14:sldId id="275"/>
            <p14:sldId id="276"/>
            <p14:sldId id="279"/>
            <p14:sldId id="278"/>
            <p14:sldId id="277"/>
            <p14:sldId id="280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7132"/>
    <a:srgbClr val="ED8E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4770" autoAdjust="0"/>
  </p:normalViewPr>
  <p:slideViewPr>
    <p:cSldViewPr snapToGrid="0">
      <p:cViewPr varScale="1">
        <p:scale>
          <a:sx n="62" d="100"/>
          <a:sy n="62" d="100"/>
        </p:scale>
        <p:origin x="926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D6BCE3-E721-48F9-8371-81DE5DC588B8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4F72F2D-E6C1-4948-91C7-563A0B131663}">
      <dgm:prSet/>
      <dgm:spPr/>
      <dgm:t>
        <a:bodyPr/>
        <a:lstStyle/>
        <a:p>
          <a:r>
            <a:rPr lang="fr-FR" dirty="0"/>
            <a:t>À propos de nous </a:t>
          </a:r>
          <a:endParaRPr lang="en-US" dirty="0"/>
        </a:p>
      </dgm:t>
    </dgm:pt>
    <dgm:pt modelId="{710AD464-D921-4925-A524-B3A655D92D03}" type="parTrans" cxnId="{4A4B7976-D9B5-4381-BA8E-349143544B93}">
      <dgm:prSet/>
      <dgm:spPr/>
      <dgm:t>
        <a:bodyPr/>
        <a:lstStyle/>
        <a:p>
          <a:endParaRPr lang="en-US"/>
        </a:p>
      </dgm:t>
    </dgm:pt>
    <dgm:pt modelId="{D3FB90F3-B178-44CB-AD09-091E08704E87}" type="sibTrans" cxnId="{4A4B7976-D9B5-4381-BA8E-349143544B93}">
      <dgm:prSet/>
      <dgm:spPr/>
      <dgm:t>
        <a:bodyPr/>
        <a:lstStyle/>
        <a:p>
          <a:endParaRPr lang="en-US"/>
        </a:p>
      </dgm:t>
    </dgm:pt>
    <dgm:pt modelId="{F07B062D-7CEC-439B-9FC2-7620B6A6935E}">
      <dgm:prSet/>
      <dgm:spPr/>
      <dgm:t>
        <a:bodyPr/>
        <a:lstStyle/>
        <a:p>
          <a:r>
            <a:rPr lang="fr-FR"/>
            <a:t>Catalogue des aides </a:t>
          </a:r>
          <a:endParaRPr lang="en-US"/>
        </a:p>
      </dgm:t>
    </dgm:pt>
    <dgm:pt modelId="{277352F2-FB9D-4A77-BA67-214DA9D0C1B8}" type="parTrans" cxnId="{C81D84F1-B765-42F0-8B46-60F15A6B6EE9}">
      <dgm:prSet/>
      <dgm:spPr/>
      <dgm:t>
        <a:bodyPr/>
        <a:lstStyle/>
        <a:p>
          <a:endParaRPr lang="en-US"/>
        </a:p>
      </dgm:t>
    </dgm:pt>
    <dgm:pt modelId="{5FCD9E37-58B7-4964-AA5A-D57869A02BF0}" type="sibTrans" cxnId="{C81D84F1-B765-42F0-8B46-60F15A6B6EE9}">
      <dgm:prSet/>
      <dgm:spPr/>
      <dgm:t>
        <a:bodyPr/>
        <a:lstStyle/>
        <a:p>
          <a:endParaRPr lang="en-US"/>
        </a:p>
      </dgm:t>
    </dgm:pt>
    <dgm:pt modelId="{EF0D225E-92EB-4743-AFCD-80A2E516767D}">
      <dgm:prSet/>
      <dgm:spPr/>
      <dgm:t>
        <a:bodyPr/>
        <a:lstStyle/>
        <a:p>
          <a:r>
            <a:rPr lang="fr-FR"/>
            <a:t>Présentation d’une aide </a:t>
          </a:r>
          <a:endParaRPr lang="en-US"/>
        </a:p>
      </dgm:t>
    </dgm:pt>
    <dgm:pt modelId="{08CF84BD-EA08-4B2B-84C1-E811F0B90D8A}" type="parTrans" cxnId="{89701BD3-9E49-41E6-A86D-9D547AAA6A27}">
      <dgm:prSet/>
      <dgm:spPr/>
      <dgm:t>
        <a:bodyPr/>
        <a:lstStyle/>
        <a:p>
          <a:endParaRPr lang="en-US"/>
        </a:p>
      </dgm:t>
    </dgm:pt>
    <dgm:pt modelId="{25801878-6221-4E9A-B78B-23259D1F5D35}" type="sibTrans" cxnId="{89701BD3-9E49-41E6-A86D-9D547AAA6A27}">
      <dgm:prSet/>
      <dgm:spPr/>
      <dgm:t>
        <a:bodyPr/>
        <a:lstStyle/>
        <a:p>
          <a:endParaRPr lang="en-US"/>
        </a:p>
      </dgm:t>
    </dgm:pt>
    <dgm:pt modelId="{7F0C74F6-F545-4F62-AA62-0B7B955DF174}">
      <dgm:prSet/>
      <dgm:spPr/>
      <dgm:t>
        <a:bodyPr/>
        <a:lstStyle/>
        <a:p>
          <a:r>
            <a:rPr lang="fr-FR" dirty="0"/>
            <a:t>Saisie (Plateforme </a:t>
          </a:r>
          <a:r>
            <a:rPr lang="fr-FR" dirty="0" err="1"/>
            <a:t>Pep’s</a:t>
          </a:r>
          <a:r>
            <a:rPr lang="fr-FR" dirty="0"/>
            <a:t>) </a:t>
          </a:r>
          <a:endParaRPr lang="en-US" dirty="0"/>
        </a:p>
      </dgm:t>
    </dgm:pt>
    <dgm:pt modelId="{C2126FEA-406C-438D-A086-8A9846BA4A35}" type="parTrans" cxnId="{89C08E5E-53CB-45DD-9B54-3C8596F12189}">
      <dgm:prSet/>
      <dgm:spPr/>
      <dgm:t>
        <a:bodyPr/>
        <a:lstStyle/>
        <a:p>
          <a:endParaRPr lang="en-US"/>
        </a:p>
      </dgm:t>
    </dgm:pt>
    <dgm:pt modelId="{9126A856-24C4-4A42-94B8-A09B0B0A935A}" type="sibTrans" cxnId="{89C08E5E-53CB-45DD-9B54-3C8596F12189}">
      <dgm:prSet/>
      <dgm:spPr/>
      <dgm:t>
        <a:bodyPr/>
        <a:lstStyle/>
        <a:p>
          <a:endParaRPr lang="en-US"/>
        </a:p>
      </dgm:t>
    </dgm:pt>
    <dgm:pt modelId="{BF6ABE20-E7EC-4ABE-B639-59FC9235F576}" type="pres">
      <dgm:prSet presAssocID="{10D6BCE3-E721-48F9-8371-81DE5DC588B8}" presName="root" presStyleCnt="0">
        <dgm:presLayoutVars>
          <dgm:dir/>
          <dgm:resizeHandles val="exact"/>
        </dgm:presLayoutVars>
      </dgm:prSet>
      <dgm:spPr/>
    </dgm:pt>
    <dgm:pt modelId="{4A859A93-BEAF-4AB2-B940-39383E08FE51}" type="pres">
      <dgm:prSet presAssocID="{10D6BCE3-E721-48F9-8371-81DE5DC588B8}" presName="container" presStyleCnt="0">
        <dgm:presLayoutVars>
          <dgm:dir/>
          <dgm:resizeHandles val="exact"/>
        </dgm:presLayoutVars>
      </dgm:prSet>
      <dgm:spPr/>
    </dgm:pt>
    <dgm:pt modelId="{B4266ADB-17D1-4AF3-A6BF-DF88DD9D22D6}" type="pres">
      <dgm:prSet presAssocID="{A4F72F2D-E6C1-4948-91C7-563A0B131663}" presName="compNode" presStyleCnt="0"/>
      <dgm:spPr/>
    </dgm:pt>
    <dgm:pt modelId="{0B3180F3-AAF2-4B28-9CB2-C417AB354D13}" type="pres">
      <dgm:prSet presAssocID="{A4F72F2D-E6C1-4948-91C7-563A0B131663}" presName="iconBgRect" presStyleLbl="bgShp" presStyleIdx="0" presStyleCnt="4"/>
      <dgm:spPr/>
    </dgm:pt>
    <dgm:pt modelId="{1F01F3A7-BF2C-4B93-A950-E45608B5D2C7}" type="pres">
      <dgm:prSet presAssocID="{A4F72F2D-E6C1-4948-91C7-563A0B13166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formations avec un remplissage uni"/>
        </a:ext>
      </dgm:extLst>
    </dgm:pt>
    <dgm:pt modelId="{A52F5FE4-C095-4587-8FD9-8FB9865CDA42}" type="pres">
      <dgm:prSet presAssocID="{A4F72F2D-E6C1-4948-91C7-563A0B131663}" presName="spaceRect" presStyleCnt="0"/>
      <dgm:spPr/>
    </dgm:pt>
    <dgm:pt modelId="{7E3B6E7F-0FAA-4830-A1D1-63524DF8241A}" type="pres">
      <dgm:prSet presAssocID="{A4F72F2D-E6C1-4948-91C7-563A0B131663}" presName="textRect" presStyleLbl="revTx" presStyleIdx="0" presStyleCnt="4">
        <dgm:presLayoutVars>
          <dgm:chMax val="1"/>
          <dgm:chPref val="1"/>
        </dgm:presLayoutVars>
      </dgm:prSet>
      <dgm:spPr/>
    </dgm:pt>
    <dgm:pt modelId="{67B473AB-D000-46A6-810A-745C924C9FA0}" type="pres">
      <dgm:prSet presAssocID="{D3FB90F3-B178-44CB-AD09-091E08704E87}" presName="sibTrans" presStyleLbl="sibTrans2D1" presStyleIdx="0" presStyleCnt="0"/>
      <dgm:spPr/>
    </dgm:pt>
    <dgm:pt modelId="{793909FC-1CB1-4B6E-AF74-6BBF878F4CE2}" type="pres">
      <dgm:prSet presAssocID="{F07B062D-7CEC-439B-9FC2-7620B6A6935E}" presName="compNode" presStyleCnt="0"/>
      <dgm:spPr/>
    </dgm:pt>
    <dgm:pt modelId="{D6B33A64-4858-4D13-B771-85FF3F84C2D1}" type="pres">
      <dgm:prSet presAssocID="{F07B062D-7CEC-439B-9FC2-7620B6A6935E}" presName="iconBgRect" presStyleLbl="bgShp" presStyleIdx="1" presStyleCnt="4"/>
      <dgm:spPr/>
    </dgm:pt>
    <dgm:pt modelId="{DFA3021D-7EC4-489B-9126-D824366412AE}" type="pres">
      <dgm:prSet presAssocID="{F07B062D-7CEC-439B-9FC2-7620B6A6935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F2588ABA-4075-4566-A875-27A771510BE8}" type="pres">
      <dgm:prSet presAssocID="{F07B062D-7CEC-439B-9FC2-7620B6A6935E}" presName="spaceRect" presStyleCnt="0"/>
      <dgm:spPr/>
    </dgm:pt>
    <dgm:pt modelId="{B615587E-0E78-4DB5-BD83-EC92ACDC967B}" type="pres">
      <dgm:prSet presAssocID="{F07B062D-7CEC-439B-9FC2-7620B6A6935E}" presName="textRect" presStyleLbl="revTx" presStyleIdx="1" presStyleCnt="4">
        <dgm:presLayoutVars>
          <dgm:chMax val="1"/>
          <dgm:chPref val="1"/>
        </dgm:presLayoutVars>
      </dgm:prSet>
      <dgm:spPr/>
    </dgm:pt>
    <dgm:pt modelId="{79C64507-F2BB-41C7-94DF-6D231FE9C99B}" type="pres">
      <dgm:prSet presAssocID="{5FCD9E37-58B7-4964-AA5A-D57869A02BF0}" presName="sibTrans" presStyleLbl="sibTrans2D1" presStyleIdx="0" presStyleCnt="0"/>
      <dgm:spPr/>
    </dgm:pt>
    <dgm:pt modelId="{84339FEC-33D7-412C-80C0-3CCFD7493E4E}" type="pres">
      <dgm:prSet presAssocID="{EF0D225E-92EB-4743-AFCD-80A2E516767D}" presName="compNode" presStyleCnt="0"/>
      <dgm:spPr/>
    </dgm:pt>
    <dgm:pt modelId="{20782D61-1ED2-45FA-9263-0D00F990A4F7}" type="pres">
      <dgm:prSet presAssocID="{EF0D225E-92EB-4743-AFCD-80A2E516767D}" presName="iconBgRect" presStyleLbl="bgShp" presStyleIdx="2" presStyleCnt="4"/>
      <dgm:spPr/>
    </dgm:pt>
    <dgm:pt modelId="{8C0AAE64-9A02-48D9-87DD-6BEFFC758290}" type="pres">
      <dgm:prSet presAssocID="{EF0D225E-92EB-4743-AFCD-80A2E516767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upe avec un remplissage uni"/>
        </a:ext>
      </dgm:extLst>
    </dgm:pt>
    <dgm:pt modelId="{A87738B8-D43D-42C1-87DF-563E6C7E2602}" type="pres">
      <dgm:prSet presAssocID="{EF0D225E-92EB-4743-AFCD-80A2E516767D}" presName="spaceRect" presStyleCnt="0"/>
      <dgm:spPr/>
    </dgm:pt>
    <dgm:pt modelId="{A37B7105-82A0-4AAB-945F-82050497B8D4}" type="pres">
      <dgm:prSet presAssocID="{EF0D225E-92EB-4743-AFCD-80A2E516767D}" presName="textRect" presStyleLbl="revTx" presStyleIdx="2" presStyleCnt="4">
        <dgm:presLayoutVars>
          <dgm:chMax val="1"/>
          <dgm:chPref val="1"/>
        </dgm:presLayoutVars>
      </dgm:prSet>
      <dgm:spPr/>
    </dgm:pt>
    <dgm:pt modelId="{9D03EAB3-BDAD-4351-BB67-DC332A883B2D}" type="pres">
      <dgm:prSet presAssocID="{25801878-6221-4E9A-B78B-23259D1F5D35}" presName="sibTrans" presStyleLbl="sibTrans2D1" presStyleIdx="0" presStyleCnt="0"/>
      <dgm:spPr/>
    </dgm:pt>
    <dgm:pt modelId="{D3F40FA7-52C9-4F47-8D91-366D64E7F9D7}" type="pres">
      <dgm:prSet presAssocID="{7F0C74F6-F545-4F62-AA62-0B7B955DF174}" presName="compNode" presStyleCnt="0"/>
      <dgm:spPr/>
    </dgm:pt>
    <dgm:pt modelId="{A31F56CE-87C8-4A9C-9A87-7AD116540B0C}" type="pres">
      <dgm:prSet presAssocID="{7F0C74F6-F545-4F62-AA62-0B7B955DF174}" presName="iconBgRect" presStyleLbl="bgShp" presStyleIdx="3" presStyleCnt="4"/>
      <dgm:spPr/>
    </dgm:pt>
    <dgm:pt modelId="{51D7E857-7BC3-4FA5-A65F-B0131286A6F1}" type="pres">
      <dgm:prSet presAssocID="{7F0C74F6-F545-4F62-AA62-0B7B955DF17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ylo de calligraphie avec un remplissage uni"/>
        </a:ext>
      </dgm:extLst>
    </dgm:pt>
    <dgm:pt modelId="{F42928BE-D603-4385-AF6B-3A99D4F25995}" type="pres">
      <dgm:prSet presAssocID="{7F0C74F6-F545-4F62-AA62-0B7B955DF174}" presName="spaceRect" presStyleCnt="0"/>
      <dgm:spPr/>
    </dgm:pt>
    <dgm:pt modelId="{1D936316-32CF-4B2A-9194-6C2A2B7C3C52}" type="pres">
      <dgm:prSet presAssocID="{7F0C74F6-F545-4F62-AA62-0B7B955DF17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E18C9C00-3F15-4BC0-BA9C-4E730BF791F7}" type="presOf" srcId="{25801878-6221-4E9A-B78B-23259D1F5D35}" destId="{9D03EAB3-BDAD-4351-BB67-DC332A883B2D}" srcOrd="0" destOrd="0" presId="urn:microsoft.com/office/officeart/2018/2/layout/IconCircleList"/>
    <dgm:cxn modelId="{74967636-E31D-441A-9ECF-B07808A61E29}" type="presOf" srcId="{7F0C74F6-F545-4F62-AA62-0B7B955DF174}" destId="{1D936316-32CF-4B2A-9194-6C2A2B7C3C52}" srcOrd="0" destOrd="0" presId="urn:microsoft.com/office/officeart/2018/2/layout/IconCircleList"/>
    <dgm:cxn modelId="{89C08E5E-53CB-45DD-9B54-3C8596F12189}" srcId="{10D6BCE3-E721-48F9-8371-81DE5DC588B8}" destId="{7F0C74F6-F545-4F62-AA62-0B7B955DF174}" srcOrd="3" destOrd="0" parTransId="{C2126FEA-406C-438D-A086-8A9846BA4A35}" sibTransId="{9126A856-24C4-4A42-94B8-A09B0B0A935A}"/>
    <dgm:cxn modelId="{4A4B7976-D9B5-4381-BA8E-349143544B93}" srcId="{10D6BCE3-E721-48F9-8371-81DE5DC588B8}" destId="{A4F72F2D-E6C1-4948-91C7-563A0B131663}" srcOrd="0" destOrd="0" parTransId="{710AD464-D921-4925-A524-B3A655D92D03}" sibTransId="{D3FB90F3-B178-44CB-AD09-091E08704E87}"/>
    <dgm:cxn modelId="{5B55A097-CA13-4DF0-91A9-F473828BCA50}" type="presOf" srcId="{10D6BCE3-E721-48F9-8371-81DE5DC588B8}" destId="{BF6ABE20-E7EC-4ABE-B639-59FC9235F576}" srcOrd="0" destOrd="0" presId="urn:microsoft.com/office/officeart/2018/2/layout/IconCircleList"/>
    <dgm:cxn modelId="{BF2514B8-E9CC-473C-B1FC-EB038BB0DF07}" type="presOf" srcId="{F07B062D-7CEC-439B-9FC2-7620B6A6935E}" destId="{B615587E-0E78-4DB5-BD83-EC92ACDC967B}" srcOrd="0" destOrd="0" presId="urn:microsoft.com/office/officeart/2018/2/layout/IconCircleList"/>
    <dgm:cxn modelId="{9E4D5AC3-1280-496B-81D7-4D73EAB6DAAC}" type="presOf" srcId="{5FCD9E37-58B7-4964-AA5A-D57869A02BF0}" destId="{79C64507-F2BB-41C7-94DF-6D231FE9C99B}" srcOrd="0" destOrd="0" presId="urn:microsoft.com/office/officeart/2018/2/layout/IconCircleList"/>
    <dgm:cxn modelId="{CA5D90C9-7B45-4615-8243-49CDBF64D95D}" type="presOf" srcId="{EF0D225E-92EB-4743-AFCD-80A2E516767D}" destId="{A37B7105-82A0-4AAB-945F-82050497B8D4}" srcOrd="0" destOrd="0" presId="urn:microsoft.com/office/officeart/2018/2/layout/IconCircleList"/>
    <dgm:cxn modelId="{89701BD3-9E49-41E6-A86D-9D547AAA6A27}" srcId="{10D6BCE3-E721-48F9-8371-81DE5DC588B8}" destId="{EF0D225E-92EB-4743-AFCD-80A2E516767D}" srcOrd="2" destOrd="0" parTransId="{08CF84BD-EA08-4B2B-84C1-E811F0B90D8A}" sibTransId="{25801878-6221-4E9A-B78B-23259D1F5D35}"/>
    <dgm:cxn modelId="{9B8018D8-CE5B-43BA-9C9B-8C87DB7114DB}" type="presOf" srcId="{A4F72F2D-E6C1-4948-91C7-563A0B131663}" destId="{7E3B6E7F-0FAA-4830-A1D1-63524DF8241A}" srcOrd="0" destOrd="0" presId="urn:microsoft.com/office/officeart/2018/2/layout/IconCircleList"/>
    <dgm:cxn modelId="{561F22F1-F988-4BD8-92DE-6AF67FEBA046}" type="presOf" srcId="{D3FB90F3-B178-44CB-AD09-091E08704E87}" destId="{67B473AB-D000-46A6-810A-745C924C9FA0}" srcOrd="0" destOrd="0" presId="urn:microsoft.com/office/officeart/2018/2/layout/IconCircleList"/>
    <dgm:cxn modelId="{C81D84F1-B765-42F0-8B46-60F15A6B6EE9}" srcId="{10D6BCE3-E721-48F9-8371-81DE5DC588B8}" destId="{F07B062D-7CEC-439B-9FC2-7620B6A6935E}" srcOrd="1" destOrd="0" parTransId="{277352F2-FB9D-4A77-BA67-214DA9D0C1B8}" sibTransId="{5FCD9E37-58B7-4964-AA5A-D57869A02BF0}"/>
    <dgm:cxn modelId="{59472DC8-64C4-4462-AD88-62DC219EA734}" type="presParOf" srcId="{BF6ABE20-E7EC-4ABE-B639-59FC9235F576}" destId="{4A859A93-BEAF-4AB2-B940-39383E08FE51}" srcOrd="0" destOrd="0" presId="urn:microsoft.com/office/officeart/2018/2/layout/IconCircleList"/>
    <dgm:cxn modelId="{C61040CB-A273-4CBD-B9BD-EDB2B1776F57}" type="presParOf" srcId="{4A859A93-BEAF-4AB2-B940-39383E08FE51}" destId="{B4266ADB-17D1-4AF3-A6BF-DF88DD9D22D6}" srcOrd="0" destOrd="0" presId="urn:microsoft.com/office/officeart/2018/2/layout/IconCircleList"/>
    <dgm:cxn modelId="{B3B7B9A2-DD2E-4924-A65D-D81F593C6AAD}" type="presParOf" srcId="{B4266ADB-17D1-4AF3-A6BF-DF88DD9D22D6}" destId="{0B3180F3-AAF2-4B28-9CB2-C417AB354D13}" srcOrd="0" destOrd="0" presId="urn:microsoft.com/office/officeart/2018/2/layout/IconCircleList"/>
    <dgm:cxn modelId="{F9846D5A-B515-42E3-92F0-93C958B4DE2C}" type="presParOf" srcId="{B4266ADB-17D1-4AF3-A6BF-DF88DD9D22D6}" destId="{1F01F3A7-BF2C-4B93-A950-E45608B5D2C7}" srcOrd="1" destOrd="0" presId="urn:microsoft.com/office/officeart/2018/2/layout/IconCircleList"/>
    <dgm:cxn modelId="{D14B1169-EA4F-4D17-A77E-17B23CF5AF3F}" type="presParOf" srcId="{B4266ADB-17D1-4AF3-A6BF-DF88DD9D22D6}" destId="{A52F5FE4-C095-4587-8FD9-8FB9865CDA42}" srcOrd="2" destOrd="0" presId="urn:microsoft.com/office/officeart/2018/2/layout/IconCircleList"/>
    <dgm:cxn modelId="{B98EF637-8005-4657-A101-5335AB366B34}" type="presParOf" srcId="{B4266ADB-17D1-4AF3-A6BF-DF88DD9D22D6}" destId="{7E3B6E7F-0FAA-4830-A1D1-63524DF8241A}" srcOrd="3" destOrd="0" presId="urn:microsoft.com/office/officeart/2018/2/layout/IconCircleList"/>
    <dgm:cxn modelId="{84263724-F44E-43BE-9321-BFA8BCAAF7DF}" type="presParOf" srcId="{4A859A93-BEAF-4AB2-B940-39383E08FE51}" destId="{67B473AB-D000-46A6-810A-745C924C9FA0}" srcOrd="1" destOrd="0" presId="urn:microsoft.com/office/officeart/2018/2/layout/IconCircleList"/>
    <dgm:cxn modelId="{003D0282-0510-4E22-97F7-425529F8AE7E}" type="presParOf" srcId="{4A859A93-BEAF-4AB2-B940-39383E08FE51}" destId="{793909FC-1CB1-4B6E-AF74-6BBF878F4CE2}" srcOrd="2" destOrd="0" presId="urn:microsoft.com/office/officeart/2018/2/layout/IconCircleList"/>
    <dgm:cxn modelId="{A9E25E4B-F24D-4063-8E2A-96075C81D87F}" type="presParOf" srcId="{793909FC-1CB1-4B6E-AF74-6BBF878F4CE2}" destId="{D6B33A64-4858-4D13-B771-85FF3F84C2D1}" srcOrd="0" destOrd="0" presId="urn:microsoft.com/office/officeart/2018/2/layout/IconCircleList"/>
    <dgm:cxn modelId="{7211D788-C0FF-402B-96DB-3B2FABAC9198}" type="presParOf" srcId="{793909FC-1CB1-4B6E-AF74-6BBF878F4CE2}" destId="{DFA3021D-7EC4-489B-9126-D824366412AE}" srcOrd="1" destOrd="0" presId="urn:microsoft.com/office/officeart/2018/2/layout/IconCircleList"/>
    <dgm:cxn modelId="{2A18A8FE-95DF-4E22-BA86-701AD725E606}" type="presParOf" srcId="{793909FC-1CB1-4B6E-AF74-6BBF878F4CE2}" destId="{F2588ABA-4075-4566-A875-27A771510BE8}" srcOrd="2" destOrd="0" presId="urn:microsoft.com/office/officeart/2018/2/layout/IconCircleList"/>
    <dgm:cxn modelId="{AE33B257-14B0-4544-96A6-41233A6BEABC}" type="presParOf" srcId="{793909FC-1CB1-4B6E-AF74-6BBF878F4CE2}" destId="{B615587E-0E78-4DB5-BD83-EC92ACDC967B}" srcOrd="3" destOrd="0" presId="urn:microsoft.com/office/officeart/2018/2/layout/IconCircleList"/>
    <dgm:cxn modelId="{924F1B8F-F8AA-4ADF-9F49-6712B440F953}" type="presParOf" srcId="{4A859A93-BEAF-4AB2-B940-39383E08FE51}" destId="{79C64507-F2BB-41C7-94DF-6D231FE9C99B}" srcOrd="3" destOrd="0" presId="urn:microsoft.com/office/officeart/2018/2/layout/IconCircleList"/>
    <dgm:cxn modelId="{0EE75251-606A-446A-86CC-F2E9CE276942}" type="presParOf" srcId="{4A859A93-BEAF-4AB2-B940-39383E08FE51}" destId="{84339FEC-33D7-412C-80C0-3CCFD7493E4E}" srcOrd="4" destOrd="0" presId="urn:microsoft.com/office/officeart/2018/2/layout/IconCircleList"/>
    <dgm:cxn modelId="{792E1622-04C0-40EF-AE10-A1582B4B0889}" type="presParOf" srcId="{84339FEC-33D7-412C-80C0-3CCFD7493E4E}" destId="{20782D61-1ED2-45FA-9263-0D00F990A4F7}" srcOrd="0" destOrd="0" presId="urn:microsoft.com/office/officeart/2018/2/layout/IconCircleList"/>
    <dgm:cxn modelId="{3C65193C-7807-4678-9E04-D55D24FD3822}" type="presParOf" srcId="{84339FEC-33D7-412C-80C0-3CCFD7493E4E}" destId="{8C0AAE64-9A02-48D9-87DD-6BEFFC758290}" srcOrd="1" destOrd="0" presId="urn:microsoft.com/office/officeart/2018/2/layout/IconCircleList"/>
    <dgm:cxn modelId="{D3B3C9C7-4594-4E73-806D-6F50C168544F}" type="presParOf" srcId="{84339FEC-33D7-412C-80C0-3CCFD7493E4E}" destId="{A87738B8-D43D-42C1-87DF-563E6C7E2602}" srcOrd="2" destOrd="0" presId="urn:microsoft.com/office/officeart/2018/2/layout/IconCircleList"/>
    <dgm:cxn modelId="{017F1E92-5B2B-4109-8092-EDE1F82FF7D6}" type="presParOf" srcId="{84339FEC-33D7-412C-80C0-3CCFD7493E4E}" destId="{A37B7105-82A0-4AAB-945F-82050497B8D4}" srcOrd="3" destOrd="0" presId="urn:microsoft.com/office/officeart/2018/2/layout/IconCircleList"/>
    <dgm:cxn modelId="{A8AE561F-C5FB-4CF3-A1DF-635FC502DEC4}" type="presParOf" srcId="{4A859A93-BEAF-4AB2-B940-39383E08FE51}" destId="{9D03EAB3-BDAD-4351-BB67-DC332A883B2D}" srcOrd="5" destOrd="0" presId="urn:microsoft.com/office/officeart/2018/2/layout/IconCircleList"/>
    <dgm:cxn modelId="{5D9BBE1F-F4C4-47B6-87A9-1B1FFD749CF1}" type="presParOf" srcId="{4A859A93-BEAF-4AB2-B940-39383E08FE51}" destId="{D3F40FA7-52C9-4F47-8D91-366D64E7F9D7}" srcOrd="6" destOrd="0" presId="urn:microsoft.com/office/officeart/2018/2/layout/IconCircleList"/>
    <dgm:cxn modelId="{B58BF061-16F2-450E-BF5E-599F27B1BC64}" type="presParOf" srcId="{D3F40FA7-52C9-4F47-8D91-366D64E7F9D7}" destId="{A31F56CE-87C8-4A9C-9A87-7AD116540B0C}" srcOrd="0" destOrd="0" presId="urn:microsoft.com/office/officeart/2018/2/layout/IconCircleList"/>
    <dgm:cxn modelId="{E54F42A1-8728-455E-828C-CCFD01CBD4DD}" type="presParOf" srcId="{D3F40FA7-52C9-4F47-8D91-366D64E7F9D7}" destId="{51D7E857-7BC3-4FA5-A65F-B0131286A6F1}" srcOrd="1" destOrd="0" presId="urn:microsoft.com/office/officeart/2018/2/layout/IconCircleList"/>
    <dgm:cxn modelId="{79F751F1-20D7-4602-B3A6-6299ED3A7FF8}" type="presParOf" srcId="{D3F40FA7-52C9-4F47-8D91-366D64E7F9D7}" destId="{F42928BE-D603-4385-AF6B-3A99D4F25995}" srcOrd="2" destOrd="0" presId="urn:microsoft.com/office/officeart/2018/2/layout/IconCircleList"/>
    <dgm:cxn modelId="{6FD9EB2E-9992-43C0-8BF7-A31375CE05D7}" type="presParOf" srcId="{D3F40FA7-52C9-4F47-8D91-366D64E7F9D7}" destId="{1D936316-32CF-4B2A-9194-6C2A2B7C3C5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180F3-AAF2-4B28-9CB2-C417AB354D13}">
      <dsp:nvSpPr>
        <dsp:cNvPr id="0" name=""/>
        <dsp:cNvSpPr/>
      </dsp:nvSpPr>
      <dsp:spPr>
        <a:xfrm>
          <a:off x="65389" y="358730"/>
          <a:ext cx="1260072" cy="12600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01F3A7-BF2C-4B93-A950-E45608B5D2C7}">
      <dsp:nvSpPr>
        <dsp:cNvPr id="0" name=""/>
        <dsp:cNvSpPr/>
      </dsp:nvSpPr>
      <dsp:spPr>
        <a:xfrm>
          <a:off x="330004" y="623345"/>
          <a:ext cx="730841" cy="7308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3B6E7F-0FAA-4830-A1D1-63524DF8241A}">
      <dsp:nvSpPr>
        <dsp:cNvPr id="0" name=""/>
        <dsp:cNvSpPr/>
      </dsp:nvSpPr>
      <dsp:spPr>
        <a:xfrm>
          <a:off x="1595477" y="358730"/>
          <a:ext cx="2970169" cy="1260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À propos de nous </a:t>
          </a:r>
          <a:endParaRPr lang="en-US" sz="2400" kern="1200" dirty="0"/>
        </a:p>
      </dsp:txBody>
      <dsp:txXfrm>
        <a:off x="1595477" y="358730"/>
        <a:ext cx="2970169" cy="1260072"/>
      </dsp:txXfrm>
    </dsp:sp>
    <dsp:sp modelId="{D6B33A64-4858-4D13-B771-85FF3F84C2D1}">
      <dsp:nvSpPr>
        <dsp:cNvPr id="0" name=""/>
        <dsp:cNvSpPr/>
      </dsp:nvSpPr>
      <dsp:spPr>
        <a:xfrm>
          <a:off x="5083176" y="358730"/>
          <a:ext cx="1260072" cy="126007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A3021D-7EC4-489B-9126-D824366412AE}">
      <dsp:nvSpPr>
        <dsp:cNvPr id="0" name=""/>
        <dsp:cNvSpPr/>
      </dsp:nvSpPr>
      <dsp:spPr>
        <a:xfrm>
          <a:off x="5347791" y="623345"/>
          <a:ext cx="730841" cy="7308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15587E-0E78-4DB5-BD83-EC92ACDC967B}">
      <dsp:nvSpPr>
        <dsp:cNvPr id="0" name=""/>
        <dsp:cNvSpPr/>
      </dsp:nvSpPr>
      <dsp:spPr>
        <a:xfrm>
          <a:off x="6613264" y="358730"/>
          <a:ext cx="2970169" cy="1260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/>
            <a:t>Catalogue des aides </a:t>
          </a:r>
          <a:endParaRPr lang="en-US" sz="2400" kern="1200"/>
        </a:p>
      </dsp:txBody>
      <dsp:txXfrm>
        <a:off x="6613264" y="358730"/>
        <a:ext cx="2970169" cy="1260072"/>
      </dsp:txXfrm>
    </dsp:sp>
    <dsp:sp modelId="{20782D61-1ED2-45FA-9263-0D00F990A4F7}">
      <dsp:nvSpPr>
        <dsp:cNvPr id="0" name=""/>
        <dsp:cNvSpPr/>
      </dsp:nvSpPr>
      <dsp:spPr>
        <a:xfrm>
          <a:off x="65389" y="2281927"/>
          <a:ext cx="1260072" cy="126007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0AAE64-9A02-48D9-87DD-6BEFFC758290}">
      <dsp:nvSpPr>
        <dsp:cNvPr id="0" name=""/>
        <dsp:cNvSpPr/>
      </dsp:nvSpPr>
      <dsp:spPr>
        <a:xfrm>
          <a:off x="330004" y="2546542"/>
          <a:ext cx="730841" cy="7308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7B7105-82A0-4AAB-945F-82050497B8D4}">
      <dsp:nvSpPr>
        <dsp:cNvPr id="0" name=""/>
        <dsp:cNvSpPr/>
      </dsp:nvSpPr>
      <dsp:spPr>
        <a:xfrm>
          <a:off x="1595477" y="2281927"/>
          <a:ext cx="2970169" cy="1260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/>
            <a:t>Présentation d’une aide </a:t>
          </a:r>
          <a:endParaRPr lang="en-US" sz="2400" kern="1200"/>
        </a:p>
      </dsp:txBody>
      <dsp:txXfrm>
        <a:off x="1595477" y="2281927"/>
        <a:ext cx="2970169" cy="1260072"/>
      </dsp:txXfrm>
    </dsp:sp>
    <dsp:sp modelId="{A31F56CE-87C8-4A9C-9A87-7AD116540B0C}">
      <dsp:nvSpPr>
        <dsp:cNvPr id="0" name=""/>
        <dsp:cNvSpPr/>
      </dsp:nvSpPr>
      <dsp:spPr>
        <a:xfrm>
          <a:off x="5083176" y="2281927"/>
          <a:ext cx="1260072" cy="126007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D7E857-7BC3-4FA5-A65F-B0131286A6F1}">
      <dsp:nvSpPr>
        <dsp:cNvPr id="0" name=""/>
        <dsp:cNvSpPr/>
      </dsp:nvSpPr>
      <dsp:spPr>
        <a:xfrm>
          <a:off x="5347791" y="2546542"/>
          <a:ext cx="730841" cy="73084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36316-32CF-4B2A-9194-6C2A2B7C3C52}">
      <dsp:nvSpPr>
        <dsp:cNvPr id="0" name=""/>
        <dsp:cNvSpPr/>
      </dsp:nvSpPr>
      <dsp:spPr>
        <a:xfrm>
          <a:off x="6613264" y="2281927"/>
          <a:ext cx="2970169" cy="1260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Saisie (Plateforme </a:t>
          </a:r>
          <a:r>
            <a:rPr lang="fr-FR" sz="2400" kern="1200" dirty="0" err="1"/>
            <a:t>Pep’s</a:t>
          </a:r>
          <a:r>
            <a:rPr lang="fr-FR" sz="2400" kern="1200" dirty="0"/>
            <a:t>) </a:t>
          </a:r>
          <a:endParaRPr lang="en-US" sz="2400" kern="1200" dirty="0"/>
        </a:p>
      </dsp:txBody>
      <dsp:txXfrm>
        <a:off x="6613264" y="2281927"/>
        <a:ext cx="2970169" cy="1260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538EE-9604-46F1-9F9F-338387107208}" type="datetimeFigureOut">
              <a:rPr lang="fr-FR" smtClean="0"/>
              <a:t>24/11/2025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C5E0D-3A78-4E56-B728-603C02A132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03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Bonjour à toutes et tous, et Bienvenue dans notre atelier</a:t>
            </a:r>
          </a:p>
          <a:p>
            <a:r>
              <a:rPr lang="fr-FR" dirty="0"/>
              <a:t>Je vais vous présenter les aides proposées par le </a:t>
            </a:r>
            <a:r>
              <a:rPr lang="fr-FR" dirty="0" err="1"/>
              <a:t>fiphfp</a:t>
            </a:r>
            <a:r>
              <a:rPr lang="fr-FR" dirty="0"/>
              <a:t>, en mettant l’accent sur celles qui peuvent vous être particulièrement utiles dans votre métier au sein de votre collectivité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E0D-3A78-4E56-B728-603C02A1323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821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 récapitulatif complet de l’aide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E0D-3A78-4E56-B728-603C02A1323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1195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Et les pièces justificatives à fournir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E0D-3A78-4E56-B728-603C02A1323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7693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E0D-3A78-4E56-B728-603C02A1323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332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a fini pour la présentation du catalogue</a:t>
            </a:r>
          </a:p>
          <a:p>
            <a:r>
              <a:rPr lang="fr-FR" dirty="0"/>
              <a:t>Maintenant, je vais vous présenter la plateforme </a:t>
            </a:r>
            <a:r>
              <a:rPr lang="fr-FR" dirty="0" err="1"/>
              <a:t>Pep’s</a:t>
            </a:r>
            <a:r>
              <a:rPr lang="fr-FR" dirty="0"/>
              <a:t> pour saisir les aides,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E0D-3A78-4E56-B728-603C02A1323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0899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 vous conseille vivement d’imprimer votre synthèse et confirmation de la saisie et de la garder dans votre dossier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E0D-3A78-4E56-B728-603C02A1323A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933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Nous aborderons nos missions en lien avec le </a:t>
            </a:r>
            <a:r>
              <a:rPr lang="fr-FR" dirty="0" err="1"/>
              <a:t>Fiph</a:t>
            </a:r>
            <a:r>
              <a:rPr lang="fr-FR" dirty="0"/>
              <a:t>, je vous présenterai le catalogue des aides, de manière synthétique avec un focus sur la structure d’une aide : comment elle se présente dans le catalogue, quelles informations elle contient et comment l’interpréter,</a:t>
            </a:r>
          </a:p>
          <a:p>
            <a:r>
              <a:rPr lang="fr-FR" dirty="0"/>
              <a:t>Enfin, nous verrons comment saisir une aide financière sur la plateforme </a:t>
            </a:r>
            <a:r>
              <a:rPr lang="fr-FR" dirty="0" err="1"/>
              <a:t>Pep’s</a:t>
            </a:r>
            <a:r>
              <a:rPr lang="fr-FR" dirty="0"/>
              <a:t>, étape par étape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E0D-3A78-4E56-B728-603C02A1323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6799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CDG dispose d’une convention avec le </a:t>
            </a:r>
            <a:r>
              <a:rPr lang="fr-FR" dirty="0" err="1"/>
              <a:t>Fiph</a:t>
            </a:r>
            <a:r>
              <a:rPr lang="fr-FR" dirty="0"/>
              <a:t> ce qui signifie que notre accompagnement est financé par le </a:t>
            </a:r>
            <a:r>
              <a:rPr lang="fr-FR" dirty="0" err="1"/>
              <a:t>fiph</a:t>
            </a:r>
            <a:endParaRPr lang="fr-FR" dirty="0"/>
          </a:p>
          <a:p>
            <a:r>
              <a:rPr lang="fr-FR" dirty="0"/>
              <a:t>Ainsi, les coll </a:t>
            </a:r>
            <a:r>
              <a:rPr lang="fr-FR" dirty="0" err="1"/>
              <a:t>aff</a:t>
            </a:r>
            <a:r>
              <a:rPr lang="fr-FR" dirty="0"/>
              <a:t> n’ont aucun frais à engager pour les prestations que nous réalisons, notamment les études de poste, la préparation et la saisie des demandes d’aides sur </a:t>
            </a:r>
            <a:r>
              <a:rPr lang="fr-FR" dirty="0" err="1"/>
              <a:t>pep’s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E0D-3A78-4E56-B728-603C02A1323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9525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Nous sommes 3 à intervenir sur ces missions </a:t>
            </a:r>
          </a:p>
          <a:p>
            <a:r>
              <a:rPr lang="fr-FR" dirty="0"/>
              <a:t>Noemie : accompagnement des aides sociales pour les agents( RQTH, AAH) et si vous souhaitez recruter un apprenti qui bénéficie d’une </a:t>
            </a:r>
            <a:r>
              <a:rPr lang="fr-FR" dirty="0" err="1"/>
              <a:t>rqth</a:t>
            </a:r>
            <a:r>
              <a:rPr lang="fr-FR" dirty="0"/>
              <a:t> dans votre coll, sachez que le poste est subventionnée à 95% quasiment</a:t>
            </a:r>
          </a:p>
          <a:p>
            <a:r>
              <a:rPr lang="fr-FR" dirty="0"/>
              <a:t>Soizic qui réalise les études de poste des agents et saisit les aides pour vous sur la plateforme et moi je coordonne la convention avec le </a:t>
            </a:r>
            <a:r>
              <a:rPr lang="fr-FR" dirty="0" err="1"/>
              <a:t>fiph</a:t>
            </a:r>
            <a:r>
              <a:rPr lang="fr-FR" dirty="0"/>
              <a:t> et j’accompagne également les agents dans leur demande de RQTH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E0D-3A78-4E56-B728-603C02A1323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13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 vous conseille de télécharger le catalogue des aides en allant sur le site du </a:t>
            </a:r>
            <a:r>
              <a:rPr lang="fr-FR" dirty="0" err="1"/>
              <a:t>fiph</a:t>
            </a:r>
            <a:r>
              <a:rPr lang="fr-FR" dirty="0"/>
              <a:t> et catalogue des interventions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E0D-3A78-4E56-B728-603C02A1323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2890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Il existe 32 aides réparties en 11 catégories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E0D-3A78-4E56-B728-603C02A1323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7802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Au début du catalogue, il y a un petit descriptif qui précise la qualité du bénéficiaire, c’est-à-dire à qui s’adresse l’aide ainsi que les pièces justificatives à fournir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E0D-3A78-4E56-B728-603C02A1323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147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Dans un premier temps, chaque fiche présente l’aide en précisant ce qu’elle finance et ce qu’elle ne finance pas ainsi que le montant maximal pouvant être accordé,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E0D-3A78-4E56-B728-603C02A1323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906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Ensuite si l’aide est mobilisable ou non en fonction de la qualité du bénéficiaire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C5E0D-3A78-4E56-B728-603C02A1323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437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FF6E5D-4613-0BFC-1F14-39BACACB5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330168C-6901-8C5A-7DB7-1BD08B42E5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B8B126-48EA-6439-6CF0-842374A8C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CA38-2674-4A0B-9138-DDB2062005BE}" type="datetimeFigureOut">
              <a:rPr lang="fr-FR" smtClean="0"/>
              <a:t>24/11/2025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0840D0-3AFE-BC69-B863-D06009AC7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4D5051-2EDD-A1D2-CEEF-B4EF098F3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7DFD-C455-40FC-BAE5-7048DC54C7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293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A0F394-CD45-CB94-4873-922837D3D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4429FA8-0470-1757-26C7-9780501AF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BA72FC-EFE2-B3F5-E31C-888298ACA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CA38-2674-4A0B-9138-DDB2062005BE}" type="datetimeFigureOut">
              <a:rPr lang="fr-FR" smtClean="0"/>
              <a:t>24/11/2025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7590A0-77BC-8DA4-689F-AA1B28B0C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97179F-F275-2A46-86DE-65D5D85D1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7DFD-C455-40FC-BAE5-7048DC54C7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1616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7E3714F-9783-C5BE-F8F5-4020AB5A5C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2B323F7-ABB0-F89A-B659-80027350D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93BF46-720B-9399-B529-90D04360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CA38-2674-4A0B-9138-DDB2062005BE}" type="datetimeFigureOut">
              <a:rPr lang="fr-FR" smtClean="0"/>
              <a:t>24/11/2025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9CFFB1-CC7B-7D16-901B-F6FB49496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499B99-06FC-93E0-4B66-B029E3B77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7DFD-C455-40FC-BAE5-7048DC54C7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514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B8E1D7-A70D-0AD9-DD11-98FA8D2F4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FA8372-05F2-CD68-B70B-B59F0820F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B0608D-0C0C-2545-2260-B83C691F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CA38-2674-4A0B-9138-DDB2062005BE}" type="datetimeFigureOut">
              <a:rPr lang="fr-FR" smtClean="0"/>
              <a:t>24/11/2025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E6EB40-DAF6-2411-7F90-1042828C2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569331-52A5-C8BE-988E-C10DB26A5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7DFD-C455-40FC-BAE5-7048DC54C7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3384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3AEABC-2954-A284-AEF7-42ED6C0D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3B1215-4EAF-3FEE-D957-8D0ED3A02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BDF00C-7858-1112-63A9-87420DE27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CA38-2674-4A0B-9138-DDB2062005BE}" type="datetimeFigureOut">
              <a:rPr lang="fr-FR" smtClean="0"/>
              <a:t>24/11/2025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E15EC8-CAC9-618A-B8E5-1B53CB2EE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962C70-AEC5-1A8C-0265-40F21E0EE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7DFD-C455-40FC-BAE5-7048DC54C7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576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A331DE-5E9D-4F82-1B52-13ACA6C0F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10212F-C8E3-2CC4-FB40-09EBD7780E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92EBD91-79AB-CFF0-09B1-0A157F1D3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7672D1-3A79-C44F-1E7B-753F038DA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CA38-2674-4A0B-9138-DDB2062005BE}" type="datetimeFigureOut">
              <a:rPr lang="fr-FR" smtClean="0"/>
              <a:t>24/11/2025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ED0FB6-0827-D01C-A811-4F0E4D8D2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DB7E76-BB73-CDDB-BE0D-C34F0078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7DFD-C455-40FC-BAE5-7048DC54C7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9694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57912E-F882-84B9-2040-B4AD5F062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2602D0C-0A49-C10F-4267-60055D887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76661AC-8F19-8B3D-2008-D5CB5267D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CFDA354-F9C5-6421-1AC9-370C6B9C11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F1D428F-2172-819F-B1BB-ECBDA95147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EDA7AE3-09F2-8E2E-6B5A-C33811E63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CA38-2674-4A0B-9138-DDB2062005BE}" type="datetimeFigureOut">
              <a:rPr lang="fr-FR" smtClean="0"/>
              <a:t>24/11/2025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4205396-0F7A-3D24-18A6-C5F258C2E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2613F0C-C2CA-DBFF-79C0-4D42D2E55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7DFD-C455-40FC-BAE5-7048DC54C7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5658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2AD425-42A6-4CCE-0962-5DDF648DF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7292410-8AE8-9212-5036-CD6A2929E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CA38-2674-4A0B-9138-DDB2062005BE}" type="datetimeFigureOut">
              <a:rPr lang="fr-FR" smtClean="0"/>
              <a:t>24/11/2025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2A33834-CDC9-0623-13CD-2E36865C7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007A925-4478-C7A2-10A5-7F52CCDEB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7DFD-C455-40FC-BAE5-7048DC54C7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241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CF98652-7F36-6DFA-9E9C-0B16B9CF9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CA38-2674-4A0B-9138-DDB2062005BE}" type="datetimeFigureOut">
              <a:rPr lang="fr-FR" smtClean="0"/>
              <a:t>24/11/2025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21E3937-1C61-FAE9-22CD-A2633F51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F2B765-CC07-846C-6FDC-E5D822041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7DFD-C455-40FC-BAE5-7048DC54C7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9573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B9251C-7561-17D0-6F99-6A30C9C80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774C5E-475C-CF1D-8CBA-16104F3E9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D7EC50E-3926-0199-B924-1215F69F4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ADF7A5B-179C-CB7A-1D3B-C0F8F36C0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CA38-2674-4A0B-9138-DDB2062005BE}" type="datetimeFigureOut">
              <a:rPr lang="fr-FR" smtClean="0"/>
              <a:t>24/11/2025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B03377-E6D2-C261-DF40-AE013964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FB3A14-9366-FC6C-B7A8-D5527E933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7DFD-C455-40FC-BAE5-7048DC54C7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508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08CE28-7252-8C26-881A-FB6F500A7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69AE95D-92AF-2266-F038-53A7EE472A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D66A0F8-852F-6CC7-7592-F4F0C9916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29950E-87A0-892B-A716-CB8F80BCE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CA38-2674-4A0B-9138-DDB2062005BE}" type="datetimeFigureOut">
              <a:rPr lang="fr-FR" smtClean="0"/>
              <a:t>24/11/2025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B0B737-A356-0336-3363-ED727A4D0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156628B-417D-E348-372C-00B2AD69C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7DFD-C455-40FC-BAE5-7048DC54C7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9195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3E0DED7-596D-9F6A-CC45-C10E01E91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147952A-CF02-B49E-7310-BB5562CD6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A86769-E23E-B4D2-539F-3D33E4A267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EECA38-2674-4A0B-9138-DDB2062005BE}" type="datetimeFigureOut">
              <a:rPr lang="fr-FR" smtClean="0"/>
              <a:t>24/11/2025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4BB7A9-A7D8-E785-7B17-2AFB7E9E18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5AEF47-4F33-D9C2-760D-C60363595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EF7DFD-C455-40FC-BAE5-7048DC54C7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768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assistante.sociale@cdg55.f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hyperlink" Target="mailto:medecine@cdg55.f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iphfp.fr/employeurs/nos-aides-financieres/catalogue-des-interventions" TargetMode="Externa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B33DC6A-1F1C-4A06-834E-CFF88F1C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 useBgFill="1">
        <p:nvSpPr>
          <p:cNvPr id="1033" name="Freeform: Shape 1032">
            <a:extLst>
              <a:ext uri="{FF2B5EF4-FFF2-40B4-BE49-F238E27FC236}">
                <a16:creationId xmlns:a16="http://schemas.microsoft.com/office/drawing/2014/main" id="{0FE1D5CF-87B8-4A8A-AD3C-01D06A60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08641" cy="6858000"/>
          </a:xfrm>
          <a:custGeom>
            <a:avLst/>
            <a:gdLst>
              <a:gd name="connsiteX0" fmla="*/ 0 w 6208641"/>
              <a:gd name="connsiteY0" fmla="*/ 0 h 6858000"/>
              <a:gd name="connsiteX1" fmla="*/ 5464181 w 6208641"/>
              <a:gd name="connsiteY1" fmla="*/ 0 h 6858000"/>
              <a:gd name="connsiteX2" fmla="*/ 5538086 w 6208641"/>
              <a:gd name="connsiteY2" fmla="*/ 159684 h 6858000"/>
              <a:gd name="connsiteX3" fmla="*/ 6208641 w 6208641"/>
              <a:gd name="connsiteY3" fmla="*/ 3706589 h 6858000"/>
              <a:gd name="connsiteX4" fmla="*/ 5734754 w 6208641"/>
              <a:gd name="connsiteY4" fmla="*/ 6730443 h 6858000"/>
              <a:gd name="connsiteX5" fmla="*/ 5689361 w 6208641"/>
              <a:gd name="connsiteY5" fmla="*/ 6858000 h 6858000"/>
              <a:gd name="connsiteX6" fmla="*/ 0 w 62086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8641" h="6858000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35" name="Freeform: Shape 1034">
            <a:extLst>
              <a:ext uri="{FF2B5EF4-FFF2-40B4-BE49-F238E27FC236}">
                <a16:creationId xmlns:a16="http://schemas.microsoft.com/office/drawing/2014/main" id="{60926200-45C2-41E9-839F-31CD5FE4C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03325" cy="6858000"/>
          </a:xfrm>
          <a:custGeom>
            <a:avLst/>
            <a:gdLst>
              <a:gd name="connsiteX0" fmla="*/ 0 w 6203325"/>
              <a:gd name="connsiteY0" fmla="*/ 0 h 6858000"/>
              <a:gd name="connsiteX1" fmla="*/ 5458865 w 6203325"/>
              <a:gd name="connsiteY1" fmla="*/ 0 h 6858000"/>
              <a:gd name="connsiteX2" fmla="*/ 5532770 w 6203325"/>
              <a:gd name="connsiteY2" fmla="*/ 159684 h 6858000"/>
              <a:gd name="connsiteX3" fmla="*/ 6203325 w 6203325"/>
              <a:gd name="connsiteY3" fmla="*/ 3706589 h 6858000"/>
              <a:gd name="connsiteX4" fmla="*/ 5729438 w 6203325"/>
              <a:gd name="connsiteY4" fmla="*/ 6730443 h 6858000"/>
              <a:gd name="connsiteX5" fmla="*/ 5684045 w 6203325"/>
              <a:gd name="connsiteY5" fmla="*/ 6858000 h 6858000"/>
              <a:gd name="connsiteX6" fmla="*/ 0 w 62033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3325" h="6858000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89FA67-FB6E-334D-836A-E801FDE77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098" y="1106034"/>
            <a:ext cx="4786990" cy="3204134"/>
          </a:xfrm>
        </p:spPr>
        <p:txBody>
          <a:bodyPr anchor="b">
            <a:normAutofit/>
          </a:bodyPr>
          <a:lstStyle/>
          <a:p>
            <a:r>
              <a:rPr lang="fr-FR" sz="5400" noProof="0" dirty="0"/>
              <a:t>Catalogue du FIPHFP &amp; </a:t>
            </a:r>
            <a:br>
              <a:rPr lang="fr-FR" sz="5400" noProof="0" dirty="0"/>
            </a:br>
            <a:r>
              <a:rPr lang="fr-FR" sz="5400" noProof="0" dirty="0"/>
              <a:t>saisie des aides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996DE07-2AA2-1705-E63D-5C65470BE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448" y="5788542"/>
            <a:ext cx="5352724" cy="738507"/>
          </a:xfrm>
        </p:spPr>
        <p:txBody>
          <a:bodyPr>
            <a:normAutofit lnSpcReduction="10000"/>
          </a:bodyPr>
          <a:lstStyle/>
          <a:p>
            <a:pPr algn="l"/>
            <a:r>
              <a:rPr lang="fr-FR" noProof="0" dirty="0"/>
              <a:t>Forum des Secrétaires Généraux de Mairie – 25 novembre 2025</a:t>
            </a: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6" name="Picture 2" descr="LOGO FIPHFP | ANFH">
            <a:extLst>
              <a:ext uri="{FF2B5EF4-FFF2-40B4-BE49-F238E27FC236}">
                <a16:creationId xmlns:a16="http://schemas.microsoft.com/office/drawing/2014/main" id="{7FAD2126-4D4B-B5E2-3551-6DDFFBCD5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6958" y="4310168"/>
            <a:ext cx="2095727" cy="224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Rectangle 103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546920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Espace réservé pour une image  16">
            <a:extLst>
              <a:ext uri="{FF2B5EF4-FFF2-40B4-BE49-F238E27FC236}">
                <a16:creationId xmlns:a16="http://schemas.microsoft.com/office/drawing/2014/main" id="{9353CB02-C304-8F42-8298-3E68A3D56BD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94" r="1094"/>
          <a:stretch>
            <a:fillRect/>
          </a:stretch>
        </p:blipFill>
        <p:spPr>
          <a:xfrm>
            <a:off x="8261498" y="396822"/>
            <a:ext cx="3441404" cy="351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54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D5342-4E05-4D85-9BE5-7CD696342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03B22E-4338-3D23-96AE-F359E93C3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17" y="170121"/>
            <a:ext cx="11863596" cy="528382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fr-FR" sz="1300" b="1" dirty="0"/>
              <a:t>1. QUI PEUT EN BÉNÉFICIER ?</a:t>
            </a:r>
            <a:endParaRPr lang="fr-FR" sz="1300" dirty="0"/>
          </a:p>
          <a:p>
            <a:pPr marL="0" indent="0">
              <a:buNone/>
            </a:pPr>
            <a:r>
              <a:rPr lang="fr-FR" sz="1300" dirty="0"/>
              <a:t>L’employeur peut demander le bénéfice de cette aide pour :</a:t>
            </a:r>
          </a:p>
          <a:p>
            <a:pPr lvl="1"/>
            <a:r>
              <a:rPr lang="fr-FR" sz="1300" dirty="0"/>
              <a:t>les bénéficiaires de l’obligation d’emploi (BOE)</a:t>
            </a:r>
          </a:p>
          <a:p>
            <a:pPr lvl="1"/>
            <a:r>
              <a:rPr lang="fr-FR" sz="1300" dirty="0"/>
              <a:t>les agents inaptes et/ou en cours de reclassement</a:t>
            </a:r>
          </a:p>
          <a:p>
            <a:pPr marL="457200" lvl="1" indent="0">
              <a:buNone/>
            </a:pPr>
            <a:endParaRPr lang="fr-FR" sz="1300" dirty="0"/>
          </a:p>
          <a:p>
            <a:pPr marL="0" indent="0">
              <a:buNone/>
            </a:pPr>
            <a:r>
              <a:rPr lang="fr-FR" sz="1300" b="1" dirty="0"/>
              <a:t>2. LE CONTENU</a:t>
            </a:r>
            <a:endParaRPr lang="fr-FR" sz="1300" dirty="0"/>
          </a:p>
          <a:p>
            <a:r>
              <a:rPr lang="fr-FR" sz="1300" dirty="0"/>
              <a:t>L’aide est accordée exclusivement pour l’achat d’audioprothèse(s) prise(s) en charge par la sécurité sociale. Sont pris en charge également les frais de réglages et les accessoires et services suivants </a:t>
            </a:r>
            <a:r>
              <a:rPr lang="fr-FR" sz="1300" u="sng" dirty="0"/>
              <a:t>acquis en même temps que la (les) prothèse(s)</a:t>
            </a:r>
            <a:r>
              <a:rPr lang="fr-FR" sz="1300" dirty="0"/>
              <a:t> : </a:t>
            </a:r>
            <a:r>
              <a:rPr lang="fr-FR" sz="1300" b="1" dirty="0"/>
              <a:t>CROS ou BICROS, Piles, Microphone déporté, Chargeur, Assurance.</a:t>
            </a:r>
            <a:endParaRPr lang="fr-FR" sz="1300" dirty="0"/>
          </a:p>
          <a:p>
            <a:r>
              <a:rPr lang="fr-FR" sz="1300" dirty="0"/>
              <a:t>Elle ne prend pas en charge le coût d'éléments implantés chirurgicalement (implant, cochléaire, prothèse ostéo-intégrée ...) ni les accessoires autres que ceux cités ci-dessus.</a:t>
            </a:r>
          </a:p>
          <a:p>
            <a:pPr marL="0" lvl="0" indent="0">
              <a:buNone/>
            </a:pPr>
            <a:endParaRPr lang="fr-FR" sz="1300" b="1" dirty="0"/>
          </a:p>
          <a:p>
            <a:pPr marL="0" lvl="0" indent="0">
              <a:buNone/>
            </a:pPr>
            <a:r>
              <a:rPr lang="fr-FR" sz="1300" b="1" dirty="0"/>
              <a:t>3. QUEL MONTANT ?</a:t>
            </a:r>
            <a:endParaRPr lang="fr-FR" sz="1300" dirty="0"/>
          </a:p>
          <a:p>
            <a:pPr marL="0" indent="0">
              <a:buNone/>
            </a:pPr>
            <a:r>
              <a:rPr lang="fr-FR" sz="1300" dirty="0"/>
              <a:t>Le FIPHFP intervient en complément des autres financements (sécurité sociale, mutuelle, prestation de compensation …).</a:t>
            </a:r>
          </a:p>
          <a:p>
            <a:pPr marL="0" indent="0">
              <a:buNone/>
            </a:pPr>
            <a:r>
              <a:rPr lang="fr-FR" sz="1300" dirty="0"/>
              <a:t>Le montant maximum pris en charge par le FIPHFP est de 1700€</a:t>
            </a:r>
            <a:r>
              <a:rPr lang="fr-FR" sz="1300" b="1" dirty="0"/>
              <a:t>.</a:t>
            </a:r>
            <a:endParaRPr lang="fr-FR" sz="1300" dirty="0"/>
          </a:p>
          <a:p>
            <a:pPr marL="0" lvl="0" indent="0">
              <a:buNone/>
            </a:pPr>
            <a:endParaRPr lang="fr-FR" sz="1600" b="1" dirty="0"/>
          </a:p>
          <a:p>
            <a:pPr marL="0" lvl="0" indent="0">
              <a:buNone/>
            </a:pPr>
            <a:r>
              <a:rPr lang="fr-FR" sz="1800" b="1" dirty="0"/>
              <a:t>4. RÈGLES DE CUMUL</a:t>
            </a:r>
            <a:endParaRPr lang="fr-FR" sz="1800" dirty="0"/>
          </a:p>
          <a:p>
            <a:pPr marL="0" indent="0">
              <a:buNone/>
            </a:pPr>
            <a:r>
              <a:rPr lang="fr-FR" sz="1800" dirty="0"/>
              <a:t>L’aide est cumulable avec les autres aides du FIPHFP.</a:t>
            </a:r>
          </a:p>
          <a:p>
            <a:pPr marL="0" lvl="0" indent="0">
              <a:buNone/>
            </a:pPr>
            <a:endParaRPr lang="fr-FR" sz="1800" b="1" dirty="0"/>
          </a:p>
          <a:p>
            <a:pPr marL="0" lvl="0" indent="0">
              <a:buNone/>
            </a:pPr>
            <a:r>
              <a:rPr lang="fr-FR" sz="1800" b="1" dirty="0"/>
              <a:t>5. CONDITIONS DE RENOUVELLEMENT</a:t>
            </a:r>
            <a:endParaRPr lang="fr-FR" sz="1800" dirty="0"/>
          </a:p>
          <a:p>
            <a:pPr marL="0" indent="0">
              <a:buNone/>
            </a:pPr>
            <a:r>
              <a:rPr lang="fr-FR" sz="1800" dirty="0"/>
              <a:t>La prise en charge par le FIPHFP est conditionnée par le remboursement par l'Assurance Maladie de la prothèse auditive.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DD5867-75F8-13F1-B798-EE8ADD628638}"/>
              </a:ext>
            </a:extLst>
          </p:cNvPr>
          <p:cNvSpPr/>
          <p:nvPr/>
        </p:nvSpPr>
        <p:spPr>
          <a:xfrm>
            <a:off x="233917" y="4242816"/>
            <a:ext cx="11324100" cy="2243044"/>
          </a:xfrm>
          <a:prstGeom prst="rect">
            <a:avLst/>
          </a:prstGeom>
          <a:noFill/>
          <a:ln w="38100">
            <a:solidFill>
              <a:srgbClr val="ED8E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1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00C48F0-A6F5-B4A2-8E03-952E472AD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/>
              <a:t>Pièces justificatives nécessaires à l’instruction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E64D4A-7B14-0B08-FB7A-4E0C0F105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850" y="2487168"/>
            <a:ext cx="11095758" cy="38221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1600" b="1" dirty="0"/>
              <a:t>1/ Document justifiant le handicap de l’agent </a:t>
            </a:r>
            <a:endParaRPr lang="fr-FR" sz="1600" dirty="0"/>
          </a:p>
          <a:p>
            <a:pPr marL="0" lvl="0" indent="0" algn="just">
              <a:buNone/>
            </a:pPr>
            <a:r>
              <a:rPr lang="fr-FR" sz="1600" dirty="0"/>
              <a:t>	Justificatif de la qualité de bénéficiaire de l’obligation d’emploi (BOE)</a:t>
            </a:r>
          </a:p>
          <a:p>
            <a:pPr marL="0" lvl="0" indent="0" algn="just">
              <a:buNone/>
            </a:pPr>
            <a:endParaRPr lang="fr-FR" sz="1600" dirty="0"/>
          </a:p>
          <a:p>
            <a:pPr marL="0" indent="0" algn="just">
              <a:buNone/>
            </a:pPr>
            <a:r>
              <a:rPr lang="fr-FR" sz="1600" b="1" dirty="0"/>
              <a:t>2/ Document permettant de justifier la présence à l’effectif de l’agent </a:t>
            </a:r>
            <a:endParaRPr lang="fr-FR" sz="1600" dirty="0"/>
          </a:p>
          <a:p>
            <a:pPr marL="0" lvl="0" indent="0" algn="just">
              <a:buNone/>
            </a:pPr>
            <a:r>
              <a:rPr lang="fr-FR" sz="1600" dirty="0"/>
              <a:t>	Dernier bulletin de paie</a:t>
            </a:r>
          </a:p>
          <a:p>
            <a:pPr marL="0" lvl="0" indent="0" algn="just">
              <a:buNone/>
            </a:pPr>
            <a:endParaRPr lang="fr-FR" sz="1600" dirty="0"/>
          </a:p>
          <a:p>
            <a:pPr marL="0" indent="0" algn="just">
              <a:buNone/>
            </a:pPr>
            <a:r>
              <a:rPr lang="fr-FR" sz="1600" b="1" dirty="0"/>
              <a:t>3/ Document permettant de justifier le type de contrat </a:t>
            </a:r>
            <a:r>
              <a:rPr lang="fr-FR" sz="1600" u="sng" dirty="0"/>
              <a:t>s’il s’agit d’un agent non titulaire ne disposant pas d’un CDI (apprenti, CDD, emploi aidé, service civique, stagiaire, travailleur d’ESAT)</a:t>
            </a:r>
            <a:endParaRPr lang="fr-FR" sz="1600" dirty="0"/>
          </a:p>
          <a:p>
            <a:pPr marL="0" lvl="0" indent="0" algn="just">
              <a:buNone/>
            </a:pPr>
            <a:r>
              <a:rPr lang="fr-FR" sz="1600" dirty="0"/>
              <a:t>	Contrat de travail en cours </a:t>
            </a:r>
            <a:r>
              <a:rPr lang="fr-FR" sz="1600" b="1" dirty="0"/>
              <a:t>OU</a:t>
            </a:r>
            <a:r>
              <a:rPr lang="fr-FR" sz="1600" dirty="0"/>
              <a:t> Contrat d’engagement service civique </a:t>
            </a:r>
            <a:r>
              <a:rPr lang="fr-FR" sz="1600" b="1" dirty="0"/>
              <a:t>OU</a:t>
            </a:r>
            <a:r>
              <a:rPr lang="fr-FR" sz="1600" dirty="0"/>
              <a:t> Convention de stage </a:t>
            </a:r>
            <a:r>
              <a:rPr lang="fr-FR" sz="1600" b="1" dirty="0"/>
              <a:t>OU </a:t>
            </a:r>
            <a:r>
              <a:rPr lang="fr-FR" sz="1600" dirty="0"/>
              <a:t>Contrat justifiant la qualité de travailleurs d’ESAT.</a:t>
            </a:r>
          </a:p>
          <a:p>
            <a:pPr marL="0" lvl="0" indent="0" algn="just">
              <a:buNone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52806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D5ACAF-57A5-B8E4-172F-B7043520E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A485BA8-BA2E-0ADC-7FEA-C39F9947A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A61A7C-AC12-4A33-CBB8-F6CD4F8F7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9D0B982-150F-11D9-4B35-03FF94F29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75B4D82-956B-691A-4903-801740882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/>
              <a:t>Pièces justificatives nécessaires à l’instruction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096C30-1137-CE6E-66AB-95652EBA7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469DB2-A574-CC48-0A05-18956BAE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850" y="2487168"/>
            <a:ext cx="11095758" cy="41688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1600" b="1" dirty="0"/>
              <a:t>4/ Le devis retenu (pour une demande d’accord préalable)</a:t>
            </a:r>
            <a:endParaRPr lang="fr-FR" sz="1600" dirty="0"/>
          </a:p>
          <a:p>
            <a:pPr marL="0" indent="0" algn="just">
              <a:buNone/>
            </a:pPr>
            <a:r>
              <a:rPr lang="fr-FR" sz="1600" dirty="0"/>
              <a:t>	Le devis devra faire ressortir les remboursements notamment au titre du régime obligatoire et des mutuelles.</a:t>
            </a:r>
          </a:p>
          <a:p>
            <a:pPr marL="0" indent="0" algn="just">
              <a:buNone/>
            </a:pPr>
            <a:endParaRPr lang="fr-FR" sz="1600" b="1" dirty="0"/>
          </a:p>
          <a:p>
            <a:pPr marL="0" indent="0" algn="just">
              <a:buNone/>
            </a:pPr>
            <a:r>
              <a:rPr lang="fr-FR" sz="1600" b="1" dirty="0"/>
              <a:t>5/ La facture acquittée/mandatée (pour la demande de remboursement)</a:t>
            </a:r>
            <a:endParaRPr lang="fr-FR" sz="1600" dirty="0"/>
          </a:p>
          <a:p>
            <a:pPr marL="0" indent="0" algn="just">
              <a:buNone/>
            </a:pPr>
            <a:r>
              <a:rPr lang="fr-FR" sz="1600" dirty="0"/>
              <a:t>	La facture doit être acquittée.</a:t>
            </a:r>
          </a:p>
          <a:p>
            <a:pPr marL="0" indent="0" algn="just">
              <a:buNone/>
            </a:pPr>
            <a:endParaRPr lang="fr-FR" sz="1600" dirty="0"/>
          </a:p>
          <a:p>
            <a:pPr marL="0" indent="0" algn="just">
              <a:buNone/>
            </a:pPr>
            <a:r>
              <a:rPr lang="fr-FR" sz="1600" b="1" dirty="0"/>
              <a:t>6/ Justificatifs de remboursement : les décomptes de sécurité sociale, mutuelle, PCH…</a:t>
            </a:r>
            <a:endParaRPr lang="fr-FR" sz="1600" dirty="0"/>
          </a:p>
          <a:p>
            <a:pPr marL="0" indent="0" algn="just">
              <a:buNone/>
            </a:pPr>
            <a:r>
              <a:rPr lang="fr-FR" sz="1600" b="1" dirty="0"/>
              <a:t>	</a:t>
            </a:r>
            <a:r>
              <a:rPr lang="fr-FR" sz="1600" u="sng" dirty="0"/>
              <a:t>Le décompte de sécurité sociale est obligatoire </a:t>
            </a:r>
            <a:r>
              <a:rPr lang="fr-FR" sz="1600" dirty="0"/>
              <a:t>(disponible sur le site assuré de l’assurance maladie : ameli.fr).</a:t>
            </a:r>
          </a:p>
          <a:p>
            <a:pPr marL="0" indent="0" algn="just">
              <a:buNone/>
            </a:pPr>
            <a:r>
              <a:rPr lang="fr-FR" sz="1600" dirty="0"/>
              <a:t>	Le comité national du FIPHFP a décidé, à titre dérogatoire et jusqu’au 31 décembre 2026, de ne plus exiger la production de la prestation de compensation du handicap (PCH). Si l’agent bénéficie de la PCH, celle-ci devra être déduite.</a:t>
            </a:r>
          </a:p>
          <a:p>
            <a:pPr marL="0" indent="0" algn="just">
              <a:buNone/>
            </a:pPr>
            <a:endParaRPr lang="fr-FR" sz="1600" dirty="0"/>
          </a:p>
          <a:p>
            <a:pPr marL="0" indent="0" algn="just">
              <a:buNone/>
            </a:pPr>
            <a:r>
              <a:rPr lang="fr-FR" sz="1600" b="1" dirty="0"/>
              <a:t>7/ RIB de l’employeur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36356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FCF4A6-AD4B-2FEF-4491-33D1A0B16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492A2E7-CC1E-3BC0-4190-7F03635E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noProof="0"/>
              <a:t>Saisie d’une aide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85628E8-5BC2-C616-6678-4B346C7138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814" r="18658"/>
          <a:stretch>
            <a:fillRect/>
          </a:stretch>
        </p:blipFill>
        <p:spPr>
          <a:xfrm>
            <a:off x="558209" y="2011680"/>
            <a:ext cx="9157291" cy="4702056"/>
          </a:xfrm>
          <a:prstGeom prst="rect">
            <a:avLst/>
          </a:prstGeom>
        </p:spPr>
      </p:pic>
      <p:pic>
        <p:nvPicPr>
          <p:cNvPr id="1026" name="Picture 2" descr="PLATEFORME DE FORMATION A DISTANCE DES EMPLOYEURS PUBLICS DE LA DIRECTION  DES POLITIQUES SOCIALES | Lära LMS">
            <a:extLst>
              <a:ext uri="{FF2B5EF4-FFF2-40B4-BE49-F238E27FC236}">
                <a16:creationId xmlns:a16="http://schemas.microsoft.com/office/drawing/2014/main" id="{9804195A-C2D7-F161-8C4D-46BE6D2B7E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9" r="30850" b="15441"/>
          <a:stretch>
            <a:fillRect/>
          </a:stretch>
        </p:blipFill>
        <p:spPr bwMode="auto">
          <a:xfrm>
            <a:off x="6824704" y="304799"/>
            <a:ext cx="4610586" cy="142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94F5786A-20F7-1B04-87CA-F04F9912B39A}"/>
              </a:ext>
            </a:extLst>
          </p:cNvPr>
          <p:cNvSpPr/>
          <p:nvPr/>
        </p:nvSpPr>
        <p:spPr>
          <a:xfrm>
            <a:off x="469392" y="4042049"/>
            <a:ext cx="1504950" cy="465943"/>
          </a:xfrm>
          <a:prstGeom prst="ellipse">
            <a:avLst/>
          </a:prstGeom>
          <a:noFill/>
          <a:ln w="57150">
            <a:solidFill>
              <a:srgbClr val="E971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9660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9D8684-1516-D04F-4BEC-286B5432C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AEC0606-0C4B-0C76-286D-0167C1744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3BFEB9D-9292-9303-D812-9DFE3ADED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293D67C-C499-405E-D440-506FA9C35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F91A9C6-8579-07D6-12A1-387021C11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noProof="0"/>
              <a:t>Saisie d’une aide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15CE58-D8F0-9A98-38BE-F3954B940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6" name="Picture 2" descr="PLATEFORME DE FORMATION A DISTANCE DES EMPLOYEURS PUBLICS DE LA DIRECTION  DES POLITIQUES SOCIALES | Lära LMS">
            <a:extLst>
              <a:ext uri="{FF2B5EF4-FFF2-40B4-BE49-F238E27FC236}">
                <a16:creationId xmlns:a16="http://schemas.microsoft.com/office/drawing/2014/main" id="{79191AC8-9D3D-14E3-787A-E7E0C192B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9" r="30850" b="15441"/>
          <a:stretch>
            <a:fillRect/>
          </a:stretch>
        </p:blipFill>
        <p:spPr bwMode="auto">
          <a:xfrm>
            <a:off x="6824704" y="304799"/>
            <a:ext cx="4610586" cy="142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47B1021-9B47-F74F-45C0-9A334D0E24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873" r="2"/>
          <a:stretch>
            <a:fillRect/>
          </a:stretch>
        </p:blipFill>
        <p:spPr>
          <a:xfrm>
            <a:off x="5002775" y="2567446"/>
            <a:ext cx="6719833" cy="337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20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CF88B8-6AD8-D124-E9BA-37C8B30D6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3DE38B-32FD-C323-E408-D64160A3E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E6B5835-E0A7-6A21-C21B-6BACCD3D0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D52E0D3-061C-6F30-F77A-31973EEF6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15B378C-CDFD-9B2A-8977-11F692A53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noProof="0"/>
              <a:t>Saisie d’une aide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0244D9-C05C-AA78-A657-4C1D97888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6" name="Picture 2" descr="PLATEFORME DE FORMATION A DISTANCE DES EMPLOYEURS PUBLICS DE LA DIRECTION  DES POLITIQUES SOCIALES | Lära LMS">
            <a:extLst>
              <a:ext uri="{FF2B5EF4-FFF2-40B4-BE49-F238E27FC236}">
                <a16:creationId xmlns:a16="http://schemas.microsoft.com/office/drawing/2014/main" id="{9EAEF63C-991F-D7F3-E5EF-F23D041BCE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9" r="30850" b="15441"/>
          <a:stretch>
            <a:fillRect/>
          </a:stretch>
        </p:blipFill>
        <p:spPr bwMode="auto">
          <a:xfrm>
            <a:off x="6824704" y="304799"/>
            <a:ext cx="4610586" cy="142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14E06A8-FF85-316D-F413-9B2011F862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73"/>
          <a:stretch>
            <a:fillRect/>
          </a:stretch>
        </p:blipFill>
        <p:spPr>
          <a:xfrm>
            <a:off x="3201123" y="2255521"/>
            <a:ext cx="5523777" cy="4114801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6790CAE4-3E5D-40FD-0B68-B6800E702C9B}"/>
              </a:ext>
            </a:extLst>
          </p:cNvPr>
          <p:cNvCxnSpPr/>
          <p:nvPr/>
        </p:nvCxnSpPr>
        <p:spPr>
          <a:xfrm flipV="1">
            <a:off x="3465576" y="5257800"/>
            <a:ext cx="493776" cy="2926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933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99BB90-23EE-264C-AE8B-040E88A63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D18EFA-8972-190C-1737-1BA74FD68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1DE591C-FF45-2527-7E06-BB85F4E06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1AB9678-4DDB-C0DA-79D1-60A65AAF2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4BD92CF-CE4F-51A6-B55B-20F2F691B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noProof="0"/>
              <a:t>Saisie d’une aide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7790FC-5509-27F0-7478-577B9D5F6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6" name="Picture 2" descr="PLATEFORME DE FORMATION A DISTANCE DES EMPLOYEURS PUBLICS DE LA DIRECTION  DES POLITIQUES SOCIALES | Lära LMS">
            <a:extLst>
              <a:ext uri="{FF2B5EF4-FFF2-40B4-BE49-F238E27FC236}">
                <a16:creationId xmlns:a16="http://schemas.microsoft.com/office/drawing/2014/main" id="{1C238658-E99D-2292-2234-FEDBE9A1B6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9" r="30850" b="15441"/>
          <a:stretch>
            <a:fillRect/>
          </a:stretch>
        </p:blipFill>
        <p:spPr bwMode="auto">
          <a:xfrm>
            <a:off x="6824704" y="304799"/>
            <a:ext cx="4610586" cy="142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2EE42648-21F1-9F69-68D0-419465A500A9}"/>
              </a:ext>
            </a:extLst>
          </p:cNvPr>
          <p:cNvGrpSpPr/>
          <p:nvPr/>
        </p:nvGrpSpPr>
        <p:grpSpPr>
          <a:xfrm>
            <a:off x="1298162" y="1972057"/>
            <a:ext cx="9029700" cy="4814006"/>
            <a:chOff x="1240155" y="1972057"/>
            <a:chExt cx="9029700" cy="4814006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A2F3BF7C-1B3B-6F28-EA23-F1282838F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0155" y="1972057"/>
              <a:ext cx="9029700" cy="4814006"/>
            </a:xfrm>
            <a:prstGeom prst="rect">
              <a:avLst/>
            </a:prstGeom>
          </p:spPr>
        </p:pic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C9790578-1EAB-1CCB-62E0-03950A4D6288}"/>
                </a:ext>
              </a:extLst>
            </p:cNvPr>
            <p:cNvGrpSpPr/>
            <p:nvPr/>
          </p:nvGrpSpPr>
          <p:grpSpPr>
            <a:xfrm>
              <a:off x="5015121" y="3552825"/>
              <a:ext cx="1522425" cy="1949994"/>
              <a:chOff x="5015121" y="3552825"/>
              <a:chExt cx="1522425" cy="1949994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0009A1D-0DEF-5196-EEFC-9058C15BAEA7}"/>
                  </a:ext>
                </a:extLst>
              </p:cNvPr>
              <p:cNvSpPr/>
              <p:nvPr/>
            </p:nvSpPr>
            <p:spPr>
              <a:xfrm>
                <a:off x="5015121" y="3552825"/>
                <a:ext cx="523875" cy="17145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48DE466-BDA9-0E75-5AD7-7517A6AE52E9}"/>
                  </a:ext>
                </a:extLst>
              </p:cNvPr>
              <p:cNvSpPr/>
              <p:nvPr/>
            </p:nvSpPr>
            <p:spPr>
              <a:xfrm>
                <a:off x="5121801" y="3724275"/>
                <a:ext cx="523875" cy="17145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F8D2A25-D811-BF0E-B6C2-1CE7B4B16F9D}"/>
                  </a:ext>
                </a:extLst>
              </p:cNvPr>
              <p:cNvSpPr/>
              <p:nvPr/>
            </p:nvSpPr>
            <p:spPr>
              <a:xfrm>
                <a:off x="6013671" y="5159919"/>
                <a:ext cx="523875" cy="17145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5A23789-F74C-5360-70A4-CE5A772AB211}"/>
                  </a:ext>
                </a:extLst>
              </p:cNvPr>
              <p:cNvSpPr/>
              <p:nvPr/>
            </p:nvSpPr>
            <p:spPr>
              <a:xfrm>
                <a:off x="5813012" y="5331369"/>
                <a:ext cx="523875" cy="17145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5F79F40C-5347-26CC-630B-FE61FDE6A683}"/>
              </a:ext>
            </a:extLst>
          </p:cNvPr>
          <p:cNvCxnSpPr>
            <a:cxnSpLocks/>
          </p:cNvCxnSpPr>
          <p:nvPr/>
        </p:nvCxnSpPr>
        <p:spPr>
          <a:xfrm>
            <a:off x="5231130" y="6373368"/>
            <a:ext cx="1163765" cy="1645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15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49D608-ED4B-6958-75B7-9C05FD080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4A14232-111A-AB22-FCBD-C2B7853F0D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48D1505-D9B8-4F94-BBD1-DD15A3FC1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5A8BC6-DB30-C68B-BB78-EDE5B127F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F04324D-22CD-3643-0DE0-8635FA32B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noProof="0"/>
              <a:t>Saisie d’une aide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893A67-52DF-F7B3-EDBC-4071FB23E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6" name="Picture 2" descr="PLATEFORME DE FORMATION A DISTANCE DES EMPLOYEURS PUBLICS DE LA DIRECTION  DES POLITIQUES SOCIALES | Lära LMS">
            <a:extLst>
              <a:ext uri="{FF2B5EF4-FFF2-40B4-BE49-F238E27FC236}">
                <a16:creationId xmlns:a16="http://schemas.microsoft.com/office/drawing/2014/main" id="{C48D1DC2-2D38-2FA8-9DCF-84D80A5488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9" r="30850" b="15441"/>
          <a:stretch>
            <a:fillRect/>
          </a:stretch>
        </p:blipFill>
        <p:spPr bwMode="auto">
          <a:xfrm>
            <a:off x="6824704" y="304799"/>
            <a:ext cx="4610586" cy="142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52DE243-79CE-0AFB-4099-EDF7F3A1C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" y="146610"/>
            <a:ext cx="8440328" cy="60873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5FFD8C1-D218-5D21-3287-7D8E280D652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076" b="2137"/>
          <a:stretch>
            <a:fillRect/>
          </a:stretch>
        </p:blipFill>
        <p:spPr>
          <a:xfrm>
            <a:off x="6540808" y="45720"/>
            <a:ext cx="5565848" cy="671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8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78EC0A-5033-4B46-8474-B6E0FFCA6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CECC0F-C137-FF4C-DA15-0529EBBB3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01CF45-93D7-3636-7E69-22CA76AE9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4D3C4CF-9D17-20D5-8551-E5F9ADC3D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21BE598-75DD-5927-5A86-55A8E3898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noProof="0"/>
              <a:t>Saisie d’une aide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60E347-F4AD-48E6-ED23-1A56BC2C2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6" name="Picture 2" descr="PLATEFORME DE FORMATION A DISTANCE DES EMPLOYEURS PUBLICS DE LA DIRECTION  DES POLITIQUES SOCIALES | Lära LMS">
            <a:extLst>
              <a:ext uri="{FF2B5EF4-FFF2-40B4-BE49-F238E27FC236}">
                <a16:creationId xmlns:a16="http://schemas.microsoft.com/office/drawing/2014/main" id="{C624BDC3-4F2A-FCB0-3BDA-109BC5F271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9" r="30850" b="15441"/>
          <a:stretch>
            <a:fillRect/>
          </a:stretch>
        </p:blipFill>
        <p:spPr bwMode="auto">
          <a:xfrm>
            <a:off x="6824704" y="304799"/>
            <a:ext cx="4610586" cy="142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72F2959-7031-ACBE-89F6-4877AA8E94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02"/>
          <a:stretch>
            <a:fillRect/>
          </a:stretch>
        </p:blipFill>
        <p:spPr>
          <a:xfrm>
            <a:off x="6788354" y="39756"/>
            <a:ext cx="4065347" cy="6802967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7364FE95-4BE9-5DC8-F541-27D06070138D}"/>
              </a:ext>
            </a:extLst>
          </p:cNvPr>
          <p:cNvGrpSpPr/>
          <p:nvPr/>
        </p:nvGrpSpPr>
        <p:grpSpPr>
          <a:xfrm>
            <a:off x="231664" y="95250"/>
            <a:ext cx="6126696" cy="6667500"/>
            <a:chOff x="231664" y="95250"/>
            <a:chExt cx="6126696" cy="6667500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547A29E8-8297-3DDA-AA9B-53905D332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2778"/>
            <a:stretch>
              <a:fillRect/>
            </a:stretch>
          </p:blipFill>
          <p:spPr>
            <a:xfrm>
              <a:off x="231664" y="95250"/>
              <a:ext cx="6126696" cy="66675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F5A8B2-C45A-8204-172B-A8E1EF6A03C4}"/>
                </a:ext>
              </a:extLst>
            </p:cNvPr>
            <p:cNvSpPr/>
            <p:nvPr/>
          </p:nvSpPr>
          <p:spPr>
            <a:xfrm>
              <a:off x="959196" y="3492216"/>
              <a:ext cx="670821" cy="17145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581581-0975-0785-B791-4F6A8C9C0FEA}"/>
                </a:ext>
              </a:extLst>
            </p:cNvPr>
            <p:cNvSpPr/>
            <p:nvPr/>
          </p:nvSpPr>
          <p:spPr>
            <a:xfrm>
              <a:off x="1192696" y="3663666"/>
              <a:ext cx="552313" cy="219075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82220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3D3280-FBBB-3562-DD5F-3B4160421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1178D4D-CA32-6077-BF58-D94F384E4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B1635B-A139-FED6-33B7-55C320DE3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33DB5AB-0D4E-87F1-7F39-83D5A4750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42384E-8AAA-1B5B-8391-CAAB6C48B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noProof="0"/>
              <a:t>Saisie d’une aide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D36781-607D-FF74-D83F-9832C827E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6" name="Picture 2" descr="PLATEFORME DE FORMATION A DISTANCE DES EMPLOYEURS PUBLICS DE LA DIRECTION  DES POLITIQUES SOCIALES | Lära LMS">
            <a:extLst>
              <a:ext uri="{FF2B5EF4-FFF2-40B4-BE49-F238E27FC236}">
                <a16:creationId xmlns:a16="http://schemas.microsoft.com/office/drawing/2014/main" id="{7F7AF546-F6E0-06E3-7940-2993393960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9" r="30850" b="15441"/>
          <a:stretch>
            <a:fillRect/>
          </a:stretch>
        </p:blipFill>
        <p:spPr bwMode="auto">
          <a:xfrm>
            <a:off x="6824704" y="304799"/>
            <a:ext cx="4610586" cy="142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332E07A-AC66-F7EF-6E81-3345CD17F2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94"/>
          <a:stretch>
            <a:fillRect/>
          </a:stretch>
        </p:blipFill>
        <p:spPr>
          <a:xfrm>
            <a:off x="90645" y="59635"/>
            <a:ext cx="5826606" cy="674867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FDEF1BE-D4ED-D116-FD06-EF52F450DA6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725"/>
          <a:stretch>
            <a:fillRect/>
          </a:stretch>
        </p:blipFill>
        <p:spPr>
          <a:xfrm>
            <a:off x="6475460" y="21165"/>
            <a:ext cx="4987636" cy="680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6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3F3BFD6-4EED-8567-4590-AC1188429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noProof="0"/>
              <a:t>Sommaire</a:t>
            </a:r>
            <a:endParaRPr lang="fr-FR" sz="4000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Espace réservé du contenu 2">
            <a:extLst>
              <a:ext uri="{FF2B5EF4-FFF2-40B4-BE49-F238E27FC236}">
                <a16:creationId xmlns:a16="http://schemas.microsoft.com/office/drawing/2014/main" id="{2223B979-5645-C1BD-609E-933E146B5B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8566308"/>
              </p:ext>
            </p:extLst>
          </p:nvPr>
        </p:nvGraphicFramePr>
        <p:xfrm>
          <a:off x="1400176" y="2276856"/>
          <a:ext cx="9648824" cy="390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3274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2FCC51-28AB-F2BB-F1DB-2025F890A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139F765-C919-4939-DDC8-E5C9FCD27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837902D-D554-E877-7F2B-4F9DC8AF9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DD0663D-BD84-6FDE-3F83-532D358C9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933CDB-F737-25D9-0E76-E87388CEA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noProof="0"/>
              <a:t>Saisie d’une aide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8A5094-A763-6EB1-79CE-6FAC7D44C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6" name="Picture 2" descr="PLATEFORME DE FORMATION A DISTANCE DES EMPLOYEURS PUBLICS DE LA DIRECTION  DES POLITIQUES SOCIALES | Lära LMS">
            <a:extLst>
              <a:ext uri="{FF2B5EF4-FFF2-40B4-BE49-F238E27FC236}">
                <a16:creationId xmlns:a16="http://schemas.microsoft.com/office/drawing/2014/main" id="{EE80AE45-FC53-6019-E34B-50C0B3B25A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9" r="30850" b="15441"/>
          <a:stretch>
            <a:fillRect/>
          </a:stretch>
        </p:blipFill>
        <p:spPr bwMode="auto">
          <a:xfrm>
            <a:off x="6824704" y="304799"/>
            <a:ext cx="4610586" cy="142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182E8EDC-B20C-B008-C894-68E2BAFAB1AD}"/>
              </a:ext>
            </a:extLst>
          </p:cNvPr>
          <p:cNvGrpSpPr/>
          <p:nvPr/>
        </p:nvGrpSpPr>
        <p:grpSpPr>
          <a:xfrm>
            <a:off x="963974" y="0"/>
            <a:ext cx="5805305" cy="6858000"/>
            <a:chOff x="6386695" y="0"/>
            <a:chExt cx="5805305" cy="6858000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DE0C8492-34D5-1FD4-2E33-00A131A0C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86695" y="0"/>
              <a:ext cx="5805305" cy="68580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E8520C8-9B53-58BC-AA5C-A9B6B62A2C20}"/>
                </a:ext>
              </a:extLst>
            </p:cNvPr>
            <p:cNvSpPr/>
            <p:nvPr/>
          </p:nvSpPr>
          <p:spPr>
            <a:xfrm>
              <a:off x="6529092" y="3988341"/>
              <a:ext cx="1963155" cy="301614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F383A16-7FEB-266A-638F-B40A71896147}"/>
                </a:ext>
              </a:extLst>
            </p:cNvPr>
            <p:cNvSpPr/>
            <p:nvPr/>
          </p:nvSpPr>
          <p:spPr>
            <a:xfrm>
              <a:off x="6529091" y="4688388"/>
              <a:ext cx="1963155" cy="301614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144B5CA-0232-472F-80B4-1020FA666DF0}"/>
                </a:ext>
              </a:extLst>
            </p:cNvPr>
            <p:cNvSpPr/>
            <p:nvPr/>
          </p:nvSpPr>
          <p:spPr>
            <a:xfrm>
              <a:off x="6529090" y="3336704"/>
              <a:ext cx="1963155" cy="301614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63650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2B018E-D41D-6040-A17E-A2CF5AF89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4D5C18F-2127-ECE8-151C-1B7FCC43D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F731707-5B89-C32C-FCB1-B4F274027B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2A08D9B-D5AA-FF70-9FEA-C7A91D8C4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C13FC19-3C91-41A5-1FB2-6DD45EDEC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noProof="0"/>
              <a:t>Saisie d’une aide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1A8DE0-3AC8-B546-6C0B-8E32A96A1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6" name="Picture 2" descr="PLATEFORME DE FORMATION A DISTANCE DES EMPLOYEURS PUBLICS DE LA DIRECTION  DES POLITIQUES SOCIALES | Lära LMS">
            <a:extLst>
              <a:ext uri="{FF2B5EF4-FFF2-40B4-BE49-F238E27FC236}">
                <a16:creationId xmlns:a16="http://schemas.microsoft.com/office/drawing/2014/main" id="{B63EA496-4E54-FD7E-7E62-8FE7752386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9" r="30850" b="15441"/>
          <a:stretch>
            <a:fillRect/>
          </a:stretch>
        </p:blipFill>
        <p:spPr bwMode="auto">
          <a:xfrm>
            <a:off x="6824704" y="304799"/>
            <a:ext cx="4610586" cy="142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CAA175E-D0F0-BF88-EC51-587D3DF8690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77"/>
          <a:stretch>
            <a:fillRect/>
          </a:stretch>
        </p:blipFill>
        <p:spPr>
          <a:xfrm>
            <a:off x="100584" y="58364"/>
            <a:ext cx="5591795" cy="677045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7E60CBB-3CC4-DC1C-B7A1-F565D98DAD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2078" y="58364"/>
            <a:ext cx="4374354" cy="661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2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F16DC0-10E0-EEA8-8995-75A37B532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3D993E9-D306-80C8-4662-DAD1274C6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48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Avez-vous des questions?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 descr="jerry from tom and jerry is wearing a tuxedo and bow tie">
            <a:extLst>
              <a:ext uri="{FF2B5EF4-FFF2-40B4-BE49-F238E27FC236}">
                <a16:creationId xmlns:a16="http://schemas.microsoft.com/office/drawing/2014/main" id="{2CBF7E42-6CC8-C2FD-293A-6AC112848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2745" y="1348759"/>
            <a:ext cx="5303520" cy="397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79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74800E-DAC0-938F-4EA7-B7C3F87DB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5BA49487-3FDB-4FB7-9D50-2B4F9454D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1C938212-FA12-4FF1-87C8-ACDE99D06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4DBF5B8-DA5C-9D26-AAB5-923870D71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0602"/>
            <a:ext cx="3300663" cy="1645920"/>
          </a:xfrm>
        </p:spPr>
        <p:txBody>
          <a:bodyPr>
            <a:normAutofit/>
          </a:bodyPr>
          <a:lstStyle/>
          <a:p>
            <a:r>
              <a:rPr lang="fr-FR" sz="2800" noProof="0" dirty="0"/>
              <a:t>À propos de nous …</a:t>
            </a:r>
          </a:p>
        </p:txBody>
      </p:sp>
      <p:pic>
        <p:nvPicPr>
          <p:cNvPr id="10" name="Picture 2" descr="LOGO FIPHFP | ANFH">
            <a:extLst>
              <a:ext uri="{FF2B5EF4-FFF2-40B4-BE49-F238E27FC236}">
                <a16:creationId xmlns:a16="http://schemas.microsoft.com/office/drawing/2014/main" id="{6BEACCA2-7B08-2156-B94D-D95FCCA99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1237" y="608218"/>
            <a:ext cx="3021165" cy="323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que 7" descr="Poignée de main contour">
            <a:extLst>
              <a:ext uri="{FF2B5EF4-FFF2-40B4-BE49-F238E27FC236}">
                <a16:creationId xmlns:a16="http://schemas.microsoft.com/office/drawing/2014/main" id="{E1FA66AD-74E1-6A9B-D178-52465EDD0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58567" y="657474"/>
            <a:ext cx="3181936" cy="3181936"/>
          </a:xfrm>
          <a:prstGeom prst="rect">
            <a:avLst/>
          </a:prstGeom>
        </p:spPr>
      </p:pic>
      <p:pic>
        <p:nvPicPr>
          <p:cNvPr id="9" name="Espace réservé pour une image  16">
            <a:extLst>
              <a:ext uri="{FF2B5EF4-FFF2-40B4-BE49-F238E27FC236}">
                <a16:creationId xmlns:a16="http://schemas.microsoft.com/office/drawing/2014/main" id="{7B0ED259-109A-15D5-1F86-E0D1237A71A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094" r="1094"/>
          <a:stretch>
            <a:fillRect/>
          </a:stretch>
        </p:blipFill>
        <p:spPr>
          <a:xfrm>
            <a:off x="530812" y="608218"/>
            <a:ext cx="3159952" cy="3230639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369F152D-E540-4B48-BA11-2ADF043C6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C059F7E-04C4-4C46-9B3E-E5CE267E3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12098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F04167-4C3D-7CDE-5B09-15904B252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8824" y="4532042"/>
            <a:ext cx="6860184" cy="155448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000" noProof="0" dirty="0"/>
              <a:t>Le CDG est conventionné avec le FIPHFP. </a:t>
            </a:r>
          </a:p>
          <a:p>
            <a:pPr marL="0" indent="0">
              <a:buNone/>
            </a:pPr>
            <a:r>
              <a:rPr lang="fr-FR" sz="2000" noProof="0" dirty="0"/>
              <a:t>Par ce biais, il promeut les actions en faveur des personnes en situation de handicap dans la FPT .</a:t>
            </a:r>
          </a:p>
          <a:p>
            <a:endParaRPr lang="fr-FR" sz="1800" noProof="0" dirty="0"/>
          </a:p>
        </p:txBody>
      </p:sp>
    </p:spTree>
    <p:extLst>
      <p:ext uri="{BB962C8B-B14F-4D97-AF65-F5344CB8AC3E}">
        <p14:creationId xmlns:p14="http://schemas.microsoft.com/office/powerpoint/2010/main" val="2346952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7608B8-D635-FE11-F9C3-8D379D178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8263A24-0C1F-4677-B43C-4AE14E276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D02AD19-0354-F55C-3C3D-2F77F4967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405575"/>
            <a:ext cx="4367022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FR" sz="3600" noProof="0" dirty="0"/>
              <a:t>Les intervenants du CDG 55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6984" y="1071836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contenu 5">
            <a:extLst>
              <a:ext uri="{FF2B5EF4-FFF2-40B4-BE49-F238E27FC236}">
                <a16:creationId xmlns:a16="http://schemas.microsoft.com/office/drawing/2014/main" id="{7949A7F9-0D9C-5CAB-85B9-5A0807570F3C}"/>
              </a:ext>
            </a:extLst>
          </p:cNvPr>
          <p:cNvSpPr txBox="1">
            <a:spLocks/>
          </p:cNvSpPr>
          <p:nvPr/>
        </p:nvSpPr>
        <p:spPr>
          <a:xfrm>
            <a:off x="7379208" y="3143746"/>
            <a:ext cx="4269694" cy="1583786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fr-FR" sz="3200" b="1" noProof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Noémie SCHATZELLE</a:t>
            </a:r>
          </a:p>
          <a:p>
            <a:pPr marL="0" indent="0" algn="r"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fr-FR" sz="1800" noProof="0" dirty="0">
                <a:solidFill>
                  <a:srgbClr val="2F3540"/>
                </a:solidFill>
                <a:cs typeface="Dreaming Outloud Script Pro" panose="020F0502020204030204" pitchFamily="66" charset="0"/>
              </a:rPr>
              <a:t>Assistante Sociale du Personnel</a:t>
            </a:r>
          </a:p>
          <a:p>
            <a:pPr marL="0" indent="0" algn="r"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fr-FR" sz="1800" noProof="0" dirty="0">
                <a:solidFill>
                  <a:srgbClr val="2F3540"/>
                </a:solidFill>
                <a:cs typeface="Dreaming Outloud Script Pro" panose="020F0502020204030204" pitchFamily="66" charset="0"/>
              </a:rPr>
              <a:t>Conseillère en Evolution Professionnelle</a:t>
            </a:r>
          </a:p>
          <a:p>
            <a:pPr marL="0" indent="0" algn="r"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fr-FR" sz="1800" noProof="0" dirty="0">
                <a:solidFill>
                  <a:srgbClr val="E97132"/>
                </a:solidFill>
                <a:cs typeface="Dreaming Outloud Script Pro" panose="020F0502020204030204" pitchFamily="66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assistante.sociale@cdg55.fr</a:t>
            </a:r>
            <a:endParaRPr lang="fr-FR" sz="1800" noProof="0" dirty="0">
              <a:solidFill>
                <a:srgbClr val="E97132"/>
              </a:solidFill>
              <a:cs typeface="Dreaming Outloud Script Pro" panose="020F0502020204030204" pitchFamily="66" charset="0"/>
            </a:endParaRPr>
          </a:p>
          <a:p>
            <a:pPr marL="0" indent="0" algn="r"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fr-FR" sz="1800" noProof="0" dirty="0">
                <a:solidFill>
                  <a:srgbClr val="E97132"/>
                </a:solidFill>
                <a:cs typeface="Dreaming Outloud Script Pro" panose="020F0502020204030204" pitchFamily="66" charset="0"/>
              </a:rPr>
              <a:t>03.29.91.44.35  (Pôle Administratif)</a:t>
            </a:r>
          </a:p>
        </p:txBody>
      </p:sp>
      <p:sp>
        <p:nvSpPr>
          <p:cNvPr id="6" name="TextBox 49">
            <a:extLst>
              <a:ext uri="{FF2B5EF4-FFF2-40B4-BE49-F238E27FC236}">
                <a16:creationId xmlns:a16="http://schemas.microsoft.com/office/drawing/2014/main" id="{CBE3E18E-FD09-CABE-DBC3-A788B0EC2E24}"/>
              </a:ext>
            </a:extLst>
          </p:cNvPr>
          <p:cNvSpPr txBox="1">
            <a:spLocks/>
          </p:cNvSpPr>
          <p:nvPr/>
        </p:nvSpPr>
        <p:spPr>
          <a:xfrm>
            <a:off x="4142819" y="4457420"/>
            <a:ext cx="3017378" cy="17101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Aft>
                <a:spcPts val="600"/>
              </a:spcAft>
            </a:pPr>
            <a:r>
              <a:rPr lang="fr-FR" sz="3200" b="1" noProof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Soïzic RENZETTI </a:t>
            </a:r>
          </a:p>
          <a:p>
            <a:pPr lvl="0" algn="ctr">
              <a:spcAft>
                <a:spcPts val="600"/>
              </a:spcAft>
            </a:pPr>
            <a:r>
              <a:rPr lang="fr-FR" noProof="0" dirty="0">
                <a:solidFill>
                  <a:srgbClr val="2F3540"/>
                </a:solidFill>
              </a:rPr>
              <a:t>Ergonome</a:t>
            </a:r>
          </a:p>
          <a:p>
            <a:pPr lvl="0" algn="ctr">
              <a:spcAft>
                <a:spcPts val="600"/>
              </a:spcAft>
            </a:pPr>
            <a:r>
              <a:rPr lang="fr-FR" noProof="0" dirty="0">
                <a:solidFill>
                  <a:srgbClr val="E9713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ergonomie@cdg55.fr</a:t>
            </a:r>
            <a:endParaRPr lang="fr-FR" noProof="0" dirty="0">
              <a:solidFill>
                <a:srgbClr val="E97132"/>
              </a:solidFill>
            </a:endParaRPr>
          </a:p>
          <a:p>
            <a:pPr lvl="0" algn="ctr">
              <a:spcAft>
                <a:spcPts val="600"/>
              </a:spcAft>
            </a:pPr>
            <a:r>
              <a:rPr lang="fr-FR" noProof="0" dirty="0">
                <a:solidFill>
                  <a:srgbClr val="E97132"/>
                </a:solidFill>
              </a:rPr>
              <a:t>03.29.91.83.81 (Pôle Santé) </a:t>
            </a:r>
          </a:p>
          <a:p>
            <a:pPr lvl="0" algn="ctr">
              <a:spcAft>
                <a:spcPts val="600"/>
              </a:spcAft>
            </a:pPr>
            <a:r>
              <a:rPr lang="fr-FR" sz="1000" noProof="0" dirty="0">
                <a:solidFill>
                  <a:schemeClr val="accent2"/>
                </a:solidFill>
                <a:latin typeface="Roboto Condensed Regular"/>
              </a:rPr>
              <a:t>  </a:t>
            </a:r>
          </a:p>
        </p:txBody>
      </p:sp>
      <p:sp>
        <p:nvSpPr>
          <p:cNvPr id="10" name="TextBox 49">
            <a:extLst>
              <a:ext uri="{FF2B5EF4-FFF2-40B4-BE49-F238E27FC236}">
                <a16:creationId xmlns:a16="http://schemas.microsoft.com/office/drawing/2014/main" id="{28B39136-50CA-95D6-1148-C253A4B9669C}"/>
              </a:ext>
            </a:extLst>
          </p:cNvPr>
          <p:cNvSpPr txBox="1">
            <a:spLocks/>
          </p:cNvSpPr>
          <p:nvPr/>
        </p:nvSpPr>
        <p:spPr>
          <a:xfrm>
            <a:off x="551553" y="3146340"/>
            <a:ext cx="3039712" cy="17101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z="3200" b="1" noProof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Paméla CIOLLI </a:t>
            </a:r>
          </a:p>
          <a:p>
            <a:pPr lvl="0"/>
            <a:r>
              <a:rPr lang="fr-FR" noProof="0" dirty="0">
                <a:solidFill>
                  <a:srgbClr val="2F3540"/>
                </a:solidFill>
              </a:rPr>
              <a:t>Infirmière Coordinatrice </a:t>
            </a:r>
          </a:p>
          <a:p>
            <a:pPr lvl="0"/>
            <a:r>
              <a:rPr lang="fr-FR" noProof="0" dirty="0">
                <a:solidFill>
                  <a:srgbClr val="2F3540"/>
                </a:solidFill>
              </a:rPr>
              <a:t>Référente Handicap</a:t>
            </a:r>
          </a:p>
          <a:p>
            <a:pPr lvl="0"/>
            <a:r>
              <a:rPr lang="fr-FR" noProof="0" dirty="0">
                <a:solidFill>
                  <a:srgbClr val="E9713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medecine@cdg55.fr</a:t>
            </a:r>
            <a:endParaRPr lang="fr-FR" noProof="0" dirty="0">
              <a:solidFill>
                <a:srgbClr val="E97132"/>
              </a:solidFill>
            </a:endParaRPr>
          </a:p>
          <a:p>
            <a:pPr lvl="0"/>
            <a:r>
              <a:rPr lang="fr-FR" noProof="0" dirty="0">
                <a:solidFill>
                  <a:srgbClr val="E97132"/>
                </a:solidFill>
              </a:rPr>
              <a:t>03.29.91.83.81 (Pôle Santé) </a:t>
            </a:r>
          </a:p>
          <a:p>
            <a:pPr lvl="0"/>
            <a:r>
              <a:rPr lang="fr-FR" sz="1000" noProof="0" dirty="0">
                <a:solidFill>
                  <a:schemeClr val="accent2"/>
                </a:solidFill>
                <a:latin typeface="Roboto Condensed Regular"/>
              </a:rPr>
              <a:t>  </a:t>
            </a:r>
          </a:p>
        </p:txBody>
      </p:sp>
      <p:pic>
        <p:nvPicPr>
          <p:cNvPr id="14" name="Graphique 13" descr="Utilisateurs avec un remplissage uni">
            <a:extLst>
              <a:ext uri="{FF2B5EF4-FFF2-40B4-BE49-F238E27FC236}">
                <a16:creationId xmlns:a16="http://schemas.microsoft.com/office/drawing/2014/main" id="{2A83B299-AFFB-29A2-955D-E3486A046B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62876" y="304802"/>
            <a:ext cx="1625435" cy="162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1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94203-BFA1-798E-8AE5-B25504927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61CC85-9674-3F5B-5605-F1A05E9E6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Catalogue des interventions - 2025 </a:t>
            </a:r>
            <a:endParaRPr lang="fr-FR" noProof="0" dirty="0"/>
          </a:p>
        </p:txBody>
      </p:sp>
      <p:pic>
        <p:nvPicPr>
          <p:cNvPr id="4" name="Picture 2" descr="LOGO FIPHFP | ANFH">
            <a:extLst>
              <a:ext uri="{FF2B5EF4-FFF2-40B4-BE49-F238E27FC236}">
                <a16:creationId xmlns:a16="http://schemas.microsoft.com/office/drawing/2014/main" id="{F6371970-EE15-B7F1-0241-F163F7E36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96622" y="269432"/>
            <a:ext cx="1740449" cy="186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DC04FB4-7A6A-119C-8AB0-3C96D9B559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07" r="5177"/>
          <a:stretch>
            <a:fillRect/>
          </a:stretch>
        </p:blipFill>
        <p:spPr>
          <a:xfrm>
            <a:off x="254929" y="1690688"/>
            <a:ext cx="7489276" cy="485054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4179976-9C90-9935-96E0-4C1B9F8E86F8}"/>
              </a:ext>
            </a:extLst>
          </p:cNvPr>
          <p:cNvSpPr txBox="1"/>
          <p:nvPr/>
        </p:nvSpPr>
        <p:spPr>
          <a:xfrm>
            <a:off x="7950096" y="5060096"/>
            <a:ext cx="44930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dirty="0">
                <a:solidFill>
                  <a:schemeClr val="tx2">
                    <a:lumMod val="50000"/>
                    <a:lumOff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https://www.fiphfp.fr/employeurs/nos-aides-financieres/catalogue-des-interventions</a:t>
            </a:r>
            <a:r>
              <a:rPr lang="fr-FR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D4FB32B-3935-D0CC-5981-BB55098352BD}"/>
              </a:ext>
            </a:extLst>
          </p:cNvPr>
          <p:cNvSpPr txBox="1"/>
          <p:nvPr/>
        </p:nvSpPr>
        <p:spPr>
          <a:xfrm>
            <a:off x="7950096" y="4398264"/>
            <a:ext cx="3827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Catalogue complet à télécharger, ou liste des aides à consulter sur : </a:t>
            </a:r>
          </a:p>
        </p:txBody>
      </p:sp>
    </p:spTree>
    <p:extLst>
      <p:ext uri="{BB962C8B-B14F-4D97-AF65-F5344CB8AC3E}">
        <p14:creationId xmlns:p14="http://schemas.microsoft.com/office/powerpoint/2010/main" val="488126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FD5B9E-7B29-457F-B6F9-C3224519F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07F4023-D8D9-ABD1-34F4-52BC14A51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197A6B6-7F1A-915C-6B15-0EEABD6FC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7DABDE6-95BF-CBC1-5CA4-40740085F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405575"/>
            <a:ext cx="4367022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FR" sz="3600" dirty="0"/>
              <a:t>Catalogue des interventions - 2025 </a:t>
            </a:r>
            <a:endParaRPr lang="fr-FR" sz="3600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1AB2E-A362-0D4F-0F39-656369CB2F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887373-8009-0B28-B917-B9D93B888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6984" y="1071836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9DF3D3-D1CD-98F5-1AE7-9A3145963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791" y="2046759"/>
            <a:ext cx="10775515" cy="446731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sz="2000" dirty="0"/>
              <a:t>32 aides directes, réparties sur 11 catégories : </a:t>
            </a:r>
          </a:p>
          <a:p>
            <a:pPr marL="0" indent="0">
              <a:buNone/>
            </a:pPr>
            <a:endParaRPr lang="fr-FR" sz="2000" dirty="0"/>
          </a:p>
          <a:p>
            <a:pPr lvl="1">
              <a:buFontTx/>
              <a:buChar char="-"/>
            </a:pPr>
            <a:r>
              <a:rPr lang="fr-FR" sz="1600" i="1" dirty="0"/>
              <a:t>Aides techniques à la compensation du handicap (prothèses auditives, fauteuil roulant, orthèse et prothèses externes)</a:t>
            </a:r>
          </a:p>
          <a:p>
            <a:pPr lvl="1">
              <a:buFontTx/>
              <a:buChar char="-"/>
            </a:pPr>
            <a:r>
              <a:rPr lang="fr-FR" sz="1600" i="1" dirty="0"/>
              <a:t>Ade au parcours dans l’emploi (déménagement)</a:t>
            </a:r>
          </a:p>
          <a:p>
            <a:pPr lvl="1">
              <a:buFontTx/>
              <a:buChar char="-"/>
            </a:pPr>
            <a:r>
              <a:rPr lang="fr-FR" sz="1600" i="1" dirty="0"/>
              <a:t>Aide aux déplacements en compensation du handicap </a:t>
            </a:r>
          </a:p>
          <a:p>
            <a:pPr lvl="1">
              <a:buFontTx/>
              <a:buChar char="-"/>
            </a:pPr>
            <a:r>
              <a:rPr lang="fr-FR" sz="1600" i="1" dirty="0"/>
              <a:t>Aide pour favoriser le recours auprès du secteur adapté </a:t>
            </a:r>
          </a:p>
          <a:p>
            <a:pPr lvl="1">
              <a:buFontTx/>
              <a:buChar char="-"/>
            </a:pPr>
            <a:r>
              <a:rPr lang="fr-FR" sz="1600" i="1" dirty="0"/>
              <a:t>Aides spécifiques à l’apprentissage </a:t>
            </a:r>
          </a:p>
          <a:p>
            <a:pPr lvl="1">
              <a:buFontTx/>
              <a:buChar char="-"/>
            </a:pPr>
            <a:r>
              <a:rPr lang="fr-FR" sz="1600" i="1" dirty="0"/>
              <a:t>Aides à l’insertion (stagiairisation d’un agent RQTH)</a:t>
            </a:r>
          </a:p>
          <a:p>
            <a:pPr lvl="1">
              <a:buFontTx/>
              <a:buChar char="-"/>
            </a:pPr>
            <a:r>
              <a:rPr lang="fr-FR" sz="1600" b="1" i="1" dirty="0"/>
              <a:t>Aides à l’aménagement du poste de travail </a:t>
            </a:r>
          </a:p>
          <a:p>
            <a:pPr lvl="1">
              <a:buFontTx/>
              <a:buChar char="-"/>
            </a:pPr>
            <a:r>
              <a:rPr lang="fr-FR" sz="1600" i="1" dirty="0"/>
              <a:t>Aides à la formation des personnes en situation de handicap </a:t>
            </a:r>
          </a:p>
          <a:p>
            <a:pPr lvl="1">
              <a:buFontTx/>
              <a:buChar char="-"/>
            </a:pPr>
            <a:r>
              <a:rPr lang="fr-FR" sz="1600" i="1" dirty="0"/>
              <a:t>Aides versées afin d’améliorer les conditions de vie </a:t>
            </a:r>
          </a:p>
          <a:p>
            <a:pPr lvl="1">
              <a:buFontTx/>
              <a:buChar char="-"/>
            </a:pPr>
            <a:r>
              <a:rPr lang="fr-FR" sz="1600" i="1" dirty="0"/>
              <a:t>Aides pour sensibiliser, former et communiquer sur le handicap </a:t>
            </a:r>
          </a:p>
          <a:p>
            <a:pPr lvl="1">
              <a:buFontTx/>
              <a:buChar char="-"/>
            </a:pPr>
            <a:r>
              <a:rPr lang="fr-FR" sz="1600" i="1" dirty="0"/>
              <a:t>Aides pour mettre en œuvre l’accessibilité numérique </a:t>
            </a:r>
          </a:p>
          <a:p>
            <a:pPr marL="0" indent="0">
              <a:buNone/>
            </a:pPr>
            <a:endParaRPr lang="fr-FR" sz="2000" dirty="0"/>
          </a:p>
        </p:txBody>
      </p:sp>
      <p:pic>
        <p:nvPicPr>
          <p:cNvPr id="4" name="Picture 2" descr="LOGO FIPHFP | ANFH">
            <a:extLst>
              <a:ext uri="{FF2B5EF4-FFF2-40B4-BE49-F238E27FC236}">
                <a16:creationId xmlns:a16="http://schemas.microsoft.com/office/drawing/2014/main" id="{74B59B95-F1B1-B13D-D5ED-15766CD2F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74980" y="347635"/>
            <a:ext cx="1426640" cy="152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110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8CFA5B-91E5-2C53-4B0C-5B476D38F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311F9FB-9FED-306D-353A-4DDB46413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B447F8E-DF2C-3431-34FA-1C9627C1A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5CCCB7-FB0A-5175-F1A7-0740C8581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405575"/>
            <a:ext cx="4367022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FR" sz="3600" dirty="0"/>
              <a:t>Catalogue des interventions - 2025 </a:t>
            </a:r>
            <a:endParaRPr lang="fr-FR" sz="3600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98A626-8EC7-BFBC-CAED-83EB2B03B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48F056-6C4B-4F7C-89E8-71CB362CE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6984" y="1071836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7F66E9-F6AE-FF72-4813-969991FA3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791" y="2046759"/>
            <a:ext cx="10775515" cy="446731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fr-FR" sz="2000" dirty="0"/>
          </a:p>
        </p:txBody>
      </p:sp>
      <p:pic>
        <p:nvPicPr>
          <p:cNvPr id="4" name="Picture 2" descr="LOGO FIPHFP | ANFH">
            <a:extLst>
              <a:ext uri="{FF2B5EF4-FFF2-40B4-BE49-F238E27FC236}">
                <a16:creationId xmlns:a16="http://schemas.microsoft.com/office/drawing/2014/main" id="{979ABA0C-A0DD-6826-EFF7-E608D40EE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74980" y="347635"/>
            <a:ext cx="1426640" cy="152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466EDCE-5DBF-397E-22E4-9B2E13CA0FE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80" t="1205"/>
          <a:stretch>
            <a:fillRect/>
          </a:stretch>
        </p:blipFill>
        <p:spPr>
          <a:xfrm>
            <a:off x="5330389" y="343930"/>
            <a:ext cx="4824087" cy="642014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176D1DE-BAFE-2572-FA8E-6103C1B44C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82" y="1978724"/>
            <a:ext cx="4681565" cy="119529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A569237-9B4D-AFF0-85FA-DDB63EA478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381" y="3366123"/>
            <a:ext cx="4681565" cy="195065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F1F19E1-32A5-CEF0-29E5-DDDC8CA59A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381" y="5486691"/>
            <a:ext cx="4681565" cy="100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2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45BFAA-49E8-2BC9-3638-390B2DDE8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E1C3D4C-4C01-2DEE-E0B3-B6BEE2F6D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D089246-E88E-20AC-6D68-5836F6AC6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D48CC36-42A4-7DA7-2EDA-74290C4D1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405575"/>
            <a:ext cx="4367022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FR" sz="3600" noProof="0" dirty="0"/>
              <a:t>Présentation d’une aide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5EACC6-D36C-9FDB-7EC8-7146E7BFA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69F098-BD90-1F5C-9227-2FEAA8032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6984" y="1071836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F25533-A265-96F1-F7F9-95C9FB525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791" y="2046759"/>
            <a:ext cx="10775515" cy="446731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u="sng" noProof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Aide n°1 :</a:t>
            </a:r>
            <a:r>
              <a:rPr lang="fr-FR" noProof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Prothèses auditives </a:t>
            </a:r>
          </a:p>
          <a:p>
            <a:pPr marL="0" indent="0">
              <a:buNone/>
            </a:pPr>
            <a:endParaRPr lang="fr-FR" noProof="0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fr-FR" sz="2000" dirty="0"/>
              <a:t>L’aide est accordée exclusivement pour l’achat d’audioprothèse(s) prise(s) en charge par la sécurité sociale. Sont pris en charge également les frais de réglages et les accessoires et services suivants </a:t>
            </a:r>
            <a:r>
              <a:rPr lang="fr-FR" sz="2000" u="sng" dirty="0"/>
              <a:t>acquis en même temps que la (les) prothèse(s)</a:t>
            </a:r>
            <a:r>
              <a:rPr lang="fr-FR" sz="2000" dirty="0"/>
              <a:t> : </a:t>
            </a:r>
            <a:r>
              <a:rPr lang="fr-FR" sz="2000" b="1" dirty="0"/>
              <a:t>CROS ou BICROS, Piles, Microphone déporté, Chargeur, Assurance.</a:t>
            </a:r>
          </a:p>
          <a:p>
            <a:pPr marL="0" indent="0">
              <a:buNone/>
            </a:pPr>
            <a:endParaRPr lang="fr-FR" sz="2000" dirty="0"/>
          </a:p>
          <a:p>
            <a:pPr lvl="1"/>
            <a:r>
              <a:rPr lang="fr-FR" sz="2000" dirty="0"/>
              <a:t>Elle ne prend pas en charge le coût d'éléments implantés chirurgicalement (implant, cochléaire, prothèse ostéo-intégrée ...) ni les accessoires autres que ceux cités ci-dessus.</a:t>
            </a:r>
          </a:p>
          <a:p>
            <a:pPr marL="0" indent="0">
              <a:buNone/>
            </a:pPr>
            <a:endParaRPr lang="fr-FR" sz="2000" dirty="0"/>
          </a:p>
          <a:p>
            <a:pPr lvl="1"/>
            <a:r>
              <a:rPr lang="fr-FR" sz="2000" b="1" dirty="0"/>
              <a:t>Le montant maximum est de 1 700€.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77236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9C357C-04CB-EFA3-8484-E1BE1FFEF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80DCD3-6564-FB00-A260-6AA541337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1399102"/>
            <a:ext cx="2916937" cy="19567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u="sng" noProof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Bénéficiaires de l’aide</a:t>
            </a:r>
            <a:r>
              <a:rPr lang="fr-FR" sz="1800" u="sng" noProof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708C5591-CA9A-5E0E-EA28-2FACB94D0F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650349"/>
              </p:ext>
            </p:extLst>
          </p:nvPr>
        </p:nvGraphicFramePr>
        <p:xfrm>
          <a:off x="4453128" y="512242"/>
          <a:ext cx="7327392" cy="597982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561875">
                  <a:extLst>
                    <a:ext uri="{9D8B030D-6E8A-4147-A177-3AD203B41FA5}">
                      <a16:colId xmlns:a16="http://schemas.microsoft.com/office/drawing/2014/main" val="43301951"/>
                    </a:ext>
                  </a:extLst>
                </a:gridCol>
                <a:gridCol w="3164126">
                  <a:extLst>
                    <a:ext uri="{9D8B030D-6E8A-4147-A177-3AD203B41FA5}">
                      <a16:colId xmlns:a16="http://schemas.microsoft.com/office/drawing/2014/main" val="2774127375"/>
                    </a:ext>
                  </a:extLst>
                </a:gridCol>
                <a:gridCol w="1601391">
                  <a:extLst>
                    <a:ext uri="{9D8B030D-6E8A-4147-A177-3AD203B41FA5}">
                      <a16:colId xmlns:a16="http://schemas.microsoft.com/office/drawing/2014/main" val="3345099952"/>
                    </a:ext>
                  </a:extLst>
                </a:gridCol>
              </a:tblGrid>
              <a:tr h="28379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400" dirty="0">
                          <a:effectLst/>
                        </a:rPr>
                        <a:t>Statut de l'agent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10" marR="2701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400">
                          <a:effectLst/>
                        </a:rPr>
                        <a:t>Qualité du bénéficiaire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10" marR="2701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400">
                          <a:effectLst/>
                        </a:rPr>
                        <a:t>Aide Mobilisable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10" marR="27010" marT="0" marB="0" anchor="ctr"/>
                </a:tc>
                <a:extLst>
                  <a:ext uri="{0D108BD9-81ED-4DB2-BD59-A6C34878D82A}">
                    <a16:rowId xmlns:a16="http://schemas.microsoft.com/office/drawing/2014/main" val="1415463113"/>
                  </a:ext>
                </a:extLst>
              </a:tr>
              <a:tr h="275609">
                <a:tc rowSpan="4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fr-FR" sz="1200" dirty="0">
                          <a:effectLst/>
                        </a:rPr>
                        <a:t>Fonctionnaire</a:t>
                      </a:r>
                      <a:br>
                        <a:rPr lang="fr-FR" sz="1200" dirty="0">
                          <a:effectLst/>
                        </a:rPr>
                      </a:br>
                      <a:r>
                        <a:rPr lang="fr-FR" sz="1200" dirty="0">
                          <a:effectLst/>
                        </a:rPr>
                        <a:t>Stagiaire de la fonction publique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10" marR="2701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FR" sz="1400" dirty="0">
                          <a:effectLst/>
                        </a:rPr>
                        <a:t>BOE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10" marR="2701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400">
                          <a:effectLst/>
                        </a:rPr>
                        <a:t>OUI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10" marR="27010" marT="0" marB="0" anchor="ctr"/>
                </a:tc>
                <a:extLst>
                  <a:ext uri="{0D108BD9-81ED-4DB2-BD59-A6C34878D82A}">
                    <a16:rowId xmlns:a16="http://schemas.microsoft.com/office/drawing/2014/main" val="3482071981"/>
                  </a:ext>
                </a:extLst>
              </a:tr>
              <a:tr h="28379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FR" sz="1400" dirty="0">
                          <a:effectLst/>
                        </a:rPr>
                        <a:t>Inapte et/ou en cours de reclassement 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10" marR="2701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400" dirty="0">
                          <a:effectLst/>
                        </a:rPr>
                        <a:t>OUI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10" marR="27010" marT="0" marB="0" anchor="ctr"/>
                </a:tc>
                <a:extLst>
                  <a:ext uri="{0D108BD9-81ED-4DB2-BD59-A6C34878D82A}">
                    <a16:rowId xmlns:a16="http://schemas.microsoft.com/office/drawing/2014/main" val="542394350"/>
                  </a:ext>
                </a:extLst>
              </a:tr>
              <a:tr h="2756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FR" sz="1400">
                          <a:effectLst/>
                        </a:rPr>
                        <a:t>Apte avec restriction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10" marR="2701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400">
                          <a:effectLst/>
                        </a:rPr>
                        <a:t>NON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10" marR="27010" marT="0" marB="0" anchor="ctr"/>
                </a:tc>
                <a:extLst>
                  <a:ext uri="{0D108BD9-81ED-4DB2-BD59-A6C34878D82A}">
                    <a16:rowId xmlns:a16="http://schemas.microsoft.com/office/drawing/2014/main" val="294921145"/>
                  </a:ext>
                </a:extLst>
              </a:tr>
              <a:tr h="28379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FR" sz="1400" dirty="0">
                          <a:effectLst/>
                        </a:rPr>
                        <a:t>Disponibilité d’office pour raison de santé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10" marR="2701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400">
                          <a:effectLst/>
                        </a:rPr>
                        <a:t>NON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10" marR="27010" marT="0" marB="0" anchor="ctr"/>
                </a:tc>
                <a:extLst>
                  <a:ext uri="{0D108BD9-81ED-4DB2-BD59-A6C34878D82A}">
                    <a16:rowId xmlns:a16="http://schemas.microsoft.com/office/drawing/2014/main" val="1369715168"/>
                  </a:ext>
                </a:extLst>
              </a:tr>
              <a:tr h="275609">
                <a:tc rowSpan="3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fr-FR" sz="1200" dirty="0">
                          <a:effectLst/>
                        </a:rPr>
                        <a:t>Agent en CDI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10" marR="27010" marT="0" marB="0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FR" sz="1400">
                          <a:effectLst/>
                        </a:rPr>
                        <a:t>BOE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10" marR="2701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400">
                          <a:effectLst/>
                        </a:rPr>
                        <a:t>OUI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10" marR="27010" marT="0" marB="0" anchor="ctr"/>
                </a:tc>
                <a:extLst>
                  <a:ext uri="{0D108BD9-81ED-4DB2-BD59-A6C34878D82A}">
                    <a16:rowId xmlns:a16="http://schemas.microsoft.com/office/drawing/2014/main" val="2044758237"/>
                  </a:ext>
                </a:extLst>
              </a:tr>
              <a:tr h="28379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FR" sz="1400">
                          <a:effectLst/>
                        </a:rPr>
                        <a:t>Inapte et/ou en cours de reclassement 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10" marR="2701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400">
                          <a:effectLst/>
                        </a:rPr>
                        <a:t>OUI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10" marR="27010" marT="0" marB="0" anchor="ctr"/>
                </a:tc>
                <a:extLst>
                  <a:ext uri="{0D108BD9-81ED-4DB2-BD59-A6C34878D82A}">
                    <a16:rowId xmlns:a16="http://schemas.microsoft.com/office/drawing/2014/main" val="4190036245"/>
                  </a:ext>
                </a:extLst>
              </a:tr>
              <a:tr h="2756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FR" sz="1400">
                          <a:effectLst/>
                        </a:rPr>
                        <a:t>Apte avec restriction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10" marR="2701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400">
                          <a:effectLst/>
                        </a:rPr>
                        <a:t>NON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10" marR="27010" marT="0" marB="0" anchor="ctr"/>
                </a:tc>
                <a:extLst>
                  <a:ext uri="{0D108BD9-81ED-4DB2-BD59-A6C34878D82A}">
                    <a16:rowId xmlns:a16="http://schemas.microsoft.com/office/drawing/2014/main" val="3475735464"/>
                  </a:ext>
                </a:extLst>
              </a:tr>
              <a:tr h="275609">
                <a:tc rowSpan="3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fr-FR" sz="1200">
                          <a:effectLst/>
                        </a:rPr>
                        <a:t>Agent en CDD (+1 an)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10" marR="27010" marT="0" marB="0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FR" sz="1400">
                          <a:effectLst/>
                        </a:rPr>
                        <a:t>BOE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10" marR="2701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400">
                          <a:effectLst/>
                        </a:rPr>
                        <a:t>OUI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10" marR="27010" marT="0" marB="0" anchor="ctr"/>
                </a:tc>
                <a:extLst>
                  <a:ext uri="{0D108BD9-81ED-4DB2-BD59-A6C34878D82A}">
                    <a16:rowId xmlns:a16="http://schemas.microsoft.com/office/drawing/2014/main" val="1230929667"/>
                  </a:ext>
                </a:extLst>
              </a:tr>
              <a:tr h="28379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FR" sz="1400">
                          <a:effectLst/>
                        </a:rPr>
                        <a:t>Inapte et/ou en cours de reclassement 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10" marR="2701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400" dirty="0">
                          <a:effectLst/>
                        </a:rPr>
                        <a:t>OUI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10" marR="27010" marT="0" marB="0" anchor="ctr"/>
                </a:tc>
                <a:extLst>
                  <a:ext uri="{0D108BD9-81ED-4DB2-BD59-A6C34878D82A}">
                    <a16:rowId xmlns:a16="http://schemas.microsoft.com/office/drawing/2014/main" val="890910558"/>
                  </a:ext>
                </a:extLst>
              </a:tr>
              <a:tr h="2756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FR" sz="1400">
                          <a:effectLst/>
                        </a:rPr>
                        <a:t>Apte avec restriction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10" marR="2701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400">
                          <a:effectLst/>
                        </a:rPr>
                        <a:t>NON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10" marR="27010" marT="0" marB="0" anchor="ctr"/>
                </a:tc>
                <a:extLst>
                  <a:ext uri="{0D108BD9-81ED-4DB2-BD59-A6C34878D82A}">
                    <a16:rowId xmlns:a16="http://schemas.microsoft.com/office/drawing/2014/main" val="2596930405"/>
                  </a:ext>
                </a:extLst>
              </a:tr>
              <a:tr h="275609">
                <a:tc rowSpan="3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fr-FR" sz="1200">
                          <a:effectLst/>
                        </a:rPr>
                        <a:t>Agent en CDD (-1 an)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10" marR="27010" marT="0" marB="0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FR" sz="1400">
                          <a:effectLst/>
                        </a:rPr>
                        <a:t>BOE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10" marR="2701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400">
                          <a:effectLst/>
                        </a:rPr>
                        <a:t>OUI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10" marR="27010" marT="0" marB="0" anchor="ctr"/>
                </a:tc>
                <a:extLst>
                  <a:ext uri="{0D108BD9-81ED-4DB2-BD59-A6C34878D82A}">
                    <a16:rowId xmlns:a16="http://schemas.microsoft.com/office/drawing/2014/main" val="2191165836"/>
                  </a:ext>
                </a:extLst>
              </a:tr>
              <a:tr h="28379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FR" sz="1400">
                          <a:effectLst/>
                        </a:rPr>
                        <a:t>Inapte et/ou en cours de reclassement 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10" marR="2701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400">
                          <a:effectLst/>
                        </a:rPr>
                        <a:t>OUI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10" marR="27010" marT="0" marB="0" anchor="ctr"/>
                </a:tc>
                <a:extLst>
                  <a:ext uri="{0D108BD9-81ED-4DB2-BD59-A6C34878D82A}">
                    <a16:rowId xmlns:a16="http://schemas.microsoft.com/office/drawing/2014/main" val="3288121384"/>
                  </a:ext>
                </a:extLst>
              </a:tr>
              <a:tr h="2756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FR" sz="1400">
                          <a:effectLst/>
                        </a:rPr>
                        <a:t>Apte avec restriction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10" marR="2701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400">
                          <a:effectLst/>
                        </a:rPr>
                        <a:t>NON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10" marR="27010" marT="0" marB="0" anchor="ctr"/>
                </a:tc>
                <a:extLst>
                  <a:ext uri="{0D108BD9-81ED-4DB2-BD59-A6C34878D82A}">
                    <a16:rowId xmlns:a16="http://schemas.microsoft.com/office/drawing/2014/main" val="3243446656"/>
                  </a:ext>
                </a:extLst>
              </a:tr>
              <a:tr h="27560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fr-FR" sz="1200">
                          <a:effectLst/>
                        </a:rPr>
                        <a:t>Apprenti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10" marR="27010" marT="0" marB="0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FR" sz="1400">
                          <a:effectLst/>
                        </a:rPr>
                        <a:t>BOE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10" marR="2701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400">
                          <a:effectLst/>
                        </a:rPr>
                        <a:t>OUI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10" marR="27010" marT="0" marB="0" anchor="ctr"/>
                </a:tc>
                <a:extLst>
                  <a:ext uri="{0D108BD9-81ED-4DB2-BD59-A6C34878D82A}">
                    <a16:rowId xmlns:a16="http://schemas.microsoft.com/office/drawing/2014/main" val="2480903382"/>
                  </a:ext>
                </a:extLst>
              </a:tr>
              <a:tr h="27560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fr-FR" sz="1200">
                          <a:effectLst/>
                        </a:rPr>
                        <a:t>Contrats aidés (CUI-CAE-PEC)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10" marR="27010" marT="0" marB="0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FR" sz="1400">
                          <a:effectLst/>
                        </a:rPr>
                        <a:t>BOE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10" marR="2701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400">
                          <a:effectLst/>
                        </a:rPr>
                        <a:t>OUI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10" marR="27010" marT="0" marB="0" anchor="ctr"/>
                </a:tc>
                <a:extLst>
                  <a:ext uri="{0D108BD9-81ED-4DB2-BD59-A6C34878D82A}">
                    <a16:rowId xmlns:a16="http://schemas.microsoft.com/office/drawing/2014/main" val="4217590619"/>
                  </a:ext>
                </a:extLst>
              </a:tr>
              <a:tr h="27560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fr-FR" sz="1200">
                          <a:effectLst/>
                        </a:rPr>
                        <a:t>Emploi d'avenir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10" marR="27010" marT="0" marB="0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FR" sz="1400">
                          <a:effectLst/>
                        </a:rPr>
                        <a:t>BOE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10" marR="2701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400">
                          <a:effectLst/>
                        </a:rPr>
                        <a:t>OUI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10" marR="27010" marT="0" marB="0" anchor="ctr"/>
                </a:tc>
                <a:extLst>
                  <a:ext uri="{0D108BD9-81ED-4DB2-BD59-A6C34878D82A}">
                    <a16:rowId xmlns:a16="http://schemas.microsoft.com/office/drawing/2014/main" val="349060174"/>
                  </a:ext>
                </a:extLst>
              </a:tr>
              <a:tr h="27560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fr-FR" sz="1200">
                          <a:effectLst/>
                        </a:rPr>
                        <a:t>Pacte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10" marR="27010" marT="0" marB="0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FR" sz="1400">
                          <a:effectLst/>
                        </a:rPr>
                        <a:t>BOE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10" marR="2701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400">
                          <a:effectLst/>
                        </a:rPr>
                        <a:t>OUI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10" marR="27010" marT="0" marB="0" anchor="ctr"/>
                </a:tc>
                <a:extLst>
                  <a:ext uri="{0D108BD9-81ED-4DB2-BD59-A6C34878D82A}">
                    <a16:rowId xmlns:a16="http://schemas.microsoft.com/office/drawing/2014/main" val="3251152916"/>
                  </a:ext>
                </a:extLst>
              </a:tr>
              <a:tr h="27560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fr-FR" sz="1200">
                          <a:effectLst/>
                        </a:rPr>
                        <a:t>Stagiaire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10" marR="27010" marT="0" marB="0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FR" sz="1400">
                          <a:effectLst/>
                        </a:rPr>
                        <a:t>BOE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10" marR="2701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400">
                          <a:effectLst/>
                        </a:rPr>
                        <a:t>OUI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10" marR="27010" marT="0" marB="0" anchor="ctr"/>
                </a:tc>
                <a:extLst>
                  <a:ext uri="{0D108BD9-81ED-4DB2-BD59-A6C34878D82A}">
                    <a16:rowId xmlns:a16="http://schemas.microsoft.com/office/drawing/2014/main" val="3254963259"/>
                  </a:ext>
                </a:extLst>
              </a:tr>
              <a:tr h="27560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fr-FR" sz="1200">
                          <a:effectLst/>
                        </a:rPr>
                        <a:t>Service civique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10" marR="27010" marT="0" marB="0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FR" sz="1400">
                          <a:effectLst/>
                        </a:rPr>
                        <a:t>BOE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10" marR="2701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400">
                          <a:effectLst/>
                        </a:rPr>
                        <a:t>OUI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10" marR="27010" marT="0" marB="0" anchor="ctr"/>
                </a:tc>
                <a:extLst>
                  <a:ext uri="{0D108BD9-81ED-4DB2-BD59-A6C34878D82A}">
                    <a16:rowId xmlns:a16="http://schemas.microsoft.com/office/drawing/2014/main" val="1100237361"/>
                  </a:ext>
                </a:extLst>
              </a:tr>
              <a:tr h="27560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fr-FR" sz="1200" dirty="0">
                          <a:effectLst/>
                        </a:rPr>
                        <a:t>Travailleur d’ESAT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10" marR="27010" marT="0" marB="0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FR" sz="1400">
                          <a:effectLst/>
                        </a:rPr>
                        <a:t>Travailleur d’ESAT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10" marR="2701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400" dirty="0">
                          <a:effectLst/>
                        </a:rPr>
                        <a:t>OUI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10" marR="27010" marT="0" marB="0" anchor="ctr"/>
                </a:tc>
                <a:extLst>
                  <a:ext uri="{0D108BD9-81ED-4DB2-BD59-A6C34878D82A}">
                    <a16:rowId xmlns:a16="http://schemas.microsoft.com/office/drawing/2014/main" val="1177378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9378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1408</Words>
  <Application>Microsoft Office PowerPoint</Application>
  <PresentationFormat>Grand écran</PresentationFormat>
  <Paragraphs>190</Paragraphs>
  <Slides>22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Dreaming Outloud Script Pro</vt:lpstr>
      <vt:lpstr>Roboto Condensed Regular</vt:lpstr>
      <vt:lpstr>Thème Office</vt:lpstr>
      <vt:lpstr>Catalogue du FIPHFP &amp;  saisie des aides</vt:lpstr>
      <vt:lpstr>Sommaire</vt:lpstr>
      <vt:lpstr>À propos de nous …</vt:lpstr>
      <vt:lpstr>Les intervenants du CDG 55 </vt:lpstr>
      <vt:lpstr>Catalogue des interventions - 2025 </vt:lpstr>
      <vt:lpstr>Catalogue des interventions - 2025 </vt:lpstr>
      <vt:lpstr>Catalogue des interventions - 2025 </vt:lpstr>
      <vt:lpstr>Présentation d’une aide</vt:lpstr>
      <vt:lpstr>Présentation PowerPoint</vt:lpstr>
      <vt:lpstr>Présentation PowerPoint</vt:lpstr>
      <vt:lpstr>Pièces justificatives nécessaires à l’instruction </vt:lpstr>
      <vt:lpstr>Pièces justificatives nécessaires à l’instruction </vt:lpstr>
      <vt:lpstr>Saisie d’une aide  </vt:lpstr>
      <vt:lpstr>Saisie d’une aide  </vt:lpstr>
      <vt:lpstr>Saisie d’une aide  </vt:lpstr>
      <vt:lpstr>Saisie d’une aide  </vt:lpstr>
      <vt:lpstr>Saisie d’une aide  </vt:lpstr>
      <vt:lpstr>Saisie d’une aide  </vt:lpstr>
      <vt:lpstr>Saisie d’une aide  </vt:lpstr>
      <vt:lpstr>Saisie d’une aide  </vt:lpstr>
      <vt:lpstr>Saisie d’une aide  </vt:lpstr>
      <vt:lpstr>Avez-vous des 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Soizic RENZETTI</dc:creator>
  <cp:lastModifiedBy>Soizic RENZETTI</cp:lastModifiedBy>
  <cp:revision>28</cp:revision>
  <dcterms:created xsi:type="dcterms:W3CDTF">2025-11-03T08:28:52Z</dcterms:created>
  <dcterms:modified xsi:type="dcterms:W3CDTF">2025-11-24T15:31:02Z</dcterms:modified>
</cp:coreProperties>
</file>