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70" r:id="rId10"/>
    <p:sldId id="269" r:id="rId11"/>
    <p:sldId id="264" r:id="rId12"/>
    <p:sldId id="263" r:id="rId13"/>
    <p:sldId id="267" r:id="rId14"/>
    <p:sldId id="268" r:id="rId15"/>
    <p:sldId id="272" r:id="rId16"/>
    <p:sldId id="265" r:id="rId17"/>
    <p:sldId id="266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A54"/>
    <a:srgbClr val="A6D5C4"/>
    <a:srgbClr val="C9E5DD"/>
    <a:srgbClr val="14235C"/>
    <a:srgbClr val="E5322D"/>
    <a:srgbClr val="72C1A3"/>
    <a:srgbClr val="84C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2" autoAdjust="0"/>
    <p:restoredTop sz="94660"/>
  </p:normalViewPr>
  <p:slideViewPr>
    <p:cSldViewPr snapToGrid="0">
      <p:cViewPr varScale="1">
        <p:scale>
          <a:sx n="90" d="100"/>
          <a:sy n="90" d="100"/>
        </p:scale>
        <p:origin x="4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97B6-5ADE-4299-874D-D088375D9DD8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FF0F-F86C-48AE-A702-AD2FBC0FC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06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97B6-5ADE-4299-874D-D088375D9DD8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FF0F-F86C-48AE-A702-AD2FBC0FC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46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97B6-5ADE-4299-874D-D088375D9DD8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FF0F-F86C-48AE-A702-AD2FBC0FC04B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605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97B6-5ADE-4299-874D-D088375D9DD8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FF0F-F86C-48AE-A702-AD2FBC0FC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160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97B6-5ADE-4299-874D-D088375D9DD8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FF0F-F86C-48AE-A702-AD2FBC0FC04B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540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97B6-5ADE-4299-874D-D088375D9DD8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FF0F-F86C-48AE-A702-AD2FBC0FC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886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97B6-5ADE-4299-874D-D088375D9DD8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FF0F-F86C-48AE-A702-AD2FBC0FC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85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97B6-5ADE-4299-874D-D088375D9DD8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FF0F-F86C-48AE-A702-AD2FBC0FC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99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97B6-5ADE-4299-874D-D088375D9DD8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FF0F-F86C-48AE-A702-AD2FBC0FC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24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97B6-5ADE-4299-874D-D088375D9DD8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FF0F-F86C-48AE-A702-AD2FBC0FC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83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97B6-5ADE-4299-874D-D088375D9DD8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FF0F-F86C-48AE-A702-AD2FBC0FC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92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97B6-5ADE-4299-874D-D088375D9DD8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FF0F-F86C-48AE-A702-AD2FBC0FC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6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97B6-5ADE-4299-874D-D088375D9DD8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FF0F-F86C-48AE-A702-AD2FBC0FC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42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97B6-5ADE-4299-874D-D088375D9DD8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FF0F-F86C-48AE-A702-AD2FBC0FC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97B6-5ADE-4299-874D-D088375D9DD8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FF0F-F86C-48AE-A702-AD2FBC0FC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35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97B6-5ADE-4299-874D-D088375D9DD8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FF0F-F86C-48AE-A702-AD2FBC0FC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02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97B6-5ADE-4299-874D-D088375D9DD8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56FF0F-F86C-48AE-A702-AD2FBC0FC0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51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E731A105-97D4-22D9-A832-EDF04C218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0" y="1293678"/>
            <a:ext cx="4821823" cy="4821823"/>
          </a:xfrm>
          <a:prstGeom prst="rect">
            <a:avLst/>
          </a:prstGeom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D3F214D-27A9-5AF6-946F-5FC7CC9456DF}"/>
              </a:ext>
            </a:extLst>
          </p:cNvPr>
          <p:cNvSpPr txBox="1"/>
          <p:nvPr/>
        </p:nvSpPr>
        <p:spPr>
          <a:xfrm>
            <a:off x="6096000" y="3179592"/>
            <a:ext cx="586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14235C"/>
                </a:solidFill>
                <a:latin typeface="Sitka Subheading Semibold" pitchFamily="2" charset="0"/>
              </a:rPr>
              <a:t>SERVICE ARCHIVES</a:t>
            </a:r>
          </a:p>
        </p:txBody>
      </p:sp>
    </p:spTree>
    <p:extLst>
      <p:ext uri="{BB962C8B-B14F-4D97-AF65-F5344CB8AC3E}">
        <p14:creationId xmlns:p14="http://schemas.microsoft.com/office/powerpoint/2010/main" val="51737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054D1F-4E49-3FCE-29C4-3D4E91B6E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762000"/>
            <a:ext cx="6381750" cy="5334000"/>
          </a:xfrm>
          <a:prstGeom prst="rect">
            <a:avLst/>
          </a:prstGeom>
        </p:spPr>
      </p:pic>
      <p:pic>
        <p:nvPicPr>
          <p:cNvPr id="9" name="Image 8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BE6D5825-91C9-B927-1F5A-7F733F255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962150" cy="1962150"/>
          </a:xfrm>
          <a:prstGeom prst="rect">
            <a:avLst/>
          </a:prstGeom>
        </p:spPr>
      </p:pic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A524DBCA-1C96-D9F2-A077-D08015839ED1}"/>
              </a:ext>
            </a:extLst>
          </p:cNvPr>
          <p:cNvSpPr/>
          <p:nvPr/>
        </p:nvSpPr>
        <p:spPr>
          <a:xfrm>
            <a:off x="9044412" y="4707802"/>
            <a:ext cx="199176" cy="138819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C3430C-AC30-5834-4CBB-3927318160C9}"/>
              </a:ext>
            </a:extLst>
          </p:cNvPr>
          <p:cNvSpPr txBox="1"/>
          <p:nvPr/>
        </p:nvSpPr>
        <p:spPr>
          <a:xfrm>
            <a:off x="9406550" y="4843604"/>
            <a:ext cx="2408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le Maire en place est réélu, il doit signer dans les deux cases.</a:t>
            </a:r>
          </a:p>
        </p:txBody>
      </p:sp>
    </p:spTree>
    <p:extLst>
      <p:ext uri="{BB962C8B-B14F-4D97-AF65-F5344CB8AC3E}">
        <p14:creationId xmlns:p14="http://schemas.microsoft.com/office/powerpoint/2010/main" val="179791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B0151329-4883-3127-9090-57376610B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962150" cy="19621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B8D5E3C-5A6E-4A3D-317A-00C2CA9CBE8B}"/>
              </a:ext>
            </a:extLst>
          </p:cNvPr>
          <p:cNvSpPr txBox="1"/>
          <p:nvPr/>
        </p:nvSpPr>
        <p:spPr>
          <a:xfrm>
            <a:off x="739629" y="3105834"/>
            <a:ext cx="1071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14235C"/>
                </a:solidFill>
              </a:rPr>
              <a:t>NOMMER ET CLASSER LES ARCHIVES NUMÉRIQUES</a:t>
            </a:r>
          </a:p>
        </p:txBody>
      </p:sp>
    </p:spTree>
    <p:extLst>
      <p:ext uri="{BB962C8B-B14F-4D97-AF65-F5344CB8AC3E}">
        <p14:creationId xmlns:p14="http://schemas.microsoft.com/office/powerpoint/2010/main" val="1545511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387440F-83D4-4938-5BE0-93F3FF981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129" y="458058"/>
            <a:ext cx="4862513" cy="5941884"/>
          </a:xfrm>
          <a:prstGeom prst="rect">
            <a:avLst/>
          </a:prstGeom>
        </p:spPr>
      </p:pic>
      <p:pic>
        <p:nvPicPr>
          <p:cNvPr id="6" name="Image 5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1D9507C6-4976-E3BF-5985-E3BB23A6F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962150" cy="19621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15BCF88-F943-2162-1561-707FCDD2FA98}"/>
              </a:ext>
            </a:extLst>
          </p:cNvPr>
          <p:cNvSpPr txBox="1"/>
          <p:nvPr/>
        </p:nvSpPr>
        <p:spPr>
          <a:xfrm>
            <a:off x="6957437" y="463954"/>
            <a:ext cx="306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Arborescence archivage numérique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5F486E-7481-099B-C480-CCE179289B23}"/>
              </a:ext>
            </a:extLst>
          </p:cNvPr>
          <p:cNvSpPr/>
          <p:nvPr/>
        </p:nvSpPr>
        <p:spPr>
          <a:xfrm>
            <a:off x="5857592" y="534154"/>
            <a:ext cx="1420285" cy="57217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15B4C754-3C7C-E102-B6B1-418E4A155DA9}"/>
              </a:ext>
            </a:extLst>
          </p:cNvPr>
          <p:cNvSpPr/>
          <p:nvPr/>
        </p:nvSpPr>
        <p:spPr>
          <a:xfrm>
            <a:off x="6096000" y="458058"/>
            <a:ext cx="440602" cy="579788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1778E1-5DD8-3640-C716-12F4EA8F4BC9}"/>
              </a:ext>
            </a:extLst>
          </p:cNvPr>
          <p:cNvSpPr txBox="1"/>
          <p:nvPr/>
        </p:nvSpPr>
        <p:spPr>
          <a:xfrm>
            <a:off x="7468555" y="3158854"/>
            <a:ext cx="255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Séries thématiques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9E71D1-1D59-E648-30A6-EB13F67ED3C3}"/>
              </a:ext>
            </a:extLst>
          </p:cNvPr>
          <p:cNvSpPr/>
          <p:nvPr/>
        </p:nvSpPr>
        <p:spPr>
          <a:xfrm>
            <a:off x="3963380" y="4051054"/>
            <a:ext cx="449758" cy="101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6059C9E-052A-CCCA-C696-B1B31664BC96}"/>
              </a:ext>
            </a:extLst>
          </p:cNvPr>
          <p:cNvSpPr txBox="1"/>
          <p:nvPr/>
        </p:nvSpPr>
        <p:spPr>
          <a:xfrm>
            <a:off x="3879461" y="3947965"/>
            <a:ext cx="81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Voirie</a:t>
            </a:r>
          </a:p>
        </p:txBody>
      </p:sp>
    </p:spTree>
    <p:extLst>
      <p:ext uri="{BB962C8B-B14F-4D97-AF65-F5344CB8AC3E}">
        <p14:creationId xmlns:p14="http://schemas.microsoft.com/office/powerpoint/2010/main" val="427812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3FB20C6-D5F7-C729-F716-9CACA7E1D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615" y="2300287"/>
            <a:ext cx="7872770" cy="2257425"/>
          </a:xfrm>
          <a:prstGeom prst="rect">
            <a:avLst/>
          </a:prstGeom>
        </p:spPr>
      </p:pic>
      <p:pic>
        <p:nvPicPr>
          <p:cNvPr id="6" name="Image 5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BBD46355-F380-8CF2-0BAA-3B5327EA3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962150" cy="1962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73A250-8449-FC1A-93B1-10CB4C9AC5C5}"/>
              </a:ext>
            </a:extLst>
          </p:cNvPr>
          <p:cNvSpPr/>
          <p:nvPr/>
        </p:nvSpPr>
        <p:spPr>
          <a:xfrm>
            <a:off x="5848539" y="2085975"/>
            <a:ext cx="3802455" cy="25765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18366B0C-98C6-576B-6D03-1BA009E3C221}"/>
              </a:ext>
            </a:extLst>
          </p:cNvPr>
          <p:cNvSpPr/>
          <p:nvPr/>
        </p:nvSpPr>
        <p:spPr>
          <a:xfrm>
            <a:off x="5920966" y="1973655"/>
            <a:ext cx="407406" cy="268888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3107FA-28F4-239F-F20D-07C383BF179A}"/>
              </a:ext>
            </a:extLst>
          </p:cNvPr>
          <p:cNvSpPr txBox="1"/>
          <p:nvPr/>
        </p:nvSpPr>
        <p:spPr>
          <a:xfrm>
            <a:off x="6916847" y="3059667"/>
            <a:ext cx="280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Sous-série thématique</a:t>
            </a:r>
          </a:p>
        </p:txBody>
      </p:sp>
    </p:spTree>
    <p:extLst>
      <p:ext uri="{BB962C8B-B14F-4D97-AF65-F5344CB8AC3E}">
        <p14:creationId xmlns:p14="http://schemas.microsoft.com/office/powerpoint/2010/main" val="3516245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C77F578-16CA-37B0-68CC-047FCE841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3087231"/>
            <a:ext cx="8343900" cy="819150"/>
          </a:xfrm>
          <a:prstGeom prst="rect">
            <a:avLst/>
          </a:prstGeom>
        </p:spPr>
      </p:pic>
      <p:pic>
        <p:nvPicPr>
          <p:cNvPr id="6" name="Image 5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70C0ACC7-CEEA-4ED0-3F8B-AD3C2CD36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962150" cy="1962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3643F0-A283-5177-3472-731CFF39A8D1}"/>
              </a:ext>
            </a:extLst>
          </p:cNvPr>
          <p:cNvSpPr/>
          <p:nvPr/>
        </p:nvSpPr>
        <p:spPr>
          <a:xfrm>
            <a:off x="5508964" y="3134479"/>
            <a:ext cx="4593383" cy="5890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95C13429-2F5C-2EAD-73FB-5816EC939CB7}"/>
              </a:ext>
            </a:extLst>
          </p:cNvPr>
          <p:cNvSpPr/>
          <p:nvPr/>
        </p:nvSpPr>
        <p:spPr>
          <a:xfrm>
            <a:off x="5508964" y="2926436"/>
            <a:ext cx="407406" cy="114073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7134DC-7556-6B46-80F2-80C3028621C3}"/>
              </a:ext>
            </a:extLst>
          </p:cNvPr>
          <p:cNvSpPr txBox="1"/>
          <p:nvPr/>
        </p:nvSpPr>
        <p:spPr>
          <a:xfrm>
            <a:off x="6482707" y="3317348"/>
            <a:ext cx="352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Archives numériques</a:t>
            </a:r>
          </a:p>
        </p:txBody>
      </p:sp>
    </p:spTree>
    <p:extLst>
      <p:ext uri="{BB962C8B-B14F-4D97-AF65-F5344CB8AC3E}">
        <p14:creationId xmlns:p14="http://schemas.microsoft.com/office/powerpoint/2010/main" val="2587776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B29989B-474B-B850-B6E5-F5C091678289}"/>
              </a:ext>
            </a:extLst>
          </p:cNvPr>
          <p:cNvSpPr txBox="1"/>
          <p:nvPr/>
        </p:nvSpPr>
        <p:spPr>
          <a:xfrm>
            <a:off x="739629" y="3105834"/>
            <a:ext cx="1071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14235C"/>
                </a:solidFill>
              </a:rPr>
              <a:t>Le nommage des archives numériques</a:t>
            </a:r>
          </a:p>
        </p:txBody>
      </p:sp>
      <p:pic>
        <p:nvPicPr>
          <p:cNvPr id="5" name="Image 4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7553AFFD-B736-7C92-B974-47F43C824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48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669C012-AE83-A99F-38B8-67CF21B40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53" y="0"/>
            <a:ext cx="6396493" cy="6858000"/>
          </a:xfrm>
          <a:prstGeom prst="rect">
            <a:avLst/>
          </a:prstGeom>
        </p:spPr>
      </p:pic>
      <p:pic>
        <p:nvPicPr>
          <p:cNvPr id="6" name="Image 5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0D7A35DC-845F-D54B-E9BC-B64449447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45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650915D1-4D73-7AEE-69BD-A72578D46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962150" cy="19621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7E14890-1199-8BA0-3D13-B0259F9DC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860" y="333375"/>
            <a:ext cx="519788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3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84B52FEA-0515-A1E7-A2F3-472E9D013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90077"/>
            <a:ext cx="4604800" cy="4604800"/>
          </a:xfrm>
          <a:prstGeom prst="rect">
            <a:avLst/>
          </a:prstGeom>
        </p:spPr>
      </p:pic>
      <p:pic>
        <p:nvPicPr>
          <p:cNvPr id="6" name="Image 5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B0E33FFE-2AA2-8048-6108-9F244ECA4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41" y="190077"/>
            <a:ext cx="3246384" cy="46048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9AE398-DEF6-E4FD-0A40-6C902D319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75" y="4794877"/>
            <a:ext cx="4476750" cy="19431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8F78C36-8E35-F40C-7EA1-9610298AB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725" y="5429251"/>
            <a:ext cx="2859413" cy="11620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9889246-1682-BD09-C314-EEEC4A980F1A}"/>
              </a:ext>
            </a:extLst>
          </p:cNvPr>
          <p:cNvSpPr txBox="1"/>
          <p:nvPr/>
        </p:nvSpPr>
        <p:spPr>
          <a:xfrm>
            <a:off x="6188494" y="4927398"/>
            <a:ext cx="428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Archives départementales de la Meuse</a:t>
            </a:r>
          </a:p>
        </p:txBody>
      </p:sp>
    </p:spTree>
    <p:extLst>
      <p:ext uri="{BB962C8B-B14F-4D97-AF65-F5344CB8AC3E}">
        <p14:creationId xmlns:p14="http://schemas.microsoft.com/office/powerpoint/2010/main" val="3748504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67E4C10F-2F77-4FA4-FD7C-33E6A43D8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962150" cy="19621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85D3C86-5415-9C6E-0319-174DFB49E6BA}"/>
              </a:ext>
            </a:extLst>
          </p:cNvPr>
          <p:cNvSpPr txBox="1"/>
          <p:nvPr/>
        </p:nvSpPr>
        <p:spPr>
          <a:xfrm>
            <a:off x="1628112" y="2176830"/>
            <a:ext cx="812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14235C"/>
                </a:solidFill>
              </a:rPr>
              <a:t>Présentation du service archives du CDG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4AAAE1-AAE2-D129-D871-6EB6F19E65E0}"/>
              </a:ext>
            </a:extLst>
          </p:cNvPr>
          <p:cNvSpPr txBox="1"/>
          <p:nvPr/>
        </p:nvSpPr>
        <p:spPr>
          <a:xfrm>
            <a:off x="1628112" y="3676862"/>
            <a:ext cx="7643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14235C"/>
                </a:solidFill>
              </a:rPr>
              <a:t>Le procès-verbal de récolement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04ABAC-3A41-578F-469D-0E7BA6076F8D}"/>
              </a:ext>
            </a:extLst>
          </p:cNvPr>
          <p:cNvSpPr txBox="1"/>
          <p:nvPr/>
        </p:nvSpPr>
        <p:spPr>
          <a:xfrm>
            <a:off x="1628112" y="4426878"/>
            <a:ext cx="8809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14235C"/>
                </a:solidFill>
              </a:rPr>
              <a:t>Nommer et classer ses archives numériques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08042F-8609-6248-9D7E-CB32CCC28A3F}"/>
              </a:ext>
            </a:extLst>
          </p:cNvPr>
          <p:cNvSpPr txBox="1"/>
          <p:nvPr/>
        </p:nvSpPr>
        <p:spPr>
          <a:xfrm>
            <a:off x="1628112" y="2926846"/>
            <a:ext cx="8475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14235C"/>
                </a:solidFill>
              </a:rPr>
              <a:t>Présentation des Archives départementales </a:t>
            </a:r>
          </a:p>
        </p:txBody>
      </p:sp>
    </p:spTree>
    <p:extLst>
      <p:ext uri="{BB962C8B-B14F-4D97-AF65-F5344CB8AC3E}">
        <p14:creationId xmlns:p14="http://schemas.microsoft.com/office/powerpoint/2010/main" val="3791912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F2FAAD81-93E6-5ED2-A7F9-FBB46B62F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962150" cy="19621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6334A2B-1990-407E-C388-A7AD7051A306}"/>
              </a:ext>
            </a:extLst>
          </p:cNvPr>
          <p:cNvSpPr txBox="1"/>
          <p:nvPr/>
        </p:nvSpPr>
        <p:spPr>
          <a:xfrm>
            <a:off x="2227152" y="727842"/>
            <a:ext cx="879091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22A54"/>
                </a:solidFill>
              </a:rPr>
              <a:t>Le Centre de Gestion de la Fonction Publique Territoriale de la Meuse met à disposition des communes et établissements publics un </a:t>
            </a:r>
            <a:r>
              <a:rPr lang="fr-FR" sz="2000" b="1" dirty="0">
                <a:solidFill>
                  <a:srgbClr val="222A54"/>
                </a:solidFill>
              </a:rPr>
              <a:t>service d’accompagnement à la gestion des archives</a:t>
            </a:r>
            <a:r>
              <a:rPr lang="fr-FR" sz="2000" dirty="0">
                <a:solidFill>
                  <a:srgbClr val="222A54"/>
                </a:solidFill>
              </a:rPr>
              <a:t>.</a:t>
            </a:r>
            <a:br>
              <a:rPr lang="fr-FR" sz="2000" dirty="0">
                <a:solidFill>
                  <a:srgbClr val="222A54"/>
                </a:solidFill>
              </a:rPr>
            </a:br>
            <a:r>
              <a:rPr lang="fr-FR" sz="2000" dirty="0">
                <a:solidFill>
                  <a:srgbClr val="222A54"/>
                </a:solidFill>
              </a:rPr>
              <a:t>Sa mission principale est d’aider les collectivités à :</a:t>
            </a:r>
          </a:p>
          <a:p>
            <a:r>
              <a:rPr lang="fr-FR" sz="2000" b="1" dirty="0">
                <a:solidFill>
                  <a:srgbClr val="222A54"/>
                </a:solidFill>
              </a:rPr>
              <a:t>Respecter les obligations légales</a:t>
            </a:r>
            <a:r>
              <a:rPr lang="fr-FR" sz="2000" dirty="0">
                <a:solidFill>
                  <a:srgbClr val="222A54"/>
                </a:solidFill>
              </a:rPr>
              <a:t> en matière de conservation, tri et élimination des documents,</a:t>
            </a:r>
          </a:p>
          <a:p>
            <a:r>
              <a:rPr lang="fr-FR" sz="2000" b="1" dirty="0">
                <a:solidFill>
                  <a:srgbClr val="222A54"/>
                </a:solidFill>
              </a:rPr>
              <a:t>Garantir la mémoire administrative et patrimoniale</a:t>
            </a:r>
            <a:r>
              <a:rPr lang="fr-FR" sz="2000" dirty="0">
                <a:solidFill>
                  <a:srgbClr val="222A54"/>
                </a:solidFill>
              </a:rPr>
              <a:t> des communes,</a:t>
            </a:r>
          </a:p>
          <a:p>
            <a:r>
              <a:rPr lang="fr-FR" sz="2000" b="1" dirty="0">
                <a:solidFill>
                  <a:srgbClr val="222A54"/>
                </a:solidFill>
              </a:rPr>
              <a:t>Faciliter le travail quotidien</a:t>
            </a:r>
            <a:r>
              <a:rPr lang="fr-FR" sz="2000" dirty="0">
                <a:solidFill>
                  <a:srgbClr val="222A54"/>
                </a:solidFill>
              </a:rPr>
              <a:t> des agents en rendant les documents accessibles et organisés,</a:t>
            </a:r>
          </a:p>
          <a:p>
            <a:r>
              <a:rPr lang="fr-FR" sz="2000" b="1" dirty="0">
                <a:solidFill>
                  <a:srgbClr val="222A54"/>
                </a:solidFill>
              </a:rPr>
              <a:t>Préparer l’avenir</a:t>
            </a:r>
            <a:r>
              <a:rPr lang="fr-FR" sz="2000" dirty="0">
                <a:solidFill>
                  <a:srgbClr val="222A54"/>
                </a:solidFill>
              </a:rPr>
              <a:t> en valorisant les archives qui témoignent de l’histoire locale.</a:t>
            </a:r>
          </a:p>
          <a:p>
            <a:r>
              <a:rPr lang="fr-FR" sz="2000" dirty="0">
                <a:solidFill>
                  <a:srgbClr val="222A54"/>
                </a:solidFill>
              </a:rPr>
              <a:t>Le service intervient auprès des collectivités à travers :</a:t>
            </a:r>
          </a:p>
          <a:p>
            <a:r>
              <a:rPr lang="fr-FR" sz="2000" dirty="0">
                <a:solidFill>
                  <a:srgbClr val="222A54"/>
                </a:solidFill>
              </a:rPr>
              <a:t>Des </a:t>
            </a:r>
            <a:r>
              <a:rPr lang="fr-FR" sz="2000" b="1" dirty="0">
                <a:solidFill>
                  <a:srgbClr val="222A54"/>
                </a:solidFill>
              </a:rPr>
              <a:t>conseils méthodologiques et réglementaires</a:t>
            </a:r>
            <a:r>
              <a:rPr lang="fr-FR" sz="2000" dirty="0">
                <a:solidFill>
                  <a:srgbClr val="222A54"/>
                </a:solidFill>
              </a:rPr>
              <a:t>,</a:t>
            </a:r>
          </a:p>
          <a:p>
            <a:r>
              <a:rPr lang="fr-FR" sz="2000" dirty="0">
                <a:solidFill>
                  <a:srgbClr val="222A54"/>
                </a:solidFill>
              </a:rPr>
              <a:t>Des </a:t>
            </a:r>
            <a:r>
              <a:rPr lang="fr-FR" sz="2000" b="1" dirty="0">
                <a:solidFill>
                  <a:srgbClr val="222A54"/>
                </a:solidFill>
              </a:rPr>
              <a:t>opérations de classement et de tri</a:t>
            </a:r>
            <a:r>
              <a:rPr lang="fr-FR" sz="2000" dirty="0">
                <a:solidFill>
                  <a:srgbClr val="222A54"/>
                </a:solidFill>
              </a:rPr>
              <a:t> sur site,</a:t>
            </a:r>
          </a:p>
          <a:p>
            <a:r>
              <a:rPr lang="fr-FR" sz="2000" dirty="0">
                <a:solidFill>
                  <a:srgbClr val="222A54"/>
                </a:solidFill>
              </a:rPr>
              <a:t>La mise en place d’</a:t>
            </a:r>
            <a:r>
              <a:rPr lang="fr-FR" sz="2000" b="1" dirty="0">
                <a:solidFill>
                  <a:srgbClr val="222A54"/>
                </a:solidFill>
              </a:rPr>
              <a:t>outils pratiques</a:t>
            </a:r>
            <a:r>
              <a:rPr lang="fr-FR" sz="2000" dirty="0">
                <a:solidFill>
                  <a:srgbClr val="222A54"/>
                </a:solidFill>
              </a:rPr>
              <a:t> pour la gestion des archives,</a:t>
            </a:r>
          </a:p>
          <a:p>
            <a:r>
              <a:rPr lang="fr-FR" sz="2000" dirty="0">
                <a:solidFill>
                  <a:srgbClr val="222A54"/>
                </a:solidFill>
              </a:rPr>
              <a:t>Des </a:t>
            </a:r>
            <a:r>
              <a:rPr lang="fr-FR" sz="2000" b="1" dirty="0">
                <a:solidFill>
                  <a:srgbClr val="222A54"/>
                </a:solidFill>
              </a:rPr>
              <a:t>formations et sensibilisations</a:t>
            </a:r>
            <a:r>
              <a:rPr lang="fr-FR" sz="2000" dirty="0">
                <a:solidFill>
                  <a:srgbClr val="222A54"/>
                </a:solidFill>
              </a:rPr>
              <a:t> destinées aux élus et agents.</a:t>
            </a:r>
          </a:p>
          <a:p>
            <a:r>
              <a:rPr lang="fr-FR" sz="2000" dirty="0">
                <a:solidFill>
                  <a:srgbClr val="222A54"/>
                </a:solidFill>
              </a:rPr>
              <a:t>L’objectif est de permettre à chaque commune, quelle que soit sa taille, de disposer d’archives </a:t>
            </a:r>
            <a:r>
              <a:rPr lang="fr-FR" sz="2000" b="1" dirty="0">
                <a:solidFill>
                  <a:srgbClr val="222A54"/>
                </a:solidFill>
              </a:rPr>
              <a:t>fiables, accessibles et sécurisées</a:t>
            </a:r>
            <a:r>
              <a:rPr lang="fr-FR" sz="2000" dirty="0">
                <a:solidFill>
                  <a:srgbClr val="222A54"/>
                </a:solidFill>
              </a:rPr>
              <a:t>, tout en respectant les prescriptions des Archives départementales.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6869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B83DCE7-5E12-128E-6D65-D70277DE7DCA}"/>
              </a:ext>
            </a:extLst>
          </p:cNvPr>
          <p:cNvSpPr txBox="1"/>
          <p:nvPr/>
        </p:nvSpPr>
        <p:spPr>
          <a:xfrm>
            <a:off x="1962150" y="579861"/>
            <a:ext cx="1025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222A54"/>
                </a:solidFill>
              </a:rPr>
              <a:t>Les </a:t>
            </a:r>
            <a:r>
              <a:rPr lang="fr-FR" sz="2400" b="1" dirty="0">
                <a:solidFill>
                  <a:srgbClr val="14235C"/>
                </a:solidFill>
              </a:rPr>
              <a:t>prestations</a:t>
            </a:r>
            <a:r>
              <a:rPr lang="fr-FR" sz="2400" b="1" dirty="0">
                <a:solidFill>
                  <a:srgbClr val="222A54"/>
                </a:solidFill>
              </a:rPr>
              <a:t> proposées par le service archives du CDG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2B6ED9-720E-90DD-D1C6-B59FD652EB70}"/>
              </a:ext>
            </a:extLst>
          </p:cNvPr>
          <p:cNvSpPr txBox="1"/>
          <p:nvPr/>
        </p:nvSpPr>
        <p:spPr>
          <a:xfrm>
            <a:off x="1214956" y="2179082"/>
            <a:ext cx="956291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14235C"/>
                </a:solidFill>
              </a:rPr>
              <a:t>Le tri des documents suivant les trois âges des archives : courantes, intermédiaires et définitives.</a:t>
            </a:r>
          </a:p>
          <a:p>
            <a:endParaRPr lang="fr-FR" b="1" dirty="0">
              <a:solidFill>
                <a:srgbClr val="14235C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14235C"/>
                </a:solidFill>
              </a:rPr>
              <a:t>La séparation des documents éliminables dans le respect des réglementations en vigueur et  l’édition du bordereau d’élimination.</a:t>
            </a:r>
          </a:p>
          <a:p>
            <a:pPr marL="285750" indent="-285750">
              <a:buFontTx/>
              <a:buChar char="-"/>
            </a:pPr>
            <a:endParaRPr lang="fr-FR" b="1" dirty="0">
              <a:solidFill>
                <a:srgbClr val="14235C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14235C"/>
                </a:solidFill>
              </a:rPr>
              <a:t>Le tri des archives de plus de 50 ans et les documents d’état civil de plus de 120 ans pris en charge par les Archives départementales.</a:t>
            </a:r>
          </a:p>
          <a:p>
            <a:pPr marL="285750" indent="-285750">
              <a:buFontTx/>
              <a:buChar char="-"/>
            </a:pPr>
            <a:endParaRPr lang="fr-FR" b="1" dirty="0">
              <a:solidFill>
                <a:srgbClr val="14235C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14235C"/>
                </a:solidFill>
              </a:rPr>
              <a:t>La réalisation d’un inventaire détaillé des archives intermédiaires et définitives</a:t>
            </a:r>
          </a:p>
          <a:p>
            <a:pPr marL="285750" indent="-285750">
              <a:buFontTx/>
              <a:buChar char="-"/>
            </a:pPr>
            <a:endParaRPr lang="fr-FR" b="1" dirty="0">
              <a:solidFill>
                <a:srgbClr val="14235C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14235C"/>
                </a:solidFill>
              </a:rPr>
              <a:t>Le classement et le bon conditionnement des documents papiers</a:t>
            </a:r>
          </a:p>
          <a:p>
            <a:pPr marL="285750" indent="-285750">
              <a:buFontTx/>
              <a:buChar char="-"/>
            </a:pPr>
            <a:endParaRPr lang="fr-FR" b="1" dirty="0">
              <a:solidFill>
                <a:srgbClr val="14235C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14235C"/>
                </a:solidFill>
              </a:rPr>
              <a:t>Un accompagnement pour une gestion des documents numériques</a:t>
            </a:r>
          </a:p>
          <a:p>
            <a:pPr marL="285750" indent="-285750">
              <a:buFontTx/>
              <a:buChar char="-"/>
            </a:pPr>
            <a:endParaRPr lang="fr-FR" b="1" dirty="0">
              <a:solidFill>
                <a:srgbClr val="14235C"/>
              </a:solidFill>
            </a:endParaRP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6" name="Image 5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A5D10A43-4203-2657-BD3B-AA0ED86BA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42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62F1C2DB-80EF-A9A7-BF74-643FF0356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962150" cy="1962150"/>
          </a:xfrm>
          <a:prstGeom prst="rect">
            <a:avLst/>
          </a:prstGeom>
        </p:spPr>
      </p:pic>
      <p:pic>
        <p:nvPicPr>
          <p:cNvPr id="6" name="Image 5" descr="Une image contenant Publication, Rayonnage, texte, bibliothèque&#10;&#10;Le contenu généré par l’IA peut être incorrect.">
            <a:extLst>
              <a:ext uri="{FF2B5EF4-FFF2-40B4-BE49-F238E27FC236}">
                <a16:creationId xmlns:a16="http://schemas.microsoft.com/office/drawing/2014/main" id="{DCBB9E1E-326D-F358-8B1E-800EF51CB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56" y="1827210"/>
            <a:ext cx="3422002" cy="4562669"/>
          </a:xfrm>
          <a:prstGeom prst="rect">
            <a:avLst/>
          </a:prstGeom>
        </p:spPr>
      </p:pic>
      <p:pic>
        <p:nvPicPr>
          <p:cNvPr id="8" name="Image 7" descr="Une image contenant texte, intérieur, étagère, distributeur automatique&#10;&#10;Le contenu généré par l’IA peut être incorrect.">
            <a:extLst>
              <a:ext uri="{FF2B5EF4-FFF2-40B4-BE49-F238E27FC236}">
                <a16:creationId xmlns:a16="http://schemas.microsoft.com/office/drawing/2014/main" id="{F1613900-DC78-F450-4438-755971D96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64" y="1827211"/>
            <a:ext cx="3422002" cy="45626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84A2DA8-98D1-34BB-94F5-697AF1860973}"/>
              </a:ext>
            </a:extLst>
          </p:cNvPr>
          <p:cNvSpPr/>
          <p:nvPr/>
        </p:nvSpPr>
        <p:spPr>
          <a:xfrm>
            <a:off x="2933956" y="1167897"/>
            <a:ext cx="3422002" cy="570368"/>
          </a:xfrm>
          <a:prstGeom prst="rect">
            <a:avLst/>
          </a:prstGeom>
          <a:solidFill>
            <a:srgbClr val="A6D5C4"/>
          </a:solidFill>
          <a:ln>
            <a:solidFill>
              <a:srgbClr val="1423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7DF465-1391-753E-C95F-0450809F7863}"/>
              </a:ext>
            </a:extLst>
          </p:cNvPr>
          <p:cNvSpPr/>
          <p:nvPr/>
        </p:nvSpPr>
        <p:spPr>
          <a:xfrm>
            <a:off x="7327764" y="1167897"/>
            <a:ext cx="3422002" cy="570368"/>
          </a:xfrm>
          <a:prstGeom prst="rect">
            <a:avLst/>
          </a:prstGeom>
          <a:solidFill>
            <a:srgbClr val="A6D5C4"/>
          </a:solidFill>
          <a:ln>
            <a:solidFill>
              <a:srgbClr val="1423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9AA92E1-8180-FA1E-3CAA-1FDB3D0DFD6A}"/>
              </a:ext>
            </a:extLst>
          </p:cNvPr>
          <p:cNvSpPr txBox="1"/>
          <p:nvPr/>
        </p:nvSpPr>
        <p:spPr>
          <a:xfrm>
            <a:off x="4192284" y="1268415"/>
            <a:ext cx="9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4235C"/>
                </a:solidFill>
              </a:rPr>
              <a:t>AVANT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5CE1DB7-801D-0A3B-45BF-7E6ABC7D2C62}"/>
              </a:ext>
            </a:extLst>
          </p:cNvPr>
          <p:cNvSpPr txBox="1"/>
          <p:nvPr/>
        </p:nvSpPr>
        <p:spPr>
          <a:xfrm>
            <a:off x="8093797" y="1278398"/>
            <a:ext cx="188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4235C"/>
                </a:solidFill>
              </a:rPr>
              <a:t>APRÈS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BBC0415-337B-C2B6-5F84-79FCEFB4375C}"/>
              </a:ext>
            </a:extLst>
          </p:cNvPr>
          <p:cNvCxnSpPr/>
          <p:nvPr/>
        </p:nvCxnSpPr>
        <p:spPr>
          <a:xfrm>
            <a:off x="2733675" y="990600"/>
            <a:ext cx="0" cy="5743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1D3A285-6CEA-89CE-89AC-FA1AB8D29F43}"/>
              </a:ext>
            </a:extLst>
          </p:cNvPr>
          <p:cNvCxnSpPr/>
          <p:nvPr/>
        </p:nvCxnSpPr>
        <p:spPr>
          <a:xfrm>
            <a:off x="2733675" y="990600"/>
            <a:ext cx="8210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FF1E2AD-E299-C5F4-53C9-AB2291306E97}"/>
              </a:ext>
            </a:extLst>
          </p:cNvPr>
          <p:cNvCxnSpPr/>
          <p:nvPr/>
        </p:nvCxnSpPr>
        <p:spPr>
          <a:xfrm>
            <a:off x="10944225" y="990600"/>
            <a:ext cx="0" cy="5743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45D3B93-AF86-08DA-D032-6C619FC361F3}"/>
              </a:ext>
            </a:extLst>
          </p:cNvPr>
          <p:cNvCxnSpPr/>
          <p:nvPr/>
        </p:nvCxnSpPr>
        <p:spPr>
          <a:xfrm>
            <a:off x="2733675" y="6734175"/>
            <a:ext cx="8210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520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CD8BB8F9-4CE9-8F88-19B8-4D4573BA0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962150" cy="19621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F014841-9447-6689-7308-463E4DF6D334}"/>
              </a:ext>
            </a:extLst>
          </p:cNvPr>
          <p:cNvSpPr txBox="1"/>
          <p:nvPr/>
        </p:nvSpPr>
        <p:spPr>
          <a:xfrm>
            <a:off x="1536583" y="581680"/>
            <a:ext cx="9118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222A54"/>
                </a:solidFill>
              </a:rPr>
              <a:t>Le procès-verbal de récolement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232693-72DA-F234-6EBC-2CE886892C0F}"/>
              </a:ext>
            </a:extLst>
          </p:cNvPr>
          <p:cNvSpPr txBox="1"/>
          <p:nvPr/>
        </p:nvSpPr>
        <p:spPr>
          <a:xfrm>
            <a:off x="1962150" y="1562755"/>
            <a:ext cx="97815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22A54"/>
                </a:solidFill>
              </a:rPr>
              <a:t>À chaque fin de mandat municipal, et </a:t>
            </a:r>
            <a:r>
              <a:rPr lang="fr-FR" b="1" dirty="0">
                <a:solidFill>
                  <a:srgbClr val="222A54"/>
                </a:solidFill>
              </a:rPr>
              <a:t>avant les élections</a:t>
            </a:r>
            <a:r>
              <a:rPr lang="fr-FR" dirty="0">
                <a:solidFill>
                  <a:srgbClr val="222A54"/>
                </a:solidFill>
              </a:rPr>
              <a:t>, le maire doit établir un </a:t>
            </a:r>
            <a:r>
              <a:rPr lang="fr-FR" b="1" dirty="0">
                <a:solidFill>
                  <a:srgbClr val="222A54"/>
                </a:solidFill>
              </a:rPr>
              <a:t>procès-verbal de récolement des archives</a:t>
            </a:r>
            <a:r>
              <a:rPr lang="fr-FR" dirty="0">
                <a:solidFill>
                  <a:srgbClr val="222A54"/>
                </a:solidFill>
              </a:rPr>
              <a:t>.</a:t>
            </a:r>
            <a:br>
              <a:rPr lang="fr-FR" dirty="0">
                <a:solidFill>
                  <a:srgbClr val="222A54"/>
                </a:solidFill>
              </a:rPr>
            </a:br>
            <a:r>
              <a:rPr lang="fr-FR" dirty="0">
                <a:solidFill>
                  <a:srgbClr val="222A54"/>
                </a:solidFill>
              </a:rPr>
              <a:t>Ce document officiel a pour objectif de :</a:t>
            </a:r>
          </a:p>
          <a:p>
            <a:r>
              <a:rPr lang="fr-FR" b="1" dirty="0">
                <a:solidFill>
                  <a:srgbClr val="222A54"/>
                </a:solidFill>
              </a:rPr>
              <a:t>Faire l’inventaire</a:t>
            </a:r>
            <a:r>
              <a:rPr lang="fr-FR" dirty="0">
                <a:solidFill>
                  <a:srgbClr val="222A54"/>
                </a:solidFill>
              </a:rPr>
              <a:t> des archives produites et reçues par la commune durant le mandat,</a:t>
            </a:r>
          </a:p>
          <a:p>
            <a:r>
              <a:rPr lang="fr-FR" b="1" dirty="0">
                <a:solidFill>
                  <a:srgbClr val="222A54"/>
                </a:solidFill>
              </a:rPr>
              <a:t>Attester de leur bonne conservation</a:t>
            </a:r>
            <a:r>
              <a:rPr lang="fr-FR" dirty="0">
                <a:solidFill>
                  <a:srgbClr val="222A54"/>
                </a:solidFill>
              </a:rPr>
              <a:t>,</a:t>
            </a:r>
          </a:p>
          <a:p>
            <a:r>
              <a:rPr lang="fr-FR" b="1" dirty="0">
                <a:solidFill>
                  <a:srgbClr val="222A54"/>
                </a:solidFill>
              </a:rPr>
              <a:t>Transmettre aux nouveaux élus</a:t>
            </a:r>
            <a:r>
              <a:rPr lang="fr-FR" dirty="0">
                <a:solidFill>
                  <a:srgbClr val="222A54"/>
                </a:solidFill>
              </a:rPr>
              <a:t> un état clair et précis du patrimoine documentaire communal.</a:t>
            </a:r>
          </a:p>
          <a:p>
            <a:r>
              <a:rPr lang="fr-FR" dirty="0">
                <a:solidFill>
                  <a:srgbClr val="222A54"/>
                </a:solidFill>
              </a:rPr>
              <a:t>Le PV de récolement est un outil de transparence et de continuité administrative :</a:t>
            </a:r>
          </a:p>
          <a:p>
            <a:r>
              <a:rPr lang="fr-FR" dirty="0">
                <a:solidFill>
                  <a:srgbClr val="222A54"/>
                </a:solidFill>
              </a:rPr>
              <a:t>Il garantit que </a:t>
            </a:r>
            <a:r>
              <a:rPr lang="fr-FR" b="1" dirty="0">
                <a:solidFill>
                  <a:srgbClr val="222A54"/>
                </a:solidFill>
              </a:rPr>
              <a:t>tous les documents publics</a:t>
            </a:r>
            <a:r>
              <a:rPr lang="fr-FR" dirty="0">
                <a:solidFill>
                  <a:srgbClr val="222A54"/>
                </a:solidFill>
              </a:rPr>
              <a:t> (décisions, délibérations, registres d’état civil, documents comptables, urbanisme, etc.) sont bien présents, classés et consultables,</a:t>
            </a:r>
          </a:p>
          <a:p>
            <a:r>
              <a:rPr lang="fr-FR" dirty="0">
                <a:solidFill>
                  <a:srgbClr val="222A54"/>
                </a:solidFill>
              </a:rPr>
              <a:t>Il protège la responsabilité du maire sortant en montrant qu’il a </a:t>
            </a:r>
            <a:r>
              <a:rPr lang="fr-FR" b="1" dirty="0">
                <a:solidFill>
                  <a:srgbClr val="222A54"/>
                </a:solidFill>
              </a:rPr>
              <a:t>transmis l’intégralité des archives</a:t>
            </a:r>
            <a:r>
              <a:rPr lang="fr-FR" dirty="0">
                <a:solidFill>
                  <a:srgbClr val="222A54"/>
                </a:solidFill>
              </a:rPr>
              <a:t> de la commune,</a:t>
            </a:r>
          </a:p>
          <a:p>
            <a:r>
              <a:rPr lang="fr-FR" dirty="0">
                <a:solidFill>
                  <a:srgbClr val="222A54"/>
                </a:solidFill>
              </a:rPr>
              <a:t>Il facilite la prise de fonction du maire entrant et de son équipe.</a:t>
            </a:r>
          </a:p>
          <a:p>
            <a:r>
              <a:rPr lang="fr-FR" dirty="0">
                <a:solidFill>
                  <a:srgbClr val="222A54"/>
                </a:solidFill>
              </a:rPr>
              <a:t>Le procès-verbal doit être :</a:t>
            </a:r>
          </a:p>
          <a:p>
            <a:r>
              <a:rPr lang="fr-FR" b="1" dirty="0">
                <a:solidFill>
                  <a:srgbClr val="222A54"/>
                </a:solidFill>
              </a:rPr>
              <a:t>Établi en deux exemplaires</a:t>
            </a:r>
            <a:r>
              <a:rPr lang="fr-FR" dirty="0">
                <a:solidFill>
                  <a:srgbClr val="222A54"/>
                </a:solidFill>
              </a:rPr>
              <a:t> (un pour la mairie, un pour les Archives départementales),</a:t>
            </a:r>
          </a:p>
          <a:p>
            <a:r>
              <a:rPr lang="fr-FR" b="1" dirty="0">
                <a:solidFill>
                  <a:srgbClr val="222A54"/>
                </a:solidFill>
              </a:rPr>
              <a:t>Signé par le maire sortant et le maire entrant</a:t>
            </a:r>
            <a:r>
              <a:rPr lang="fr-FR" dirty="0">
                <a:solidFill>
                  <a:srgbClr val="222A54"/>
                </a:solidFill>
              </a:rPr>
              <a:t>, lors de la passation,</a:t>
            </a:r>
          </a:p>
          <a:p>
            <a:r>
              <a:rPr lang="fr-FR" dirty="0">
                <a:solidFill>
                  <a:srgbClr val="222A54"/>
                </a:solidFill>
              </a:rPr>
              <a:t>Conservé avec soin pour servir de référence tout au long du mandat.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453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A1FF6016-3D2A-2440-F2F9-ADDB7B937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962150" cy="19621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A29C494-A2D8-D007-B01D-92F51B5A4A1B}"/>
              </a:ext>
            </a:extLst>
          </p:cNvPr>
          <p:cNvSpPr txBox="1"/>
          <p:nvPr/>
        </p:nvSpPr>
        <p:spPr>
          <a:xfrm>
            <a:off x="981075" y="3105834"/>
            <a:ext cx="1094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222A54"/>
                </a:solidFill>
              </a:rPr>
              <a:t>Comment remplir le procès-verbal de récolement ?</a:t>
            </a:r>
          </a:p>
        </p:txBody>
      </p:sp>
    </p:spTree>
    <p:extLst>
      <p:ext uri="{BB962C8B-B14F-4D97-AF65-F5344CB8AC3E}">
        <p14:creationId xmlns:p14="http://schemas.microsoft.com/office/powerpoint/2010/main" val="3065705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98DF3B9-D33A-DE1F-CEE2-2D472FC48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691" y="0"/>
            <a:ext cx="5748618" cy="6858000"/>
          </a:xfrm>
          <a:prstGeom prst="rect">
            <a:avLst/>
          </a:prstGeom>
        </p:spPr>
      </p:pic>
      <p:pic>
        <p:nvPicPr>
          <p:cNvPr id="9" name="Image 8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9DA17B75-E0A2-B9DA-C1FC-8440E4F45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962150" cy="1962150"/>
          </a:xfrm>
          <a:prstGeom prst="rect">
            <a:avLst/>
          </a:prstGeom>
        </p:spPr>
      </p:pic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4CB17E0C-2652-0C6E-E515-D6F38C0CF35F}"/>
              </a:ext>
            </a:extLst>
          </p:cNvPr>
          <p:cNvSpPr/>
          <p:nvPr/>
        </p:nvSpPr>
        <p:spPr>
          <a:xfrm>
            <a:off x="8130012" y="1013988"/>
            <a:ext cx="633742" cy="296048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71C58B7-8A97-5153-713D-5FF35FC9D6BB}"/>
              </a:ext>
            </a:extLst>
          </p:cNvPr>
          <p:cNvSpPr txBox="1"/>
          <p:nvPr/>
        </p:nvSpPr>
        <p:spPr>
          <a:xfrm>
            <a:off x="8970309" y="2085975"/>
            <a:ext cx="2627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Indiquer le nombre de chaque registre ainsi que leurs dates extrêmes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A38887B2-85B0-E364-3099-67231CC8CB3C}"/>
              </a:ext>
            </a:extLst>
          </p:cNvPr>
          <p:cNvSpPr/>
          <p:nvPr/>
        </p:nvSpPr>
        <p:spPr>
          <a:xfrm>
            <a:off x="8274867" y="4916031"/>
            <a:ext cx="344032" cy="185596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52F6ECC-F62E-9E81-2736-5FF406B72D54}"/>
              </a:ext>
            </a:extLst>
          </p:cNvPr>
          <p:cNvSpPr txBox="1"/>
          <p:nvPr/>
        </p:nvSpPr>
        <p:spPr>
          <a:xfrm>
            <a:off x="8970309" y="5243846"/>
            <a:ext cx="262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Indiquer le nombre de boites ainsi que leurs dates extrêmes</a:t>
            </a:r>
          </a:p>
        </p:txBody>
      </p:sp>
    </p:spTree>
    <p:extLst>
      <p:ext uri="{BB962C8B-B14F-4D97-AF65-F5344CB8AC3E}">
        <p14:creationId xmlns:p14="http://schemas.microsoft.com/office/powerpoint/2010/main" val="1565682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D7E4006-560F-B36F-D248-D038AB583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2" y="585787"/>
            <a:ext cx="6315075" cy="5686425"/>
          </a:xfrm>
          <a:prstGeom prst="rect">
            <a:avLst/>
          </a:prstGeom>
        </p:spPr>
      </p:pic>
      <p:pic>
        <p:nvPicPr>
          <p:cNvPr id="7" name="Image 6" descr="Une image contenant texte, Graphique, Police, logo&#10;&#10;Le contenu généré par l’IA peut être incorrect.">
            <a:extLst>
              <a:ext uri="{FF2B5EF4-FFF2-40B4-BE49-F238E27FC236}">
                <a16:creationId xmlns:a16="http://schemas.microsoft.com/office/drawing/2014/main" id="{56D28953-021C-E0EA-3754-9CE791E0E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962150" cy="196215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6516324-8CFB-1D89-9049-30BD10D4875F}"/>
              </a:ext>
            </a:extLst>
          </p:cNvPr>
          <p:cNvSpPr txBox="1"/>
          <p:nvPr/>
        </p:nvSpPr>
        <p:spPr>
          <a:xfrm>
            <a:off x="8474043" y="2666307"/>
            <a:ext cx="3005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Indiquer le métrage linéaire* des archives pour chaque salle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B8856E-224E-CFAC-576D-9558A6CA5037}"/>
              </a:ext>
            </a:extLst>
          </p:cNvPr>
          <p:cNvSpPr txBox="1"/>
          <p:nvPr/>
        </p:nvSpPr>
        <p:spPr>
          <a:xfrm>
            <a:off x="2395254" y="6202099"/>
            <a:ext cx="8805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*Métrage linéaire : Une unité de mesure qui représente la longueur occupée par une rangée 					   continue d'archives ou de documents 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B4020333-D625-316D-1530-E93D6EAB054F}"/>
              </a:ext>
            </a:extLst>
          </p:cNvPr>
          <p:cNvSpPr/>
          <p:nvPr/>
        </p:nvSpPr>
        <p:spPr>
          <a:xfrm>
            <a:off x="7921782" y="1158844"/>
            <a:ext cx="407406" cy="3938257"/>
          </a:xfrm>
          <a:prstGeom prst="rightBrace">
            <a:avLst>
              <a:gd name="adj1" fmla="val 15000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345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Personnalisé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46A28A"/>
      </a:accent1>
      <a:accent2>
        <a:srgbClr val="7DFFD4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2511</TotalTime>
  <Words>595</Words>
  <Application>Microsoft Office PowerPoint</Application>
  <PresentationFormat>Grand écran</PresentationFormat>
  <Paragraphs>57</Paragraphs>
  <Slides>18</Slides>
  <Notes>0</Notes>
  <HiddenSlides>5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Sitka Subheading Semibold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RUNDSTADLER</dc:creator>
  <cp:lastModifiedBy>Anthony RUNDSTADLER</cp:lastModifiedBy>
  <cp:revision>60</cp:revision>
  <dcterms:created xsi:type="dcterms:W3CDTF">2025-09-23T12:50:22Z</dcterms:created>
  <dcterms:modified xsi:type="dcterms:W3CDTF">2025-11-25T10:39:00Z</dcterms:modified>
</cp:coreProperties>
</file>