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435" r:id="rId2"/>
    <p:sldId id="588" r:id="rId3"/>
    <p:sldId id="589" r:id="rId4"/>
    <p:sldId id="590" r:id="rId5"/>
    <p:sldId id="591" r:id="rId6"/>
    <p:sldId id="592" r:id="rId7"/>
    <p:sldId id="596" r:id="rId8"/>
    <p:sldId id="593" r:id="rId9"/>
    <p:sldId id="597" r:id="rId10"/>
    <p:sldId id="594" r:id="rId11"/>
    <p:sldId id="595" r:id="rId12"/>
    <p:sldId id="598" r:id="rId13"/>
    <p:sldId id="599" r:id="rId14"/>
    <p:sldId id="600" r:id="rId15"/>
    <p:sldId id="601" r:id="rId16"/>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5">
          <p15:clr>
            <a:srgbClr val="A4A3A4"/>
          </p15:clr>
        </p15:guide>
        <p15:guide id="2" orient="horz" pos="210">
          <p15:clr>
            <a:srgbClr val="A4A3A4"/>
          </p15:clr>
        </p15:guide>
        <p15:guide id="3" orient="horz" pos="3003">
          <p15:clr>
            <a:srgbClr val="A4A3A4"/>
          </p15:clr>
        </p15:guide>
        <p15:guide id="4" orient="horz" pos="3071">
          <p15:clr>
            <a:srgbClr val="A4A3A4"/>
          </p15:clr>
        </p15:guide>
        <p15:guide id="5" orient="horz" pos="923">
          <p15:clr>
            <a:srgbClr val="A4A3A4"/>
          </p15:clr>
        </p15:guide>
        <p15:guide id="6" orient="horz" pos="1439">
          <p15:clr>
            <a:srgbClr val="A4A3A4"/>
          </p15:clr>
        </p15:guide>
        <p15:guide id="7" orient="horz" pos="1891">
          <p15:clr>
            <a:srgbClr val="A4A3A4"/>
          </p15:clr>
        </p15:guide>
        <p15:guide id="8" pos="453">
          <p15:clr>
            <a:srgbClr val="A4A3A4"/>
          </p15:clr>
        </p15:guide>
        <p15:guide id="9" pos="3648">
          <p15:clr>
            <a:srgbClr val="A4A3A4"/>
          </p15:clr>
        </p15:guide>
        <p15:guide id="10" pos="2813">
          <p15:clr>
            <a:srgbClr val="A4A3A4"/>
          </p15:clr>
        </p15:guide>
        <p15:guide id="11" pos="5307" userDrawn="1">
          <p15:clr>
            <a:srgbClr val="A4A3A4"/>
          </p15:clr>
        </p15:guide>
        <p15:guide id="12" pos="4195" userDrawn="1">
          <p15:clr>
            <a:srgbClr val="A4A3A4"/>
          </p15:clr>
        </p15:guide>
        <p15:guide id="13" pos="2111">
          <p15:clr>
            <a:srgbClr val="A4A3A4"/>
          </p15:clr>
        </p15:guide>
        <p15:guide id="14" pos="2947">
          <p15:clr>
            <a:srgbClr val="A4A3A4"/>
          </p15:clr>
        </p15:guide>
        <p15:guide id="15" pos="1975">
          <p15:clr>
            <a:srgbClr val="A4A3A4"/>
          </p15:clr>
        </p15:guide>
        <p15:guide id="16" pos="1701">
          <p15:clr>
            <a:srgbClr val="A4A3A4"/>
          </p15:clr>
        </p15:guide>
        <p15:guide id="17" pos="1565">
          <p15:clr>
            <a:srgbClr val="A4A3A4"/>
          </p15:clr>
        </p15:guide>
        <p15:guide id="18" pos="3780">
          <p15:clr>
            <a:srgbClr val="A4A3A4"/>
          </p15:clr>
        </p15:guide>
        <p15:guide id="19" pos="405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9900"/>
    <a:srgbClr val="FF5050"/>
    <a:srgbClr val="2F3540"/>
    <a:srgbClr val="FFFFFF"/>
    <a:srgbClr val="000000"/>
    <a:srgbClr val="4AB38B"/>
    <a:srgbClr val="378668"/>
    <a:srgbClr val="59595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18" autoAdjust="0"/>
    <p:restoredTop sz="99885" autoAdjust="0"/>
  </p:normalViewPr>
  <p:slideViewPr>
    <p:cSldViewPr snapToGrid="0">
      <p:cViewPr varScale="1">
        <p:scale>
          <a:sx n="147" d="100"/>
          <a:sy n="147" d="100"/>
        </p:scale>
        <p:origin x="168" y="126"/>
      </p:cViewPr>
      <p:guideLst>
        <p:guide orient="horz" pos="555"/>
        <p:guide orient="horz" pos="210"/>
        <p:guide orient="horz" pos="3003"/>
        <p:guide orient="horz" pos="3071"/>
        <p:guide orient="horz" pos="923"/>
        <p:guide orient="horz" pos="1439"/>
        <p:guide orient="horz" pos="1891"/>
        <p:guide pos="453"/>
        <p:guide pos="3648"/>
        <p:guide pos="2813"/>
        <p:guide pos="5307"/>
        <p:guide pos="4195"/>
        <p:guide pos="2111"/>
        <p:guide pos="2947"/>
        <p:guide pos="1975"/>
        <p:guide pos="1701"/>
        <p:guide pos="1565"/>
        <p:guide pos="3780"/>
        <p:guide pos="4059"/>
      </p:guideLst>
    </p:cSldViewPr>
  </p:slideViewPr>
  <p:notesTextViewPr>
    <p:cViewPr>
      <p:scale>
        <a:sx n="1" d="1"/>
        <a:sy n="1" d="1"/>
      </p:scale>
      <p:origin x="0" y="0"/>
    </p:cViewPr>
  </p:notesTextViewPr>
  <p:sorterViewPr>
    <p:cViewPr>
      <p:scale>
        <a:sx n="110" d="100"/>
        <a:sy n="110" d="100"/>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dirty="0"/>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1A2F87-41F4-49F0-BD85-430F0A96A02C}" type="datetimeFigureOut">
              <a:rPr lang="ko-KR" altLang="en-US" smtClean="0"/>
              <a:pPr/>
              <a:t>2026-04-09</a:t>
            </a:fld>
            <a:endParaRPr lang="ko-KR" altLang="en-US" dirty="0"/>
          </a:p>
        </p:txBody>
      </p:sp>
      <p:sp>
        <p:nvSpPr>
          <p:cNvPr id="4" name="슬라이드 이미지 개체 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dirty="0"/>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dirty="0"/>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AEFA80-48A7-4BD3-B367-5EDB64E685F2}" type="slidenum">
              <a:rPr lang="ko-KR" altLang="en-US" smtClean="0"/>
              <a:pPr/>
              <a:t>‹N°›</a:t>
            </a:fld>
            <a:endParaRPr lang="ko-KR" altLang="en-US" dirty="0"/>
          </a:p>
        </p:txBody>
      </p:sp>
    </p:spTree>
    <p:extLst>
      <p:ext uri="{BB962C8B-B14F-4D97-AF65-F5344CB8AC3E}">
        <p14:creationId xmlns:p14="http://schemas.microsoft.com/office/powerpoint/2010/main" val="3916865120"/>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33503291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Layout with Text_Lef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텍스트 개체 틀 4"/>
          <p:cNvSpPr>
            <a:spLocks noGrp="1"/>
          </p:cNvSpPr>
          <p:nvPr>
            <p:ph type="body" sz="quarter" idx="10" hasCustomPrompt="1"/>
          </p:nvPr>
        </p:nvSpPr>
        <p:spPr>
          <a:xfrm>
            <a:off x="720725" y="879475"/>
            <a:ext cx="1763713" cy="2994125"/>
          </a:xfrm>
          <a:prstGeom prst="rect">
            <a:avLst/>
          </a:prstGeom>
        </p:spPr>
        <p:txBody>
          <a:bodyPr lIns="0" tIns="0" rIns="0" bIns="0"/>
          <a:lstStyle>
            <a:lvl1pPr marL="0" indent="0" algn="just">
              <a:buNone/>
              <a:defRPr lang="en-US" altLang="ko-KR" sz="800" kern="1200" dirty="0" smtClean="0">
                <a:gradFill>
                  <a:gsLst>
                    <a:gs pos="0">
                      <a:schemeClr val="tx1">
                        <a:alpha val="70000"/>
                      </a:schemeClr>
                    </a:gs>
                    <a:gs pos="100000">
                      <a:schemeClr val="tx1">
                        <a:alpha val="70000"/>
                      </a:schemeClr>
                    </a:gs>
                  </a:gsLst>
                  <a:lin ang="5400000" scaled="0"/>
                </a:gradFill>
                <a:latin typeface="+mn-lt"/>
                <a:ea typeface="+mn-ea"/>
                <a:cs typeface="Roboto Condensed Regular"/>
              </a:defRPr>
            </a:lvl1pPr>
            <a:lvl2pPr marL="4572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2pPr>
            <a:lvl3pPr marL="9144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3pPr>
            <a:lvl4pPr marL="13716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4pPr>
            <a:lvl5pPr marL="18288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5pPr>
          </a:lstStyle>
          <a:p>
            <a:pPr lvl="0"/>
            <a:r>
              <a:rPr lang="en-US" altLang="ko-KR" dirty="0"/>
              <a:t>Click to edit Master text styles</a:t>
            </a:r>
          </a:p>
        </p:txBody>
      </p:sp>
    </p:spTree>
    <p:extLst>
      <p:ext uri="{BB962C8B-B14F-4D97-AF65-F5344CB8AC3E}">
        <p14:creationId xmlns:p14="http://schemas.microsoft.com/office/powerpoint/2010/main" val="1333936013"/>
      </p:ext>
    </p:extLst>
  </p:cSld>
  <p:clrMapOvr>
    <a:masterClrMapping/>
  </p:clrMapOvr>
  <p:transition spd="med">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asic Layout with Tex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텍스트 개체 틀 4"/>
          <p:cNvSpPr>
            <a:spLocks noGrp="1"/>
          </p:cNvSpPr>
          <p:nvPr>
            <p:ph type="body" sz="quarter" idx="10" hasCustomPrompt="1"/>
          </p:nvPr>
        </p:nvSpPr>
        <p:spPr>
          <a:xfrm>
            <a:off x="6661150" y="879475"/>
            <a:ext cx="1763713" cy="2950925"/>
          </a:xfrm>
          <a:prstGeom prst="rect">
            <a:avLst/>
          </a:prstGeom>
        </p:spPr>
        <p:txBody>
          <a:bodyPr lIns="0" tIns="0" rIns="0" bIns="0"/>
          <a:lstStyle>
            <a:lvl1pPr marL="0" indent="0" algn="just">
              <a:buNone/>
              <a:defRPr lang="en-US" altLang="ko-KR" sz="800" kern="1200" dirty="0" smtClean="0">
                <a:gradFill>
                  <a:gsLst>
                    <a:gs pos="0">
                      <a:schemeClr val="tx1">
                        <a:alpha val="70000"/>
                      </a:schemeClr>
                    </a:gs>
                    <a:gs pos="100000">
                      <a:schemeClr val="tx1">
                        <a:alpha val="70000"/>
                      </a:schemeClr>
                    </a:gs>
                  </a:gsLst>
                  <a:lin ang="5400000" scaled="0"/>
                </a:gradFill>
                <a:latin typeface="+mn-lt"/>
                <a:ea typeface="+mn-ea"/>
                <a:cs typeface="Roboto Condensed Regular"/>
              </a:defRPr>
            </a:lvl1pPr>
            <a:lvl2pPr marL="4572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2pPr>
            <a:lvl3pPr marL="9144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3pPr>
            <a:lvl4pPr marL="13716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4pPr>
            <a:lvl5pPr marL="18288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5pPr>
          </a:lstStyle>
          <a:p>
            <a:pPr lvl="0"/>
            <a:r>
              <a:rPr lang="en-US" altLang="ko-KR" dirty="0"/>
              <a:t>Click to edit Master text styles</a:t>
            </a:r>
          </a:p>
        </p:txBody>
      </p:sp>
    </p:spTree>
    <p:extLst>
      <p:ext uri="{BB962C8B-B14F-4D97-AF65-F5344CB8AC3E}">
        <p14:creationId xmlns:p14="http://schemas.microsoft.com/office/powerpoint/2010/main" val="999804231"/>
      </p:ext>
    </p:extLst>
  </p:cSld>
  <p:clrMapOvr>
    <a:masterClrMapping/>
  </p:clrMapOvr>
  <p:transition spd="med">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Layout with Text_Top">
    <p:spTree>
      <p:nvGrpSpPr>
        <p:cNvPr id="1" name=""/>
        <p:cNvGrpSpPr/>
        <p:nvPr/>
      </p:nvGrpSpPr>
      <p:grpSpPr>
        <a:xfrm>
          <a:off x="0" y="0"/>
          <a:ext cx="0" cy="0"/>
          <a:chOff x="0" y="0"/>
          <a:chExt cx="0" cy="0"/>
        </a:xfrm>
      </p:grpSpPr>
      <p:sp>
        <p:nvSpPr>
          <p:cNvPr id="5" name="텍스트 개체 틀 4"/>
          <p:cNvSpPr>
            <a:spLocks noGrp="1"/>
          </p:cNvSpPr>
          <p:nvPr>
            <p:ph type="body" sz="quarter" idx="10" hasCustomPrompt="1"/>
          </p:nvPr>
        </p:nvSpPr>
        <p:spPr>
          <a:xfrm>
            <a:off x="720725" y="879475"/>
            <a:ext cx="7702550" cy="539605"/>
          </a:xfrm>
          <a:prstGeom prst="rect">
            <a:avLst/>
          </a:prstGeom>
        </p:spPr>
        <p:txBody>
          <a:bodyPr lIns="0" tIns="0" rIns="0" bIns="0" numCol="2" spcCol="216000"/>
          <a:lstStyle>
            <a:lvl1pPr marL="0" indent="0" algn="just">
              <a:buNone/>
              <a:defRPr lang="en-US" altLang="ko-KR" sz="800" kern="1200" dirty="0" smtClean="0">
                <a:gradFill>
                  <a:gsLst>
                    <a:gs pos="0">
                      <a:schemeClr val="tx1">
                        <a:alpha val="70000"/>
                      </a:schemeClr>
                    </a:gs>
                    <a:gs pos="100000">
                      <a:schemeClr val="tx1">
                        <a:alpha val="70000"/>
                      </a:schemeClr>
                    </a:gs>
                  </a:gsLst>
                  <a:lin ang="5400000" scaled="0"/>
                </a:gradFill>
                <a:latin typeface="+mn-lt"/>
                <a:ea typeface="+mn-ea"/>
                <a:cs typeface="Roboto Condensed Regular"/>
              </a:defRPr>
            </a:lvl1pPr>
            <a:lvl2pPr marL="4572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2pPr>
            <a:lvl3pPr marL="9144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3pPr>
            <a:lvl4pPr marL="13716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4pPr>
            <a:lvl5pPr marL="1828800" indent="0">
              <a:buNone/>
              <a:defRPr lang="ko-KR" altLang="en-US" sz="800" kern="1200" dirty="0" smtClean="0">
                <a:gradFill flip="none" rotWithShape="1">
                  <a:gsLst>
                    <a:gs pos="0">
                      <a:srgbClr val="2F3540"/>
                    </a:gs>
                    <a:gs pos="100000">
                      <a:srgbClr val="2F3540"/>
                    </a:gs>
                  </a:gsLst>
                  <a:lin ang="0" scaled="1"/>
                  <a:tileRect/>
                </a:gradFill>
                <a:latin typeface="Roboto Condensed Light"/>
                <a:ea typeface="+mn-ea"/>
                <a:cs typeface="+mn-cs"/>
              </a:defRPr>
            </a:lvl5pPr>
          </a:lstStyle>
          <a:p>
            <a:pPr lvl="0"/>
            <a:r>
              <a:rPr lang="en-US" altLang="ko-KR" dirty="0"/>
              <a:t>Click to edit Master text styles</a:t>
            </a:r>
          </a:p>
        </p:txBody>
      </p:sp>
      <p:sp>
        <p:nvSpPr>
          <p:cNvPr id="3" name="Title 2"/>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351233817"/>
      </p:ext>
    </p:extLst>
  </p:cSld>
  <p:clrMapOvr>
    <a:masterClrMapping/>
  </p:clrMapOvr>
  <p:transition spd="med">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lide Map">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flip="none" rotWithShape="1">
                  <a:gsLst>
                    <a:gs pos="0">
                      <a:schemeClr val="bg2"/>
                    </a:gs>
                    <a:gs pos="100000">
                      <a:schemeClr val="bg2"/>
                    </a:gs>
                  </a:gsLst>
                  <a:lin ang="0" scaled="1"/>
                  <a:tileRect/>
                </a:gradFill>
              </a:defRPr>
            </a:lvl1pPr>
          </a:lstStyle>
          <a:p>
            <a:r>
              <a:rPr lang="en-US" dirty="0"/>
              <a:t>Click to edit Master title </a:t>
            </a:r>
            <a:r>
              <a:rPr lang="en-US" dirty="0" err="1"/>
              <a:t>styler</a:t>
            </a:r>
            <a:endParaRPr lang="en-US" dirty="0"/>
          </a:p>
        </p:txBody>
      </p:sp>
      <p:sp>
        <p:nvSpPr>
          <p:cNvPr id="42" name="자유형 41">
            <a:hlinkClick r:id="" action="ppaction://hlinkshowjump?jump=lastslideviewed"/>
          </p:cNvPr>
          <p:cNvSpPr/>
          <p:nvPr userDrawn="1"/>
        </p:nvSpPr>
        <p:spPr>
          <a:xfrm>
            <a:off x="8244843" y="339725"/>
            <a:ext cx="180020" cy="180020"/>
          </a:xfrm>
          <a:custGeom>
            <a:avLst/>
            <a:gdLst>
              <a:gd name="connsiteX0" fmla="*/ 47410 w 180020"/>
              <a:gd name="connsiteY0" fmla="*/ 109200 h 180020"/>
              <a:gd name="connsiteX1" fmla="*/ 47410 w 180020"/>
              <a:gd name="connsiteY1" fmla="*/ 120154 h 180020"/>
              <a:gd name="connsiteX2" fmla="*/ 132611 w 180020"/>
              <a:gd name="connsiteY2" fmla="*/ 120154 h 180020"/>
              <a:gd name="connsiteX3" fmla="*/ 132611 w 180020"/>
              <a:gd name="connsiteY3" fmla="*/ 109200 h 180020"/>
              <a:gd name="connsiteX4" fmla="*/ 47410 w 180020"/>
              <a:gd name="connsiteY4" fmla="*/ 84533 h 180020"/>
              <a:gd name="connsiteX5" fmla="*/ 47410 w 180020"/>
              <a:gd name="connsiteY5" fmla="*/ 95487 h 180020"/>
              <a:gd name="connsiteX6" fmla="*/ 132611 w 180020"/>
              <a:gd name="connsiteY6" fmla="*/ 95487 h 180020"/>
              <a:gd name="connsiteX7" fmla="*/ 132611 w 180020"/>
              <a:gd name="connsiteY7" fmla="*/ 84533 h 180020"/>
              <a:gd name="connsiteX8" fmla="*/ 47410 w 180020"/>
              <a:gd name="connsiteY8" fmla="*/ 59866 h 180020"/>
              <a:gd name="connsiteX9" fmla="*/ 47410 w 180020"/>
              <a:gd name="connsiteY9" fmla="*/ 70820 h 180020"/>
              <a:gd name="connsiteX10" fmla="*/ 132611 w 180020"/>
              <a:gd name="connsiteY10" fmla="*/ 70820 h 180020"/>
              <a:gd name="connsiteX11" fmla="*/ 132611 w 180020"/>
              <a:gd name="connsiteY11" fmla="*/ 59866 h 180020"/>
              <a:gd name="connsiteX12" fmla="*/ 90010 w 180020"/>
              <a:gd name="connsiteY12" fmla="*/ 0 h 180020"/>
              <a:gd name="connsiteX13" fmla="*/ 180020 w 180020"/>
              <a:gd name="connsiteY13" fmla="*/ 90010 h 180020"/>
              <a:gd name="connsiteX14" fmla="*/ 90010 w 180020"/>
              <a:gd name="connsiteY14" fmla="*/ 180020 h 180020"/>
              <a:gd name="connsiteX15" fmla="*/ 0 w 180020"/>
              <a:gd name="connsiteY15" fmla="*/ 90010 h 180020"/>
              <a:gd name="connsiteX16" fmla="*/ 90010 w 180020"/>
              <a:gd name="connsiteY16" fmla="*/ 0 h 18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020" h="180020">
                <a:moveTo>
                  <a:pt x="47410" y="109200"/>
                </a:moveTo>
                <a:lnTo>
                  <a:pt x="47410" y="120154"/>
                </a:lnTo>
                <a:lnTo>
                  <a:pt x="132611" y="120154"/>
                </a:lnTo>
                <a:lnTo>
                  <a:pt x="132611" y="109200"/>
                </a:lnTo>
                <a:close/>
                <a:moveTo>
                  <a:pt x="47410" y="84533"/>
                </a:moveTo>
                <a:lnTo>
                  <a:pt x="47410" y="95487"/>
                </a:lnTo>
                <a:lnTo>
                  <a:pt x="132611" y="95487"/>
                </a:lnTo>
                <a:lnTo>
                  <a:pt x="132611" y="84533"/>
                </a:lnTo>
                <a:close/>
                <a:moveTo>
                  <a:pt x="47410" y="59866"/>
                </a:moveTo>
                <a:lnTo>
                  <a:pt x="47410" y="70820"/>
                </a:lnTo>
                <a:lnTo>
                  <a:pt x="132611" y="70820"/>
                </a:lnTo>
                <a:lnTo>
                  <a:pt x="132611" y="59866"/>
                </a:lnTo>
                <a:close/>
                <a:moveTo>
                  <a:pt x="90010" y="0"/>
                </a:moveTo>
                <a:cubicBezTo>
                  <a:pt x="139721" y="0"/>
                  <a:pt x="180020" y="40299"/>
                  <a:pt x="180020" y="90010"/>
                </a:cubicBezTo>
                <a:cubicBezTo>
                  <a:pt x="180020" y="139721"/>
                  <a:pt x="139721" y="180020"/>
                  <a:pt x="90010" y="180020"/>
                </a:cubicBezTo>
                <a:cubicBezTo>
                  <a:pt x="40299" y="180020"/>
                  <a:pt x="0" y="139721"/>
                  <a:pt x="0" y="90010"/>
                </a:cubicBezTo>
                <a:cubicBezTo>
                  <a:pt x="0" y="40299"/>
                  <a:pt x="40299" y="0"/>
                  <a:pt x="90010" y="0"/>
                </a:cubicBezTo>
                <a:close/>
              </a:path>
            </a:pathLst>
          </a:custGeom>
          <a:solidFill>
            <a:schemeClr val="accent1"/>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dirty="0"/>
          </a:p>
        </p:txBody>
      </p:sp>
      <p:sp>
        <p:nvSpPr>
          <p:cNvPr id="43" name="자유형 42">
            <a:hlinkClick r:id="" action="ppaction://hlinkshowjump?jump=nextslide"/>
          </p:cNvPr>
          <p:cNvSpPr/>
          <p:nvPr userDrawn="1"/>
        </p:nvSpPr>
        <p:spPr>
          <a:xfrm>
            <a:off x="8038074" y="339725"/>
            <a:ext cx="180020" cy="180020"/>
          </a:xfrm>
          <a:custGeom>
            <a:avLst/>
            <a:gdLst>
              <a:gd name="connsiteX0" fmla="*/ 70888 w 180020"/>
              <a:gd name="connsiteY0" fmla="*/ 36035 h 180020"/>
              <a:gd name="connsiteX1" fmla="*/ 70888 w 180020"/>
              <a:gd name="connsiteY1" fmla="*/ 53498 h 180020"/>
              <a:gd name="connsiteX2" fmla="*/ 115338 w 180020"/>
              <a:gd name="connsiteY2" fmla="*/ 90010 h 180020"/>
              <a:gd name="connsiteX3" fmla="*/ 70888 w 180020"/>
              <a:gd name="connsiteY3" fmla="*/ 126523 h 180020"/>
              <a:gd name="connsiteX4" fmla="*/ 70888 w 180020"/>
              <a:gd name="connsiteY4" fmla="*/ 143985 h 180020"/>
              <a:gd name="connsiteX5" fmla="*/ 135975 w 180020"/>
              <a:gd name="connsiteY5" fmla="*/ 90010 h 180020"/>
              <a:gd name="connsiteX6" fmla="*/ 90010 w 180020"/>
              <a:gd name="connsiteY6" fmla="*/ 0 h 180020"/>
              <a:gd name="connsiteX7" fmla="*/ 180020 w 180020"/>
              <a:gd name="connsiteY7" fmla="*/ 90010 h 180020"/>
              <a:gd name="connsiteX8" fmla="*/ 90010 w 180020"/>
              <a:gd name="connsiteY8" fmla="*/ 180020 h 180020"/>
              <a:gd name="connsiteX9" fmla="*/ 0 w 180020"/>
              <a:gd name="connsiteY9" fmla="*/ 90010 h 180020"/>
              <a:gd name="connsiteX10" fmla="*/ 90010 w 180020"/>
              <a:gd name="connsiteY10" fmla="*/ 0 h 18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020" h="180020">
                <a:moveTo>
                  <a:pt x="70888" y="36035"/>
                </a:moveTo>
                <a:lnTo>
                  <a:pt x="70888" y="53498"/>
                </a:lnTo>
                <a:lnTo>
                  <a:pt x="115338" y="90010"/>
                </a:lnTo>
                <a:lnTo>
                  <a:pt x="70888" y="126523"/>
                </a:lnTo>
                <a:lnTo>
                  <a:pt x="70888" y="143985"/>
                </a:lnTo>
                <a:lnTo>
                  <a:pt x="135975" y="90010"/>
                </a:lnTo>
                <a:close/>
                <a:moveTo>
                  <a:pt x="90010" y="0"/>
                </a:moveTo>
                <a:cubicBezTo>
                  <a:pt x="139721" y="0"/>
                  <a:pt x="180020" y="40299"/>
                  <a:pt x="180020" y="90010"/>
                </a:cubicBezTo>
                <a:cubicBezTo>
                  <a:pt x="180020" y="139721"/>
                  <a:pt x="139721" y="180020"/>
                  <a:pt x="90010" y="180020"/>
                </a:cubicBezTo>
                <a:cubicBezTo>
                  <a:pt x="40299" y="180020"/>
                  <a:pt x="0" y="139721"/>
                  <a:pt x="0" y="90010"/>
                </a:cubicBezTo>
                <a:cubicBezTo>
                  <a:pt x="0" y="40299"/>
                  <a:pt x="40299" y="0"/>
                  <a:pt x="90010" y="0"/>
                </a:cubicBezTo>
                <a:close/>
              </a:path>
            </a:pathLst>
          </a:custGeom>
          <a:solidFill>
            <a:schemeClr val="bg1">
              <a:alpha val="20000"/>
            </a:schemeClr>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dirty="0"/>
          </a:p>
        </p:txBody>
      </p:sp>
      <p:sp>
        <p:nvSpPr>
          <p:cNvPr id="44" name="자유형 43">
            <a:hlinkClick r:id="" action="ppaction://hlinkshowjump?jump=previousslide"/>
          </p:cNvPr>
          <p:cNvSpPr/>
          <p:nvPr userDrawn="1"/>
        </p:nvSpPr>
        <p:spPr>
          <a:xfrm flipH="1">
            <a:off x="7831304" y="339725"/>
            <a:ext cx="180020" cy="180020"/>
          </a:xfrm>
          <a:custGeom>
            <a:avLst/>
            <a:gdLst>
              <a:gd name="connsiteX0" fmla="*/ 70889 w 180020"/>
              <a:gd name="connsiteY0" fmla="*/ 36035 h 180020"/>
              <a:gd name="connsiteX1" fmla="*/ 135976 w 180020"/>
              <a:gd name="connsiteY1" fmla="*/ 90010 h 180020"/>
              <a:gd name="connsiteX2" fmla="*/ 70889 w 180020"/>
              <a:gd name="connsiteY2" fmla="*/ 143985 h 180020"/>
              <a:gd name="connsiteX3" fmla="*/ 70889 w 180020"/>
              <a:gd name="connsiteY3" fmla="*/ 126523 h 180020"/>
              <a:gd name="connsiteX4" fmla="*/ 115339 w 180020"/>
              <a:gd name="connsiteY4" fmla="*/ 90010 h 180020"/>
              <a:gd name="connsiteX5" fmla="*/ 70889 w 180020"/>
              <a:gd name="connsiteY5" fmla="*/ 53498 h 180020"/>
              <a:gd name="connsiteX6" fmla="*/ 90010 w 180020"/>
              <a:gd name="connsiteY6" fmla="*/ 0 h 180020"/>
              <a:gd name="connsiteX7" fmla="*/ 0 w 180020"/>
              <a:gd name="connsiteY7" fmla="*/ 90010 h 180020"/>
              <a:gd name="connsiteX8" fmla="*/ 90010 w 180020"/>
              <a:gd name="connsiteY8" fmla="*/ 180020 h 180020"/>
              <a:gd name="connsiteX9" fmla="*/ 180020 w 180020"/>
              <a:gd name="connsiteY9" fmla="*/ 90010 h 180020"/>
              <a:gd name="connsiteX10" fmla="*/ 90010 w 180020"/>
              <a:gd name="connsiteY10" fmla="*/ 0 h 18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020" h="180020">
                <a:moveTo>
                  <a:pt x="70889" y="36035"/>
                </a:moveTo>
                <a:lnTo>
                  <a:pt x="135976" y="90010"/>
                </a:lnTo>
                <a:lnTo>
                  <a:pt x="70889" y="143985"/>
                </a:lnTo>
                <a:lnTo>
                  <a:pt x="70889" y="126523"/>
                </a:lnTo>
                <a:lnTo>
                  <a:pt x="115339" y="90010"/>
                </a:lnTo>
                <a:lnTo>
                  <a:pt x="70889" y="53498"/>
                </a:lnTo>
                <a:close/>
                <a:moveTo>
                  <a:pt x="90010" y="0"/>
                </a:moveTo>
                <a:cubicBezTo>
                  <a:pt x="40299" y="0"/>
                  <a:pt x="0" y="40299"/>
                  <a:pt x="0" y="90010"/>
                </a:cubicBezTo>
                <a:cubicBezTo>
                  <a:pt x="0" y="139721"/>
                  <a:pt x="40299" y="180020"/>
                  <a:pt x="90010" y="180020"/>
                </a:cubicBezTo>
                <a:cubicBezTo>
                  <a:pt x="139721" y="180020"/>
                  <a:pt x="180020" y="139721"/>
                  <a:pt x="180020" y="90010"/>
                </a:cubicBezTo>
                <a:cubicBezTo>
                  <a:pt x="180020" y="40299"/>
                  <a:pt x="139721" y="0"/>
                  <a:pt x="90010" y="0"/>
                </a:cubicBezTo>
                <a:close/>
              </a:path>
            </a:pathLst>
          </a:custGeom>
          <a:solidFill>
            <a:schemeClr val="bg1">
              <a:alpha val="20000"/>
            </a:schemeClr>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dirty="0"/>
          </a:p>
        </p:txBody>
      </p:sp>
      <p:cxnSp>
        <p:nvCxnSpPr>
          <p:cNvPr id="6" name="직선 연결선 25"/>
          <p:cNvCxnSpPr/>
          <p:nvPr userDrawn="1"/>
        </p:nvCxnSpPr>
        <p:spPr>
          <a:xfrm>
            <a:off x="720725" y="742964"/>
            <a:ext cx="32403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06491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Break">
    <p:bg>
      <p:bgPr>
        <a:solidFill>
          <a:schemeClr val="accent3"/>
        </a:solidFill>
        <a:effectLst/>
      </p:bgPr>
    </p:bg>
    <p:spTree>
      <p:nvGrpSpPr>
        <p:cNvPr id="1" name=""/>
        <p:cNvGrpSpPr/>
        <p:nvPr/>
      </p:nvGrpSpPr>
      <p:grpSpPr>
        <a:xfrm>
          <a:off x="0" y="0"/>
          <a:ext cx="0" cy="0"/>
          <a:chOff x="0" y="0"/>
          <a:chExt cx="0" cy="0"/>
        </a:xfrm>
      </p:grpSpPr>
      <p:sp>
        <p:nvSpPr>
          <p:cNvPr id="5" name="그림 개체 틀 4"/>
          <p:cNvSpPr>
            <a:spLocks noGrp="1"/>
          </p:cNvSpPr>
          <p:nvPr>
            <p:ph type="pic" sz="quarter" idx="10" hasCustomPrompt="1"/>
          </p:nvPr>
        </p:nvSpPr>
        <p:spPr>
          <a:xfrm>
            <a:off x="0" y="450"/>
            <a:ext cx="9144000" cy="5143500"/>
          </a:xfrm>
          <a:prstGeom prst="rect">
            <a:avLst/>
          </a:prstGeom>
        </p:spPr>
        <p:txBody>
          <a:bodyPr anchor="ctr"/>
          <a:lstStyle>
            <a:lvl1pPr marL="0" indent="0" algn="ctr">
              <a:buNone/>
              <a:defRPr sz="1000">
                <a:solidFill>
                  <a:srgbClr val="2F3540"/>
                </a:solidFill>
              </a:defRPr>
            </a:lvl1pPr>
          </a:lstStyle>
          <a:p>
            <a:r>
              <a:rPr lang="en-US" altLang="ko-KR" dirty="0"/>
              <a:t>Insert Image</a:t>
            </a:r>
            <a:endParaRPr lang="ko-KR" altLang="en-US" dirty="0"/>
          </a:p>
        </p:txBody>
      </p:sp>
    </p:spTree>
    <p:extLst>
      <p:ext uri="{BB962C8B-B14F-4D97-AF65-F5344CB8AC3E}">
        <p14:creationId xmlns:p14="http://schemas.microsoft.com/office/powerpoint/2010/main" val="394856353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non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097670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pSp>
        <p:nvGrpSpPr>
          <p:cNvPr id="4" name="그룹 3"/>
          <p:cNvGrpSpPr/>
          <p:nvPr userDrawn="1"/>
        </p:nvGrpSpPr>
        <p:grpSpPr>
          <a:xfrm>
            <a:off x="6206772" y="4767262"/>
            <a:ext cx="2218091" cy="376237"/>
            <a:chOff x="6206772" y="4767262"/>
            <a:chExt cx="2218091" cy="376237"/>
          </a:xfrm>
        </p:grpSpPr>
        <p:sp>
          <p:nvSpPr>
            <p:cNvPr id="38" name="Oval 8"/>
            <p:cNvSpPr>
              <a:spLocks noChangeAspect="1"/>
            </p:cNvSpPr>
            <p:nvPr userDrawn="1"/>
          </p:nvSpPr>
          <p:spPr>
            <a:xfrm flipH="1">
              <a:off x="8244863" y="4866581"/>
              <a:ext cx="180000" cy="180000"/>
            </a:xfrm>
            <a:prstGeom prst="ellipse">
              <a:avLst/>
            </a:prstGeom>
            <a:solidFill>
              <a:schemeClr val="tx2">
                <a:alpha val="25000"/>
              </a:schemeClr>
            </a:solidFill>
            <a:ln>
              <a:noFill/>
            </a:ln>
          </p:spPr>
          <p:style>
            <a:lnRef idx="2">
              <a:schemeClr val="dk1"/>
            </a:lnRef>
            <a:fillRef idx="1">
              <a:schemeClr val="lt1"/>
            </a:fillRef>
            <a:effectRef idx="0">
              <a:schemeClr val="dk1"/>
            </a:effectRef>
            <a:fontRef idx="minor">
              <a:schemeClr val="dk1"/>
            </a:fontRef>
          </p:style>
          <p:txBody>
            <a:bodyPr lIns="0" tIns="0" rIns="0" bIns="10800" rtlCol="0" anchor="ctr"/>
            <a:lstStyle/>
            <a:p>
              <a:pPr algn="ctr"/>
              <a:endParaRPr lang="en-US" sz="900" dirty="0">
                <a:gradFill flip="none" rotWithShape="1">
                  <a:gsLst>
                    <a:gs pos="0">
                      <a:srgbClr val="FFFFFF"/>
                    </a:gs>
                    <a:gs pos="100000">
                      <a:schemeClr val="bg1"/>
                    </a:gs>
                  </a:gsLst>
                  <a:lin ang="0" scaled="1"/>
                  <a:tileRect/>
                </a:gradFill>
                <a:latin typeface="Bebas Neue"/>
              </a:endParaRPr>
            </a:p>
          </p:txBody>
        </p:sp>
        <p:sp>
          <p:nvSpPr>
            <p:cNvPr id="43" name="바닥글 개체 틀 3"/>
            <p:cNvSpPr txBox="1">
              <a:spLocks/>
            </p:cNvSpPr>
            <p:nvPr userDrawn="1"/>
          </p:nvSpPr>
          <p:spPr>
            <a:xfrm>
              <a:off x="6206772" y="4767262"/>
              <a:ext cx="2029178" cy="376237"/>
            </a:xfrm>
            <a:prstGeom prst="rect">
              <a:avLst/>
            </a:prstGeom>
          </p:spPr>
          <p:txBody>
            <a:bodyPr anchor="ctr"/>
            <a:lstStyle>
              <a:defPPr>
                <a:defRPr lang="ko-KR"/>
              </a:defPPr>
              <a:lvl1pPr marL="0" marR="0" indent="0" algn="r" defTabSz="914400" rtl="0" eaLnBrk="1" fontAlgn="auto" latinLnBrk="0" hangingPunct="1">
                <a:lnSpc>
                  <a:spcPct val="100000"/>
                </a:lnSpc>
                <a:spcBef>
                  <a:spcPts val="0"/>
                </a:spcBef>
                <a:buClrTx/>
                <a:buSzTx/>
                <a:buFont typeface="Arial" pitchFamily="34" charset="0"/>
                <a:buNone/>
                <a:tabLst/>
                <a:defRPr sz="6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dirty="0">
                  <a:solidFill>
                    <a:schemeClr val="tx1">
                      <a:alpha val="50000"/>
                    </a:schemeClr>
                  </a:solidFill>
                  <a:latin typeface="Roboto Condensed Regular"/>
                  <a:ea typeface="Roboto Light" pitchFamily="2" charset="0"/>
                  <a:cs typeface="Roboto Condensed Regular"/>
                </a:rPr>
                <a:t>contact us_ </a:t>
              </a:r>
              <a:r>
                <a:rPr lang="en-US" dirty="0">
                  <a:solidFill>
                    <a:schemeClr val="tx1">
                      <a:alpha val="50000"/>
                    </a:schemeClr>
                  </a:solidFill>
                  <a:latin typeface="Roboto Condensed Light"/>
                  <a:ea typeface="Roboto Light" pitchFamily="2" charset="0"/>
                </a:rPr>
                <a:t>awesome@gmail.com</a:t>
              </a:r>
            </a:p>
          </p:txBody>
        </p:sp>
      </p:grpSp>
      <p:sp>
        <p:nvSpPr>
          <p:cNvPr id="2" name="제목 개체 틀 1"/>
          <p:cNvSpPr>
            <a:spLocks noGrp="1"/>
          </p:cNvSpPr>
          <p:nvPr>
            <p:ph type="title"/>
          </p:nvPr>
        </p:nvSpPr>
        <p:spPr>
          <a:xfrm>
            <a:off x="720725" y="339725"/>
            <a:ext cx="6814608" cy="467469"/>
          </a:xfrm>
          <a:prstGeom prst="rect">
            <a:avLst/>
          </a:prstGeom>
        </p:spPr>
        <p:txBody>
          <a:bodyPr vert="horz" lIns="0" tIns="0" rIns="0" bIns="0" rtlCol="0" anchor="t">
            <a:noAutofit/>
          </a:bodyPr>
          <a:lstStyle/>
          <a:p>
            <a:r>
              <a:rPr lang="en-US" altLang="ko-KR" dirty="0"/>
              <a:t>Click to edit master title style</a:t>
            </a:r>
            <a:endParaRPr lang="ko-KR" altLang="en-US" dirty="0"/>
          </a:p>
        </p:txBody>
      </p:sp>
      <p:cxnSp>
        <p:nvCxnSpPr>
          <p:cNvPr id="22" name="직선 연결선 25"/>
          <p:cNvCxnSpPr/>
          <p:nvPr/>
        </p:nvCxnSpPr>
        <p:spPr>
          <a:xfrm>
            <a:off x="720725" y="742964"/>
            <a:ext cx="32403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자유형 62">
            <a:hlinkClick r:id="" action="ppaction://noaction"/>
          </p:cNvPr>
          <p:cNvSpPr/>
          <p:nvPr userDrawn="1"/>
        </p:nvSpPr>
        <p:spPr>
          <a:xfrm>
            <a:off x="8244843" y="339725"/>
            <a:ext cx="180020" cy="180020"/>
          </a:xfrm>
          <a:custGeom>
            <a:avLst/>
            <a:gdLst>
              <a:gd name="connsiteX0" fmla="*/ 47410 w 180020"/>
              <a:gd name="connsiteY0" fmla="*/ 109200 h 180020"/>
              <a:gd name="connsiteX1" fmla="*/ 47410 w 180020"/>
              <a:gd name="connsiteY1" fmla="*/ 120154 h 180020"/>
              <a:gd name="connsiteX2" fmla="*/ 132611 w 180020"/>
              <a:gd name="connsiteY2" fmla="*/ 120154 h 180020"/>
              <a:gd name="connsiteX3" fmla="*/ 132611 w 180020"/>
              <a:gd name="connsiteY3" fmla="*/ 109200 h 180020"/>
              <a:gd name="connsiteX4" fmla="*/ 47410 w 180020"/>
              <a:gd name="connsiteY4" fmla="*/ 84533 h 180020"/>
              <a:gd name="connsiteX5" fmla="*/ 47410 w 180020"/>
              <a:gd name="connsiteY5" fmla="*/ 95487 h 180020"/>
              <a:gd name="connsiteX6" fmla="*/ 132611 w 180020"/>
              <a:gd name="connsiteY6" fmla="*/ 95487 h 180020"/>
              <a:gd name="connsiteX7" fmla="*/ 132611 w 180020"/>
              <a:gd name="connsiteY7" fmla="*/ 84533 h 180020"/>
              <a:gd name="connsiteX8" fmla="*/ 47410 w 180020"/>
              <a:gd name="connsiteY8" fmla="*/ 59866 h 180020"/>
              <a:gd name="connsiteX9" fmla="*/ 47410 w 180020"/>
              <a:gd name="connsiteY9" fmla="*/ 70820 h 180020"/>
              <a:gd name="connsiteX10" fmla="*/ 132611 w 180020"/>
              <a:gd name="connsiteY10" fmla="*/ 70820 h 180020"/>
              <a:gd name="connsiteX11" fmla="*/ 132611 w 180020"/>
              <a:gd name="connsiteY11" fmla="*/ 59866 h 180020"/>
              <a:gd name="connsiteX12" fmla="*/ 90010 w 180020"/>
              <a:gd name="connsiteY12" fmla="*/ 0 h 180020"/>
              <a:gd name="connsiteX13" fmla="*/ 180020 w 180020"/>
              <a:gd name="connsiteY13" fmla="*/ 90010 h 180020"/>
              <a:gd name="connsiteX14" fmla="*/ 90010 w 180020"/>
              <a:gd name="connsiteY14" fmla="*/ 180020 h 180020"/>
              <a:gd name="connsiteX15" fmla="*/ 0 w 180020"/>
              <a:gd name="connsiteY15" fmla="*/ 90010 h 180020"/>
              <a:gd name="connsiteX16" fmla="*/ 90010 w 180020"/>
              <a:gd name="connsiteY16" fmla="*/ 0 h 18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020" h="180020">
                <a:moveTo>
                  <a:pt x="47410" y="109200"/>
                </a:moveTo>
                <a:lnTo>
                  <a:pt x="47410" y="120154"/>
                </a:lnTo>
                <a:lnTo>
                  <a:pt x="132611" y="120154"/>
                </a:lnTo>
                <a:lnTo>
                  <a:pt x="132611" y="109200"/>
                </a:lnTo>
                <a:close/>
                <a:moveTo>
                  <a:pt x="47410" y="84533"/>
                </a:moveTo>
                <a:lnTo>
                  <a:pt x="47410" y="95487"/>
                </a:lnTo>
                <a:lnTo>
                  <a:pt x="132611" y="95487"/>
                </a:lnTo>
                <a:lnTo>
                  <a:pt x="132611" y="84533"/>
                </a:lnTo>
                <a:close/>
                <a:moveTo>
                  <a:pt x="47410" y="59866"/>
                </a:moveTo>
                <a:lnTo>
                  <a:pt x="47410" y="70820"/>
                </a:lnTo>
                <a:lnTo>
                  <a:pt x="132611" y="70820"/>
                </a:lnTo>
                <a:lnTo>
                  <a:pt x="132611" y="59866"/>
                </a:lnTo>
                <a:close/>
                <a:moveTo>
                  <a:pt x="90010" y="0"/>
                </a:moveTo>
                <a:cubicBezTo>
                  <a:pt x="139721" y="0"/>
                  <a:pt x="180020" y="40299"/>
                  <a:pt x="180020" y="90010"/>
                </a:cubicBezTo>
                <a:cubicBezTo>
                  <a:pt x="180020" y="139721"/>
                  <a:pt x="139721" y="180020"/>
                  <a:pt x="90010" y="180020"/>
                </a:cubicBezTo>
                <a:cubicBezTo>
                  <a:pt x="40299" y="180020"/>
                  <a:pt x="0" y="139721"/>
                  <a:pt x="0" y="90010"/>
                </a:cubicBezTo>
                <a:cubicBezTo>
                  <a:pt x="0" y="40299"/>
                  <a:pt x="40299" y="0"/>
                  <a:pt x="90010" y="0"/>
                </a:cubicBezTo>
                <a:close/>
              </a:path>
            </a:pathLst>
          </a:custGeom>
          <a:solidFill>
            <a:schemeClr val="accent1"/>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dirty="0"/>
          </a:p>
        </p:txBody>
      </p:sp>
      <p:sp>
        <p:nvSpPr>
          <p:cNvPr id="65" name="자유형 64">
            <a:hlinkClick r:id="" action="ppaction://hlinkshowjump?jump=nextslide"/>
          </p:cNvPr>
          <p:cNvSpPr/>
          <p:nvPr userDrawn="1"/>
        </p:nvSpPr>
        <p:spPr>
          <a:xfrm>
            <a:off x="8038074" y="339725"/>
            <a:ext cx="180020" cy="180020"/>
          </a:xfrm>
          <a:custGeom>
            <a:avLst/>
            <a:gdLst>
              <a:gd name="connsiteX0" fmla="*/ 70888 w 180020"/>
              <a:gd name="connsiteY0" fmla="*/ 36035 h 180020"/>
              <a:gd name="connsiteX1" fmla="*/ 70888 w 180020"/>
              <a:gd name="connsiteY1" fmla="*/ 53498 h 180020"/>
              <a:gd name="connsiteX2" fmla="*/ 115338 w 180020"/>
              <a:gd name="connsiteY2" fmla="*/ 90010 h 180020"/>
              <a:gd name="connsiteX3" fmla="*/ 70888 w 180020"/>
              <a:gd name="connsiteY3" fmla="*/ 126523 h 180020"/>
              <a:gd name="connsiteX4" fmla="*/ 70888 w 180020"/>
              <a:gd name="connsiteY4" fmla="*/ 143985 h 180020"/>
              <a:gd name="connsiteX5" fmla="*/ 135975 w 180020"/>
              <a:gd name="connsiteY5" fmla="*/ 90010 h 180020"/>
              <a:gd name="connsiteX6" fmla="*/ 90010 w 180020"/>
              <a:gd name="connsiteY6" fmla="*/ 0 h 180020"/>
              <a:gd name="connsiteX7" fmla="*/ 180020 w 180020"/>
              <a:gd name="connsiteY7" fmla="*/ 90010 h 180020"/>
              <a:gd name="connsiteX8" fmla="*/ 90010 w 180020"/>
              <a:gd name="connsiteY8" fmla="*/ 180020 h 180020"/>
              <a:gd name="connsiteX9" fmla="*/ 0 w 180020"/>
              <a:gd name="connsiteY9" fmla="*/ 90010 h 180020"/>
              <a:gd name="connsiteX10" fmla="*/ 90010 w 180020"/>
              <a:gd name="connsiteY10" fmla="*/ 0 h 18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020" h="180020">
                <a:moveTo>
                  <a:pt x="70888" y="36035"/>
                </a:moveTo>
                <a:lnTo>
                  <a:pt x="70888" y="53498"/>
                </a:lnTo>
                <a:lnTo>
                  <a:pt x="115338" y="90010"/>
                </a:lnTo>
                <a:lnTo>
                  <a:pt x="70888" y="126523"/>
                </a:lnTo>
                <a:lnTo>
                  <a:pt x="70888" y="143985"/>
                </a:lnTo>
                <a:lnTo>
                  <a:pt x="135975" y="90010"/>
                </a:lnTo>
                <a:close/>
                <a:moveTo>
                  <a:pt x="90010" y="0"/>
                </a:moveTo>
                <a:cubicBezTo>
                  <a:pt x="139721" y="0"/>
                  <a:pt x="180020" y="40299"/>
                  <a:pt x="180020" y="90010"/>
                </a:cubicBezTo>
                <a:cubicBezTo>
                  <a:pt x="180020" y="139721"/>
                  <a:pt x="139721" y="180020"/>
                  <a:pt x="90010" y="180020"/>
                </a:cubicBezTo>
                <a:cubicBezTo>
                  <a:pt x="40299" y="180020"/>
                  <a:pt x="0" y="139721"/>
                  <a:pt x="0" y="90010"/>
                </a:cubicBezTo>
                <a:cubicBezTo>
                  <a:pt x="0" y="40299"/>
                  <a:pt x="40299" y="0"/>
                  <a:pt x="90010" y="0"/>
                </a:cubicBezTo>
                <a:close/>
              </a:path>
            </a:pathLst>
          </a:custGeom>
          <a:solidFill>
            <a:schemeClr val="tx1">
              <a:alpha val="20000"/>
            </a:schemeClr>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dirty="0"/>
          </a:p>
        </p:txBody>
      </p:sp>
      <p:sp>
        <p:nvSpPr>
          <p:cNvPr id="64" name="자유형 63">
            <a:hlinkClick r:id="" action="ppaction://hlinkshowjump?jump=previousslide"/>
          </p:cNvPr>
          <p:cNvSpPr/>
          <p:nvPr userDrawn="1"/>
        </p:nvSpPr>
        <p:spPr>
          <a:xfrm flipH="1">
            <a:off x="7831304" y="339725"/>
            <a:ext cx="180020" cy="180020"/>
          </a:xfrm>
          <a:custGeom>
            <a:avLst/>
            <a:gdLst>
              <a:gd name="connsiteX0" fmla="*/ 70889 w 180020"/>
              <a:gd name="connsiteY0" fmla="*/ 36035 h 180020"/>
              <a:gd name="connsiteX1" fmla="*/ 135976 w 180020"/>
              <a:gd name="connsiteY1" fmla="*/ 90010 h 180020"/>
              <a:gd name="connsiteX2" fmla="*/ 70889 w 180020"/>
              <a:gd name="connsiteY2" fmla="*/ 143985 h 180020"/>
              <a:gd name="connsiteX3" fmla="*/ 70889 w 180020"/>
              <a:gd name="connsiteY3" fmla="*/ 126523 h 180020"/>
              <a:gd name="connsiteX4" fmla="*/ 115339 w 180020"/>
              <a:gd name="connsiteY4" fmla="*/ 90010 h 180020"/>
              <a:gd name="connsiteX5" fmla="*/ 70889 w 180020"/>
              <a:gd name="connsiteY5" fmla="*/ 53498 h 180020"/>
              <a:gd name="connsiteX6" fmla="*/ 90010 w 180020"/>
              <a:gd name="connsiteY6" fmla="*/ 0 h 180020"/>
              <a:gd name="connsiteX7" fmla="*/ 0 w 180020"/>
              <a:gd name="connsiteY7" fmla="*/ 90010 h 180020"/>
              <a:gd name="connsiteX8" fmla="*/ 90010 w 180020"/>
              <a:gd name="connsiteY8" fmla="*/ 180020 h 180020"/>
              <a:gd name="connsiteX9" fmla="*/ 180020 w 180020"/>
              <a:gd name="connsiteY9" fmla="*/ 90010 h 180020"/>
              <a:gd name="connsiteX10" fmla="*/ 90010 w 180020"/>
              <a:gd name="connsiteY10" fmla="*/ 0 h 18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020" h="180020">
                <a:moveTo>
                  <a:pt x="70889" y="36035"/>
                </a:moveTo>
                <a:lnTo>
                  <a:pt x="135976" y="90010"/>
                </a:lnTo>
                <a:lnTo>
                  <a:pt x="70889" y="143985"/>
                </a:lnTo>
                <a:lnTo>
                  <a:pt x="70889" y="126523"/>
                </a:lnTo>
                <a:lnTo>
                  <a:pt x="115339" y="90010"/>
                </a:lnTo>
                <a:lnTo>
                  <a:pt x="70889" y="53498"/>
                </a:lnTo>
                <a:close/>
                <a:moveTo>
                  <a:pt x="90010" y="0"/>
                </a:moveTo>
                <a:cubicBezTo>
                  <a:pt x="40299" y="0"/>
                  <a:pt x="0" y="40299"/>
                  <a:pt x="0" y="90010"/>
                </a:cubicBezTo>
                <a:cubicBezTo>
                  <a:pt x="0" y="139721"/>
                  <a:pt x="40299" y="180020"/>
                  <a:pt x="90010" y="180020"/>
                </a:cubicBezTo>
                <a:cubicBezTo>
                  <a:pt x="139721" y="180020"/>
                  <a:pt x="180020" y="139721"/>
                  <a:pt x="180020" y="90010"/>
                </a:cubicBezTo>
                <a:cubicBezTo>
                  <a:pt x="180020" y="40299"/>
                  <a:pt x="139721" y="0"/>
                  <a:pt x="90010" y="0"/>
                </a:cubicBezTo>
                <a:close/>
              </a:path>
            </a:pathLst>
          </a:custGeom>
          <a:solidFill>
            <a:schemeClr val="tx1">
              <a:alpha val="20000"/>
            </a:schemeClr>
          </a:solid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US" dirty="0"/>
          </a:p>
        </p:txBody>
      </p:sp>
      <p:grpSp>
        <p:nvGrpSpPr>
          <p:cNvPr id="78" name="그룹 77"/>
          <p:cNvGrpSpPr/>
          <p:nvPr/>
        </p:nvGrpSpPr>
        <p:grpSpPr>
          <a:xfrm>
            <a:off x="835025" y="4914900"/>
            <a:ext cx="787400" cy="82551"/>
            <a:chOff x="835025" y="4914900"/>
            <a:chExt cx="787400" cy="82551"/>
          </a:xfrm>
        </p:grpSpPr>
        <p:sp>
          <p:nvSpPr>
            <p:cNvPr id="44" name="Freeform 13"/>
            <p:cNvSpPr>
              <a:spLocks noEditPoints="1"/>
            </p:cNvSpPr>
            <p:nvPr userDrawn="1"/>
          </p:nvSpPr>
          <p:spPr bwMode="auto">
            <a:xfrm>
              <a:off x="835025" y="4914900"/>
              <a:ext cx="74613" cy="80963"/>
            </a:xfrm>
            <a:custGeom>
              <a:avLst/>
              <a:gdLst>
                <a:gd name="T0" fmla="*/ 19 w 47"/>
                <a:gd name="T1" fmla="*/ 0 h 51"/>
                <a:gd name="T2" fmla="*/ 28 w 47"/>
                <a:gd name="T3" fmla="*/ 0 h 51"/>
                <a:gd name="T4" fmla="*/ 47 w 47"/>
                <a:gd name="T5" fmla="*/ 51 h 51"/>
                <a:gd name="T6" fmla="*/ 37 w 47"/>
                <a:gd name="T7" fmla="*/ 51 h 51"/>
                <a:gd name="T8" fmla="*/ 33 w 47"/>
                <a:gd name="T9" fmla="*/ 37 h 51"/>
                <a:gd name="T10" fmla="*/ 13 w 47"/>
                <a:gd name="T11" fmla="*/ 37 h 51"/>
                <a:gd name="T12" fmla="*/ 9 w 47"/>
                <a:gd name="T13" fmla="*/ 51 h 51"/>
                <a:gd name="T14" fmla="*/ 0 w 47"/>
                <a:gd name="T15" fmla="*/ 51 h 51"/>
                <a:gd name="T16" fmla="*/ 19 w 47"/>
                <a:gd name="T17" fmla="*/ 0 h 51"/>
                <a:gd name="T18" fmla="*/ 16 w 47"/>
                <a:gd name="T19" fmla="*/ 30 h 51"/>
                <a:gd name="T20" fmla="*/ 31 w 47"/>
                <a:gd name="T21" fmla="*/ 30 h 51"/>
                <a:gd name="T22" fmla="*/ 23 w 47"/>
                <a:gd name="T23" fmla="*/ 9 h 51"/>
                <a:gd name="T24" fmla="*/ 23 w 47"/>
                <a:gd name="T25" fmla="*/ 9 h 51"/>
                <a:gd name="T26" fmla="*/ 16 w 47"/>
                <a:gd name="T27" fmla="*/ 3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51">
                  <a:moveTo>
                    <a:pt x="19" y="0"/>
                  </a:moveTo>
                  <a:lnTo>
                    <a:pt x="28" y="0"/>
                  </a:lnTo>
                  <a:lnTo>
                    <a:pt x="47" y="51"/>
                  </a:lnTo>
                  <a:lnTo>
                    <a:pt x="37" y="51"/>
                  </a:lnTo>
                  <a:lnTo>
                    <a:pt x="33" y="37"/>
                  </a:lnTo>
                  <a:lnTo>
                    <a:pt x="13" y="37"/>
                  </a:lnTo>
                  <a:lnTo>
                    <a:pt x="9" y="51"/>
                  </a:lnTo>
                  <a:lnTo>
                    <a:pt x="0" y="51"/>
                  </a:lnTo>
                  <a:lnTo>
                    <a:pt x="19" y="0"/>
                  </a:lnTo>
                  <a:close/>
                  <a:moveTo>
                    <a:pt x="16" y="30"/>
                  </a:moveTo>
                  <a:lnTo>
                    <a:pt x="31" y="30"/>
                  </a:lnTo>
                  <a:lnTo>
                    <a:pt x="23" y="9"/>
                  </a:lnTo>
                  <a:lnTo>
                    <a:pt x="23" y="9"/>
                  </a:lnTo>
                  <a:lnTo>
                    <a:pt x="16" y="3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45" name="Freeform 14"/>
            <p:cNvSpPr>
              <a:spLocks/>
            </p:cNvSpPr>
            <p:nvPr userDrawn="1"/>
          </p:nvSpPr>
          <p:spPr bwMode="auto">
            <a:xfrm>
              <a:off x="908050" y="4937125"/>
              <a:ext cx="82550" cy="58738"/>
            </a:xfrm>
            <a:custGeom>
              <a:avLst/>
              <a:gdLst>
                <a:gd name="T0" fmla="*/ 0 w 52"/>
                <a:gd name="T1" fmla="*/ 0 h 37"/>
                <a:gd name="T2" fmla="*/ 8 w 52"/>
                <a:gd name="T3" fmla="*/ 0 h 37"/>
                <a:gd name="T4" fmla="*/ 16 w 52"/>
                <a:gd name="T5" fmla="*/ 27 h 37"/>
                <a:gd name="T6" fmla="*/ 16 w 52"/>
                <a:gd name="T7" fmla="*/ 27 h 37"/>
                <a:gd name="T8" fmla="*/ 22 w 52"/>
                <a:gd name="T9" fmla="*/ 0 h 37"/>
                <a:gd name="T10" fmla="*/ 30 w 52"/>
                <a:gd name="T11" fmla="*/ 0 h 37"/>
                <a:gd name="T12" fmla="*/ 37 w 52"/>
                <a:gd name="T13" fmla="*/ 27 h 37"/>
                <a:gd name="T14" fmla="*/ 37 w 52"/>
                <a:gd name="T15" fmla="*/ 27 h 37"/>
                <a:gd name="T16" fmla="*/ 44 w 52"/>
                <a:gd name="T17" fmla="*/ 0 h 37"/>
                <a:gd name="T18" fmla="*/ 52 w 52"/>
                <a:gd name="T19" fmla="*/ 0 h 37"/>
                <a:gd name="T20" fmla="*/ 41 w 52"/>
                <a:gd name="T21" fmla="*/ 37 h 37"/>
                <a:gd name="T22" fmla="*/ 33 w 52"/>
                <a:gd name="T23" fmla="*/ 37 h 37"/>
                <a:gd name="T24" fmla="*/ 26 w 52"/>
                <a:gd name="T25" fmla="*/ 9 h 37"/>
                <a:gd name="T26" fmla="*/ 26 w 52"/>
                <a:gd name="T27" fmla="*/ 9 h 37"/>
                <a:gd name="T28" fmla="*/ 19 w 52"/>
                <a:gd name="T29" fmla="*/ 37 h 37"/>
                <a:gd name="T30" fmla="*/ 11 w 52"/>
                <a:gd name="T31" fmla="*/ 37 h 37"/>
                <a:gd name="T32" fmla="*/ 0 w 52"/>
                <a:gd name="T3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37">
                  <a:moveTo>
                    <a:pt x="0" y="0"/>
                  </a:moveTo>
                  <a:lnTo>
                    <a:pt x="8" y="0"/>
                  </a:lnTo>
                  <a:lnTo>
                    <a:pt x="16" y="27"/>
                  </a:lnTo>
                  <a:lnTo>
                    <a:pt x="16" y="27"/>
                  </a:lnTo>
                  <a:lnTo>
                    <a:pt x="22" y="0"/>
                  </a:lnTo>
                  <a:lnTo>
                    <a:pt x="30" y="0"/>
                  </a:lnTo>
                  <a:lnTo>
                    <a:pt x="37" y="27"/>
                  </a:lnTo>
                  <a:lnTo>
                    <a:pt x="37" y="27"/>
                  </a:lnTo>
                  <a:lnTo>
                    <a:pt x="44" y="0"/>
                  </a:lnTo>
                  <a:lnTo>
                    <a:pt x="52" y="0"/>
                  </a:lnTo>
                  <a:lnTo>
                    <a:pt x="41" y="37"/>
                  </a:lnTo>
                  <a:lnTo>
                    <a:pt x="33" y="37"/>
                  </a:lnTo>
                  <a:lnTo>
                    <a:pt x="26" y="9"/>
                  </a:lnTo>
                  <a:lnTo>
                    <a:pt x="26" y="9"/>
                  </a:lnTo>
                  <a:lnTo>
                    <a:pt x="19" y="37"/>
                  </a:lnTo>
                  <a:lnTo>
                    <a:pt x="11" y="37"/>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46" name="Freeform 15"/>
            <p:cNvSpPr>
              <a:spLocks noEditPoints="1"/>
            </p:cNvSpPr>
            <p:nvPr userDrawn="1"/>
          </p:nvSpPr>
          <p:spPr bwMode="auto">
            <a:xfrm>
              <a:off x="995363" y="4935538"/>
              <a:ext cx="55563" cy="61913"/>
            </a:xfrm>
            <a:custGeom>
              <a:avLst/>
              <a:gdLst>
                <a:gd name="T0" fmla="*/ 13 w 57"/>
                <a:gd name="T1" fmla="*/ 33 h 61"/>
                <a:gd name="T2" fmla="*/ 28 w 57"/>
                <a:gd name="T3" fmla="*/ 50 h 61"/>
                <a:gd name="T4" fmla="*/ 42 w 57"/>
                <a:gd name="T5" fmla="*/ 41 h 61"/>
                <a:gd name="T6" fmla="*/ 54 w 57"/>
                <a:gd name="T7" fmla="*/ 41 h 61"/>
                <a:gd name="T8" fmla="*/ 28 w 57"/>
                <a:gd name="T9" fmla="*/ 61 h 61"/>
                <a:gd name="T10" fmla="*/ 0 w 57"/>
                <a:gd name="T11" fmla="*/ 30 h 61"/>
                <a:gd name="T12" fmla="*/ 28 w 57"/>
                <a:gd name="T13" fmla="*/ 0 h 61"/>
                <a:gd name="T14" fmla="*/ 55 w 57"/>
                <a:gd name="T15" fmla="*/ 33 h 61"/>
                <a:gd name="T16" fmla="*/ 13 w 57"/>
                <a:gd name="T17" fmla="*/ 33 h 61"/>
                <a:gd name="T18" fmla="*/ 42 w 57"/>
                <a:gd name="T19" fmla="*/ 25 h 61"/>
                <a:gd name="T20" fmla="*/ 28 w 57"/>
                <a:gd name="T21" fmla="*/ 10 h 61"/>
                <a:gd name="T22" fmla="*/ 13 w 57"/>
                <a:gd name="T23" fmla="*/ 25 h 61"/>
                <a:gd name="T24" fmla="*/ 42 w 57"/>
                <a:gd name="T25"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1">
                  <a:moveTo>
                    <a:pt x="13" y="33"/>
                  </a:moveTo>
                  <a:cubicBezTo>
                    <a:pt x="13" y="42"/>
                    <a:pt x="18" y="50"/>
                    <a:pt x="28" y="50"/>
                  </a:cubicBezTo>
                  <a:cubicBezTo>
                    <a:pt x="36" y="50"/>
                    <a:pt x="40" y="47"/>
                    <a:pt x="42" y="41"/>
                  </a:cubicBezTo>
                  <a:cubicBezTo>
                    <a:pt x="54" y="41"/>
                    <a:pt x="54" y="41"/>
                    <a:pt x="54" y="41"/>
                  </a:cubicBezTo>
                  <a:cubicBezTo>
                    <a:pt x="52" y="54"/>
                    <a:pt x="41" y="61"/>
                    <a:pt x="28" y="61"/>
                  </a:cubicBezTo>
                  <a:cubicBezTo>
                    <a:pt x="10" y="61"/>
                    <a:pt x="0" y="48"/>
                    <a:pt x="0" y="30"/>
                  </a:cubicBezTo>
                  <a:cubicBezTo>
                    <a:pt x="0" y="14"/>
                    <a:pt x="11" y="0"/>
                    <a:pt x="28" y="0"/>
                  </a:cubicBezTo>
                  <a:cubicBezTo>
                    <a:pt x="46" y="0"/>
                    <a:pt x="57" y="16"/>
                    <a:pt x="55" y="33"/>
                  </a:cubicBezTo>
                  <a:lnTo>
                    <a:pt x="13" y="33"/>
                  </a:lnTo>
                  <a:close/>
                  <a:moveTo>
                    <a:pt x="42" y="25"/>
                  </a:moveTo>
                  <a:cubicBezTo>
                    <a:pt x="42" y="17"/>
                    <a:pt x="36" y="10"/>
                    <a:pt x="28" y="10"/>
                  </a:cubicBezTo>
                  <a:cubicBezTo>
                    <a:pt x="19" y="10"/>
                    <a:pt x="13" y="16"/>
                    <a:pt x="13" y="25"/>
                  </a:cubicBezTo>
                  <a:lnTo>
                    <a:pt x="42" y="2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47" name="Freeform 16"/>
            <p:cNvSpPr>
              <a:spLocks/>
            </p:cNvSpPr>
            <p:nvPr userDrawn="1"/>
          </p:nvSpPr>
          <p:spPr bwMode="auto">
            <a:xfrm>
              <a:off x="1055688" y="4935538"/>
              <a:ext cx="50800" cy="61913"/>
            </a:xfrm>
            <a:custGeom>
              <a:avLst/>
              <a:gdLst>
                <a:gd name="T0" fmla="*/ 12 w 51"/>
                <a:gd name="T1" fmla="*/ 40 h 61"/>
                <a:gd name="T2" fmla="*/ 25 w 51"/>
                <a:gd name="T3" fmla="*/ 50 h 61"/>
                <a:gd name="T4" fmla="*/ 38 w 51"/>
                <a:gd name="T5" fmla="*/ 43 h 61"/>
                <a:gd name="T6" fmla="*/ 19 w 51"/>
                <a:gd name="T7" fmla="*/ 33 h 61"/>
                <a:gd name="T8" fmla="*/ 1 w 51"/>
                <a:gd name="T9" fmla="*/ 16 h 61"/>
                <a:gd name="T10" fmla="*/ 25 w 51"/>
                <a:gd name="T11" fmla="*/ 0 h 61"/>
                <a:gd name="T12" fmla="*/ 49 w 51"/>
                <a:gd name="T13" fmla="*/ 17 h 61"/>
                <a:gd name="T14" fmla="*/ 36 w 51"/>
                <a:gd name="T15" fmla="*/ 17 h 61"/>
                <a:gd name="T16" fmla="*/ 24 w 51"/>
                <a:gd name="T17" fmla="*/ 10 h 61"/>
                <a:gd name="T18" fmla="*/ 14 w 51"/>
                <a:gd name="T19" fmla="*/ 16 h 61"/>
                <a:gd name="T20" fmla="*/ 32 w 51"/>
                <a:gd name="T21" fmla="*/ 25 h 61"/>
                <a:gd name="T22" fmla="*/ 51 w 51"/>
                <a:gd name="T23" fmla="*/ 42 h 61"/>
                <a:gd name="T24" fmla="*/ 25 w 51"/>
                <a:gd name="T25" fmla="*/ 61 h 61"/>
                <a:gd name="T26" fmla="*/ 0 w 51"/>
                <a:gd name="T27" fmla="*/ 40 h 61"/>
                <a:gd name="T28" fmla="*/ 12 w 51"/>
                <a:gd name="T29"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61">
                  <a:moveTo>
                    <a:pt x="12" y="40"/>
                  </a:moveTo>
                  <a:cubicBezTo>
                    <a:pt x="13" y="48"/>
                    <a:pt x="19" y="50"/>
                    <a:pt x="25" y="50"/>
                  </a:cubicBezTo>
                  <a:cubicBezTo>
                    <a:pt x="30" y="50"/>
                    <a:pt x="39" y="49"/>
                    <a:pt x="38" y="43"/>
                  </a:cubicBezTo>
                  <a:cubicBezTo>
                    <a:pt x="38" y="36"/>
                    <a:pt x="29" y="35"/>
                    <a:pt x="19" y="33"/>
                  </a:cubicBezTo>
                  <a:cubicBezTo>
                    <a:pt x="10" y="31"/>
                    <a:pt x="1" y="28"/>
                    <a:pt x="1" y="16"/>
                  </a:cubicBezTo>
                  <a:cubicBezTo>
                    <a:pt x="1" y="4"/>
                    <a:pt x="15" y="0"/>
                    <a:pt x="25" y="0"/>
                  </a:cubicBezTo>
                  <a:cubicBezTo>
                    <a:pt x="37" y="0"/>
                    <a:pt x="48" y="5"/>
                    <a:pt x="49" y="17"/>
                  </a:cubicBezTo>
                  <a:cubicBezTo>
                    <a:pt x="36" y="17"/>
                    <a:pt x="36" y="17"/>
                    <a:pt x="36" y="17"/>
                  </a:cubicBezTo>
                  <a:cubicBezTo>
                    <a:pt x="35" y="11"/>
                    <a:pt x="30" y="10"/>
                    <a:pt x="24" y="10"/>
                  </a:cubicBezTo>
                  <a:cubicBezTo>
                    <a:pt x="20" y="10"/>
                    <a:pt x="14" y="11"/>
                    <a:pt x="14" y="16"/>
                  </a:cubicBezTo>
                  <a:cubicBezTo>
                    <a:pt x="14" y="22"/>
                    <a:pt x="23" y="23"/>
                    <a:pt x="32" y="25"/>
                  </a:cubicBezTo>
                  <a:cubicBezTo>
                    <a:pt x="42" y="27"/>
                    <a:pt x="51" y="30"/>
                    <a:pt x="51" y="42"/>
                  </a:cubicBezTo>
                  <a:cubicBezTo>
                    <a:pt x="51" y="56"/>
                    <a:pt x="37" y="61"/>
                    <a:pt x="25" y="61"/>
                  </a:cubicBezTo>
                  <a:cubicBezTo>
                    <a:pt x="11" y="61"/>
                    <a:pt x="0" y="54"/>
                    <a:pt x="0" y="40"/>
                  </a:cubicBezTo>
                  <a:lnTo>
                    <a:pt x="12" y="4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48" name="Freeform 17"/>
            <p:cNvSpPr>
              <a:spLocks noEditPoints="1"/>
            </p:cNvSpPr>
            <p:nvPr userDrawn="1"/>
          </p:nvSpPr>
          <p:spPr bwMode="auto">
            <a:xfrm>
              <a:off x="1112838" y="4935538"/>
              <a:ext cx="57150" cy="61913"/>
            </a:xfrm>
            <a:custGeom>
              <a:avLst/>
              <a:gdLst>
                <a:gd name="T0" fmla="*/ 0 w 58"/>
                <a:gd name="T1" fmla="*/ 30 h 61"/>
                <a:gd name="T2" fmla="*/ 29 w 58"/>
                <a:gd name="T3" fmla="*/ 0 h 61"/>
                <a:gd name="T4" fmla="*/ 58 w 58"/>
                <a:gd name="T5" fmla="*/ 30 h 61"/>
                <a:gd name="T6" fmla="*/ 29 w 58"/>
                <a:gd name="T7" fmla="*/ 61 h 61"/>
                <a:gd name="T8" fmla="*/ 0 w 58"/>
                <a:gd name="T9" fmla="*/ 30 h 61"/>
                <a:gd name="T10" fmla="*/ 46 w 58"/>
                <a:gd name="T11" fmla="*/ 30 h 61"/>
                <a:gd name="T12" fmla="*/ 29 w 58"/>
                <a:gd name="T13" fmla="*/ 10 h 61"/>
                <a:gd name="T14" fmla="*/ 13 w 58"/>
                <a:gd name="T15" fmla="*/ 30 h 61"/>
                <a:gd name="T16" fmla="*/ 29 w 58"/>
                <a:gd name="T17" fmla="*/ 50 h 61"/>
                <a:gd name="T18" fmla="*/ 46 w 58"/>
                <a:gd name="T19"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61">
                  <a:moveTo>
                    <a:pt x="0" y="30"/>
                  </a:moveTo>
                  <a:cubicBezTo>
                    <a:pt x="0" y="12"/>
                    <a:pt x="11" y="0"/>
                    <a:pt x="29" y="0"/>
                  </a:cubicBezTo>
                  <a:cubicBezTo>
                    <a:pt x="48" y="0"/>
                    <a:pt x="58" y="12"/>
                    <a:pt x="58" y="30"/>
                  </a:cubicBezTo>
                  <a:cubicBezTo>
                    <a:pt x="58" y="48"/>
                    <a:pt x="48" y="61"/>
                    <a:pt x="29" y="61"/>
                  </a:cubicBezTo>
                  <a:cubicBezTo>
                    <a:pt x="11" y="61"/>
                    <a:pt x="0" y="48"/>
                    <a:pt x="0" y="30"/>
                  </a:cubicBezTo>
                  <a:close/>
                  <a:moveTo>
                    <a:pt x="46" y="30"/>
                  </a:moveTo>
                  <a:cubicBezTo>
                    <a:pt x="46" y="20"/>
                    <a:pt x="41" y="10"/>
                    <a:pt x="29" y="10"/>
                  </a:cubicBezTo>
                  <a:cubicBezTo>
                    <a:pt x="18" y="10"/>
                    <a:pt x="13" y="20"/>
                    <a:pt x="13" y="30"/>
                  </a:cubicBezTo>
                  <a:cubicBezTo>
                    <a:pt x="13" y="40"/>
                    <a:pt x="18" y="50"/>
                    <a:pt x="29" y="50"/>
                  </a:cubicBezTo>
                  <a:cubicBezTo>
                    <a:pt x="41" y="50"/>
                    <a:pt x="46" y="40"/>
                    <a:pt x="46" y="3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49" name="Freeform 18"/>
            <p:cNvSpPr>
              <a:spLocks/>
            </p:cNvSpPr>
            <p:nvPr userDrawn="1"/>
          </p:nvSpPr>
          <p:spPr bwMode="auto">
            <a:xfrm>
              <a:off x="1181100" y="4935538"/>
              <a:ext cx="82550" cy="60325"/>
            </a:xfrm>
            <a:custGeom>
              <a:avLst/>
              <a:gdLst>
                <a:gd name="T0" fmla="*/ 0 w 84"/>
                <a:gd name="T1" fmla="*/ 1 h 59"/>
                <a:gd name="T2" fmla="*/ 12 w 84"/>
                <a:gd name="T3" fmla="*/ 1 h 59"/>
                <a:gd name="T4" fmla="*/ 12 w 84"/>
                <a:gd name="T5" fmla="*/ 9 h 59"/>
                <a:gd name="T6" fmla="*/ 12 w 84"/>
                <a:gd name="T7" fmla="*/ 9 h 59"/>
                <a:gd name="T8" fmla="*/ 30 w 84"/>
                <a:gd name="T9" fmla="*/ 0 h 59"/>
                <a:gd name="T10" fmla="*/ 46 w 84"/>
                <a:gd name="T11" fmla="*/ 9 h 59"/>
                <a:gd name="T12" fmla="*/ 64 w 84"/>
                <a:gd name="T13" fmla="*/ 0 h 59"/>
                <a:gd name="T14" fmla="*/ 84 w 84"/>
                <a:gd name="T15" fmla="*/ 19 h 59"/>
                <a:gd name="T16" fmla="*/ 84 w 84"/>
                <a:gd name="T17" fmla="*/ 59 h 59"/>
                <a:gd name="T18" fmla="*/ 71 w 84"/>
                <a:gd name="T19" fmla="*/ 59 h 59"/>
                <a:gd name="T20" fmla="*/ 71 w 84"/>
                <a:gd name="T21" fmla="*/ 25 h 59"/>
                <a:gd name="T22" fmla="*/ 60 w 84"/>
                <a:gd name="T23" fmla="*/ 10 h 59"/>
                <a:gd name="T24" fmla="*/ 48 w 84"/>
                <a:gd name="T25" fmla="*/ 25 h 59"/>
                <a:gd name="T26" fmla="*/ 48 w 84"/>
                <a:gd name="T27" fmla="*/ 59 h 59"/>
                <a:gd name="T28" fmla="*/ 35 w 84"/>
                <a:gd name="T29" fmla="*/ 59 h 59"/>
                <a:gd name="T30" fmla="*/ 35 w 84"/>
                <a:gd name="T31" fmla="*/ 22 h 59"/>
                <a:gd name="T32" fmla="*/ 25 w 84"/>
                <a:gd name="T33" fmla="*/ 10 h 59"/>
                <a:gd name="T34" fmla="*/ 13 w 84"/>
                <a:gd name="T35" fmla="*/ 25 h 59"/>
                <a:gd name="T36" fmla="*/ 13 w 84"/>
                <a:gd name="T37" fmla="*/ 59 h 59"/>
                <a:gd name="T38" fmla="*/ 0 w 84"/>
                <a:gd name="T39" fmla="*/ 59 h 59"/>
                <a:gd name="T40" fmla="*/ 0 w 84"/>
                <a:gd name="T4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59">
                  <a:moveTo>
                    <a:pt x="0" y="1"/>
                  </a:moveTo>
                  <a:cubicBezTo>
                    <a:pt x="12" y="1"/>
                    <a:pt x="12" y="1"/>
                    <a:pt x="12" y="1"/>
                  </a:cubicBezTo>
                  <a:cubicBezTo>
                    <a:pt x="12" y="9"/>
                    <a:pt x="12" y="9"/>
                    <a:pt x="12" y="9"/>
                  </a:cubicBezTo>
                  <a:cubicBezTo>
                    <a:pt x="12" y="9"/>
                    <a:pt x="12" y="9"/>
                    <a:pt x="12" y="9"/>
                  </a:cubicBezTo>
                  <a:cubicBezTo>
                    <a:pt x="16" y="4"/>
                    <a:pt x="21" y="0"/>
                    <a:pt x="30" y="0"/>
                  </a:cubicBezTo>
                  <a:cubicBezTo>
                    <a:pt x="37" y="0"/>
                    <a:pt x="44" y="3"/>
                    <a:pt x="46" y="9"/>
                  </a:cubicBezTo>
                  <a:cubicBezTo>
                    <a:pt x="50" y="3"/>
                    <a:pt x="56" y="0"/>
                    <a:pt x="64" y="0"/>
                  </a:cubicBezTo>
                  <a:cubicBezTo>
                    <a:pt x="76" y="0"/>
                    <a:pt x="84" y="5"/>
                    <a:pt x="84" y="19"/>
                  </a:cubicBezTo>
                  <a:cubicBezTo>
                    <a:pt x="84" y="59"/>
                    <a:pt x="84" y="59"/>
                    <a:pt x="84" y="59"/>
                  </a:cubicBezTo>
                  <a:cubicBezTo>
                    <a:pt x="71" y="59"/>
                    <a:pt x="71" y="59"/>
                    <a:pt x="71" y="59"/>
                  </a:cubicBezTo>
                  <a:cubicBezTo>
                    <a:pt x="71" y="25"/>
                    <a:pt x="71" y="25"/>
                    <a:pt x="71" y="25"/>
                  </a:cubicBezTo>
                  <a:cubicBezTo>
                    <a:pt x="71" y="16"/>
                    <a:pt x="70" y="10"/>
                    <a:pt x="60" y="10"/>
                  </a:cubicBezTo>
                  <a:cubicBezTo>
                    <a:pt x="52" y="10"/>
                    <a:pt x="48" y="15"/>
                    <a:pt x="48" y="25"/>
                  </a:cubicBezTo>
                  <a:cubicBezTo>
                    <a:pt x="48" y="59"/>
                    <a:pt x="48" y="59"/>
                    <a:pt x="48" y="59"/>
                  </a:cubicBezTo>
                  <a:cubicBezTo>
                    <a:pt x="35" y="59"/>
                    <a:pt x="35" y="59"/>
                    <a:pt x="35" y="59"/>
                  </a:cubicBezTo>
                  <a:cubicBezTo>
                    <a:pt x="35" y="22"/>
                    <a:pt x="35" y="22"/>
                    <a:pt x="35" y="22"/>
                  </a:cubicBezTo>
                  <a:cubicBezTo>
                    <a:pt x="35" y="14"/>
                    <a:pt x="33" y="10"/>
                    <a:pt x="25" y="10"/>
                  </a:cubicBezTo>
                  <a:cubicBezTo>
                    <a:pt x="19" y="10"/>
                    <a:pt x="13" y="15"/>
                    <a:pt x="13" y="25"/>
                  </a:cubicBezTo>
                  <a:cubicBezTo>
                    <a:pt x="13" y="59"/>
                    <a:pt x="13" y="59"/>
                    <a:pt x="13" y="59"/>
                  </a:cubicBezTo>
                  <a:cubicBezTo>
                    <a:pt x="0" y="59"/>
                    <a:pt x="0" y="59"/>
                    <a:pt x="0" y="59"/>
                  </a:cubicBezTo>
                  <a:lnTo>
                    <a:pt x="0" y="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50" name="Freeform 19"/>
            <p:cNvSpPr>
              <a:spLocks noEditPoints="1"/>
            </p:cNvSpPr>
            <p:nvPr userDrawn="1"/>
          </p:nvSpPr>
          <p:spPr bwMode="auto">
            <a:xfrm>
              <a:off x="1273175" y="4935538"/>
              <a:ext cx="55563" cy="61913"/>
            </a:xfrm>
            <a:custGeom>
              <a:avLst/>
              <a:gdLst>
                <a:gd name="T0" fmla="*/ 13 w 57"/>
                <a:gd name="T1" fmla="*/ 33 h 61"/>
                <a:gd name="T2" fmla="*/ 28 w 57"/>
                <a:gd name="T3" fmla="*/ 50 h 61"/>
                <a:gd name="T4" fmla="*/ 42 w 57"/>
                <a:gd name="T5" fmla="*/ 41 h 61"/>
                <a:gd name="T6" fmla="*/ 54 w 57"/>
                <a:gd name="T7" fmla="*/ 41 h 61"/>
                <a:gd name="T8" fmla="*/ 28 w 57"/>
                <a:gd name="T9" fmla="*/ 61 h 61"/>
                <a:gd name="T10" fmla="*/ 0 w 57"/>
                <a:gd name="T11" fmla="*/ 30 h 61"/>
                <a:gd name="T12" fmla="*/ 28 w 57"/>
                <a:gd name="T13" fmla="*/ 0 h 61"/>
                <a:gd name="T14" fmla="*/ 55 w 57"/>
                <a:gd name="T15" fmla="*/ 33 h 61"/>
                <a:gd name="T16" fmla="*/ 13 w 57"/>
                <a:gd name="T17" fmla="*/ 33 h 61"/>
                <a:gd name="T18" fmla="*/ 42 w 57"/>
                <a:gd name="T19" fmla="*/ 25 h 61"/>
                <a:gd name="T20" fmla="*/ 28 w 57"/>
                <a:gd name="T21" fmla="*/ 10 h 61"/>
                <a:gd name="T22" fmla="*/ 13 w 57"/>
                <a:gd name="T23" fmla="*/ 25 h 61"/>
                <a:gd name="T24" fmla="*/ 42 w 57"/>
                <a:gd name="T25"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1">
                  <a:moveTo>
                    <a:pt x="13" y="33"/>
                  </a:moveTo>
                  <a:cubicBezTo>
                    <a:pt x="13" y="42"/>
                    <a:pt x="18" y="50"/>
                    <a:pt x="28" y="50"/>
                  </a:cubicBezTo>
                  <a:cubicBezTo>
                    <a:pt x="36" y="50"/>
                    <a:pt x="40" y="47"/>
                    <a:pt x="42" y="41"/>
                  </a:cubicBezTo>
                  <a:cubicBezTo>
                    <a:pt x="54" y="41"/>
                    <a:pt x="54" y="41"/>
                    <a:pt x="54" y="41"/>
                  </a:cubicBezTo>
                  <a:cubicBezTo>
                    <a:pt x="52" y="54"/>
                    <a:pt x="41" y="61"/>
                    <a:pt x="28" y="61"/>
                  </a:cubicBezTo>
                  <a:cubicBezTo>
                    <a:pt x="10" y="61"/>
                    <a:pt x="0" y="48"/>
                    <a:pt x="0" y="30"/>
                  </a:cubicBezTo>
                  <a:cubicBezTo>
                    <a:pt x="0" y="14"/>
                    <a:pt x="11" y="0"/>
                    <a:pt x="28" y="0"/>
                  </a:cubicBezTo>
                  <a:cubicBezTo>
                    <a:pt x="46" y="0"/>
                    <a:pt x="57" y="16"/>
                    <a:pt x="55" y="33"/>
                  </a:cubicBezTo>
                  <a:lnTo>
                    <a:pt x="13" y="33"/>
                  </a:lnTo>
                  <a:close/>
                  <a:moveTo>
                    <a:pt x="42" y="25"/>
                  </a:moveTo>
                  <a:cubicBezTo>
                    <a:pt x="42" y="17"/>
                    <a:pt x="37" y="10"/>
                    <a:pt x="28" y="10"/>
                  </a:cubicBezTo>
                  <a:cubicBezTo>
                    <a:pt x="19" y="10"/>
                    <a:pt x="13" y="16"/>
                    <a:pt x="13" y="25"/>
                  </a:cubicBezTo>
                  <a:lnTo>
                    <a:pt x="42" y="2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51" name="Freeform 20"/>
            <p:cNvSpPr>
              <a:spLocks/>
            </p:cNvSpPr>
            <p:nvPr userDrawn="1"/>
          </p:nvSpPr>
          <p:spPr bwMode="auto">
            <a:xfrm>
              <a:off x="1363663" y="4935538"/>
              <a:ext cx="46038" cy="61913"/>
            </a:xfrm>
            <a:custGeom>
              <a:avLst/>
              <a:gdLst>
                <a:gd name="T0" fmla="*/ 37 w 46"/>
                <a:gd name="T1" fmla="*/ 18 h 61"/>
                <a:gd name="T2" fmla="*/ 22 w 46"/>
                <a:gd name="T3" fmla="*/ 6 h 61"/>
                <a:gd name="T4" fmla="*/ 9 w 46"/>
                <a:gd name="T5" fmla="*/ 16 h 61"/>
                <a:gd name="T6" fmla="*/ 21 w 46"/>
                <a:gd name="T7" fmla="*/ 25 h 61"/>
                <a:gd name="T8" fmla="*/ 30 w 46"/>
                <a:gd name="T9" fmla="*/ 27 h 61"/>
                <a:gd name="T10" fmla="*/ 46 w 46"/>
                <a:gd name="T11" fmla="*/ 43 h 61"/>
                <a:gd name="T12" fmla="*/ 23 w 46"/>
                <a:gd name="T13" fmla="*/ 61 h 61"/>
                <a:gd name="T14" fmla="*/ 0 w 46"/>
                <a:gd name="T15" fmla="*/ 40 h 61"/>
                <a:gd name="T16" fmla="*/ 7 w 46"/>
                <a:gd name="T17" fmla="*/ 40 h 61"/>
                <a:gd name="T18" fmla="*/ 24 w 46"/>
                <a:gd name="T19" fmla="*/ 55 h 61"/>
                <a:gd name="T20" fmla="*/ 39 w 46"/>
                <a:gd name="T21" fmla="*/ 44 h 61"/>
                <a:gd name="T22" fmla="*/ 27 w 46"/>
                <a:gd name="T23" fmla="*/ 33 h 61"/>
                <a:gd name="T24" fmla="*/ 18 w 46"/>
                <a:gd name="T25" fmla="*/ 31 h 61"/>
                <a:gd name="T26" fmla="*/ 2 w 46"/>
                <a:gd name="T27" fmla="*/ 16 h 61"/>
                <a:gd name="T28" fmla="*/ 23 w 46"/>
                <a:gd name="T29" fmla="*/ 0 h 61"/>
                <a:gd name="T30" fmla="*/ 44 w 46"/>
                <a:gd name="T31" fmla="*/ 18 h 61"/>
                <a:gd name="T32" fmla="*/ 37 w 46"/>
                <a:gd name="T33" fmla="*/ 1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1">
                  <a:moveTo>
                    <a:pt x="37" y="18"/>
                  </a:moveTo>
                  <a:cubicBezTo>
                    <a:pt x="37" y="10"/>
                    <a:pt x="30" y="6"/>
                    <a:pt x="22" y="6"/>
                  </a:cubicBezTo>
                  <a:cubicBezTo>
                    <a:pt x="16" y="6"/>
                    <a:pt x="9" y="8"/>
                    <a:pt x="9" y="16"/>
                  </a:cubicBezTo>
                  <a:cubicBezTo>
                    <a:pt x="9" y="22"/>
                    <a:pt x="16" y="24"/>
                    <a:pt x="21" y="25"/>
                  </a:cubicBezTo>
                  <a:cubicBezTo>
                    <a:pt x="30" y="27"/>
                    <a:pt x="30" y="27"/>
                    <a:pt x="30" y="27"/>
                  </a:cubicBezTo>
                  <a:cubicBezTo>
                    <a:pt x="38" y="29"/>
                    <a:pt x="46" y="33"/>
                    <a:pt x="46" y="43"/>
                  </a:cubicBezTo>
                  <a:cubicBezTo>
                    <a:pt x="46" y="56"/>
                    <a:pt x="34" y="61"/>
                    <a:pt x="23" y="61"/>
                  </a:cubicBezTo>
                  <a:cubicBezTo>
                    <a:pt x="10" y="61"/>
                    <a:pt x="1" y="54"/>
                    <a:pt x="0" y="40"/>
                  </a:cubicBezTo>
                  <a:cubicBezTo>
                    <a:pt x="7" y="40"/>
                    <a:pt x="7" y="40"/>
                    <a:pt x="7" y="40"/>
                  </a:cubicBezTo>
                  <a:cubicBezTo>
                    <a:pt x="7" y="50"/>
                    <a:pt x="14" y="55"/>
                    <a:pt x="24" y="55"/>
                  </a:cubicBezTo>
                  <a:cubicBezTo>
                    <a:pt x="30" y="55"/>
                    <a:pt x="39" y="52"/>
                    <a:pt x="39" y="44"/>
                  </a:cubicBezTo>
                  <a:cubicBezTo>
                    <a:pt x="39" y="37"/>
                    <a:pt x="33" y="35"/>
                    <a:pt x="27" y="33"/>
                  </a:cubicBezTo>
                  <a:cubicBezTo>
                    <a:pt x="18" y="31"/>
                    <a:pt x="18" y="31"/>
                    <a:pt x="18" y="31"/>
                  </a:cubicBezTo>
                  <a:cubicBezTo>
                    <a:pt x="9" y="29"/>
                    <a:pt x="2" y="26"/>
                    <a:pt x="2" y="16"/>
                  </a:cubicBezTo>
                  <a:cubicBezTo>
                    <a:pt x="2" y="4"/>
                    <a:pt x="13" y="0"/>
                    <a:pt x="23" y="0"/>
                  </a:cubicBezTo>
                  <a:cubicBezTo>
                    <a:pt x="35" y="0"/>
                    <a:pt x="44" y="6"/>
                    <a:pt x="44" y="18"/>
                  </a:cubicBezTo>
                  <a:lnTo>
                    <a:pt x="37" y="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52" name="Rectangle 21"/>
            <p:cNvSpPr>
              <a:spLocks noChangeArrowheads="1"/>
            </p:cNvSpPr>
            <p:nvPr userDrawn="1"/>
          </p:nvSpPr>
          <p:spPr bwMode="auto">
            <a:xfrm>
              <a:off x="1420813" y="4914900"/>
              <a:ext cx="6350" cy="809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53" name="Freeform 22"/>
            <p:cNvSpPr>
              <a:spLocks noEditPoints="1"/>
            </p:cNvSpPr>
            <p:nvPr userDrawn="1"/>
          </p:nvSpPr>
          <p:spPr bwMode="auto">
            <a:xfrm>
              <a:off x="1439863" y="4914900"/>
              <a:ext cx="6350" cy="80963"/>
            </a:xfrm>
            <a:custGeom>
              <a:avLst/>
              <a:gdLst>
                <a:gd name="T0" fmla="*/ 0 w 4"/>
                <a:gd name="T1" fmla="*/ 0 h 51"/>
                <a:gd name="T2" fmla="*/ 4 w 4"/>
                <a:gd name="T3" fmla="*/ 0 h 51"/>
                <a:gd name="T4" fmla="*/ 4 w 4"/>
                <a:gd name="T5" fmla="*/ 8 h 51"/>
                <a:gd name="T6" fmla="*/ 0 w 4"/>
                <a:gd name="T7" fmla="*/ 8 h 51"/>
                <a:gd name="T8" fmla="*/ 0 w 4"/>
                <a:gd name="T9" fmla="*/ 0 h 51"/>
                <a:gd name="T10" fmla="*/ 0 w 4"/>
                <a:gd name="T11" fmla="*/ 14 h 51"/>
                <a:gd name="T12" fmla="*/ 4 w 4"/>
                <a:gd name="T13" fmla="*/ 14 h 51"/>
                <a:gd name="T14" fmla="*/ 4 w 4"/>
                <a:gd name="T15" fmla="*/ 51 h 51"/>
                <a:gd name="T16" fmla="*/ 0 w 4"/>
                <a:gd name="T17" fmla="*/ 51 h 51"/>
                <a:gd name="T18" fmla="*/ 0 w 4"/>
                <a:gd name="T19" fmla="*/ 1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1">
                  <a:moveTo>
                    <a:pt x="0" y="0"/>
                  </a:moveTo>
                  <a:lnTo>
                    <a:pt x="4" y="0"/>
                  </a:lnTo>
                  <a:lnTo>
                    <a:pt x="4" y="8"/>
                  </a:lnTo>
                  <a:lnTo>
                    <a:pt x="0" y="8"/>
                  </a:lnTo>
                  <a:lnTo>
                    <a:pt x="0" y="0"/>
                  </a:lnTo>
                  <a:close/>
                  <a:moveTo>
                    <a:pt x="0" y="14"/>
                  </a:moveTo>
                  <a:lnTo>
                    <a:pt x="4" y="14"/>
                  </a:lnTo>
                  <a:lnTo>
                    <a:pt x="4" y="51"/>
                  </a:lnTo>
                  <a:lnTo>
                    <a:pt x="0" y="51"/>
                  </a:lnTo>
                  <a:lnTo>
                    <a:pt x="0" y="1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54" name="Freeform 23"/>
            <p:cNvSpPr>
              <a:spLocks noEditPoints="1"/>
            </p:cNvSpPr>
            <p:nvPr userDrawn="1"/>
          </p:nvSpPr>
          <p:spPr bwMode="auto">
            <a:xfrm>
              <a:off x="1457325" y="4914900"/>
              <a:ext cx="52388" cy="82550"/>
            </a:xfrm>
            <a:custGeom>
              <a:avLst/>
              <a:gdLst>
                <a:gd name="T0" fmla="*/ 53 w 53"/>
                <a:gd name="T1" fmla="*/ 80 h 82"/>
                <a:gd name="T2" fmla="*/ 47 w 53"/>
                <a:gd name="T3" fmla="*/ 80 h 82"/>
                <a:gd name="T4" fmla="*/ 47 w 53"/>
                <a:gd name="T5" fmla="*/ 69 h 82"/>
                <a:gd name="T6" fmla="*/ 47 w 53"/>
                <a:gd name="T7" fmla="*/ 69 h 82"/>
                <a:gd name="T8" fmla="*/ 26 w 53"/>
                <a:gd name="T9" fmla="*/ 82 h 82"/>
                <a:gd name="T10" fmla="*/ 0 w 53"/>
                <a:gd name="T11" fmla="*/ 51 h 82"/>
                <a:gd name="T12" fmla="*/ 26 w 53"/>
                <a:gd name="T13" fmla="*/ 21 h 82"/>
                <a:gd name="T14" fmla="*/ 46 w 53"/>
                <a:gd name="T15" fmla="*/ 33 h 82"/>
                <a:gd name="T16" fmla="*/ 46 w 53"/>
                <a:gd name="T17" fmla="*/ 33 h 82"/>
                <a:gd name="T18" fmla="*/ 46 w 53"/>
                <a:gd name="T19" fmla="*/ 0 h 82"/>
                <a:gd name="T20" fmla="*/ 53 w 53"/>
                <a:gd name="T21" fmla="*/ 0 h 82"/>
                <a:gd name="T22" fmla="*/ 53 w 53"/>
                <a:gd name="T23" fmla="*/ 80 h 82"/>
                <a:gd name="T24" fmla="*/ 26 w 53"/>
                <a:gd name="T25" fmla="*/ 76 h 82"/>
                <a:gd name="T26" fmla="*/ 46 w 53"/>
                <a:gd name="T27" fmla="*/ 51 h 82"/>
                <a:gd name="T28" fmla="*/ 26 w 53"/>
                <a:gd name="T29" fmla="*/ 27 h 82"/>
                <a:gd name="T30" fmla="*/ 7 w 53"/>
                <a:gd name="T31" fmla="*/ 51 h 82"/>
                <a:gd name="T32" fmla="*/ 26 w 53"/>
                <a:gd name="T33" fmla="*/ 7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82">
                  <a:moveTo>
                    <a:pt x="53" y="80"/>
                  </a:moveTo>
                  <a:cubicBezTo>
                    <a:pt x="47" y="80"/>
                    <a:pt x="47" y="80"/>
                    <a:pt x="47" y="80"/>
                  </a:cubicBezTo>
                  <a:cubicBezTo>
                    <a:pt x="47" y="69"/>
                    <a:pt x="47" y="69"/>
                    <a:pt x="47" y="69"/>
                  </a:cubicBezTo>
                  <a:cubicBezTo>
                    <a:pt x="47" y="69"/>
                    <a:pt x="47" y="69"/>
                    <a:pt x="47" y="69"/>
                  </a:cubicBezTo>
                  <a:cubicBezTo>
                    <a:pt x="44" y="77"/>
                    <a:pt x="35" y="82"/>
                    <a:pt x="26" y="82"/>
                  </a:cubicBezTo>
                  <a:cubicBezTo>
                    <a:pt x="9" y="82"/>
                    <a:pt x="0" y="67"/>
                    <a:pt x="0" y="51"/>
                  </a:cubicBezTo>
                  <a:cubicBezTo>
                    <a:pt x="0" y="35"/>
                    <a:pt x="9" y="21"/>
                    <a:pt x="26" y="21"/>
                  </a:cubicBezTo>
                  <a:cubicBezTo>
                    <a:pt x="35" y="21"/>
                    <a:pt x="43" y="25"/>
                    <a:pt x="46" y="33"/>
                  </a:cubicBezTo>
                  <a:cubicBezTo>
                    <a:pt x="46" y="33"/>
                    <a:pt x="46" y="33"/>
                    <a:pt x="46" y="33"/>
                  </a:cubicBezTo>
                  <a:cubicBezTo>
                    <a:pt x="46" y="0"/>
                    <a:pt x="46" y="0"/>
                    <a:pt x="46" y="0"/>
                  </a:cubicBezTo>
                  <a:cubicBezTo>
                    <a:pt x="53" y="0"/>
                    <a:pt x="53" y="0"/>
                    <a:pt x="53" y="0"/>
                  </a:cubicBezTo>
                  <a:lnTo>
                    <a:pt x="53" y="80"/>
                  </a:lnTo>
                  <a:close/>
                  <a:moveTo>
                    <a:pt x="26" y="76"/>
                  </a:moveTo>
                  <a:cubicBezTo>
                    <a:pt x="41" y="76"/>
                    <a:pt x="46" y="63"/>
                    <a:pt x="46" y="51"/>
                  </a:cubicBezTo>
                  <a:cubicBezTo>
                    <a:pt x="46" y="39"/>
                    <a:pt x="41" y="27"/>
                    <a:pt x="26" y="27"/>
                  </a:cubicBezTo>
                  <a:cubicBezTo>
                    <a:pt x="13" y="27"/>
                    <a:pt x="7" y="39"/>
                    <a:pt x="7" y="51"/>
                  </a:cubicBezTo>
                  <a:cubicBezTo>
                    <a:pt x="7" y="63"/>
                    <a:pt x="13" y="76"/>
                    <a:pt x="26" y="7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55" name="Freeform 24"/>
            <p:cNvSpPr>
              <a:spLocks noEditPoints="1"/>
            </p:cNvSpPr>
            <p:nvPr userDrawn="1"/>
          </p:nvSpPr>
          <p:spPr bwMode="auto">
            <a:xfrm>
              <a:off x="1520825" y="4935538"/>
              <a:ext cx="50800" cy="61913"/>
            </a:xfrm>
            <a:custGeom>
              <a:avLst/>
              <a:gdLst>
                <a:gd name="T0" fmla="*/ 7 w 52"/>
                <a:gd name="T1" fmla="*/ 32 h 61"/>
                <a:gd name="T2" fmla="*/ 26 w 52"/>
                <a:gd name="T3" fmla="*/ 55 h 61"/>
                <a:gd name="T4" fmla="*/ 44 w 52"/>
                <a:gd name="T5" fmla="*/ 40 h 61"/>
                <a:gd name="T6" fmla="*/ 51 w 52"/>
                <a:gd name="T7" fmla="*/ 40 h 61"/>
                <a:gd name="T8" fmla="*/ 26 w 52"/>
                <a:gd name="T9" fmla="*/ 61 h 61"/>
                <a:gd name="T10" fmla="*/ 0 w 52"/>
                <a:gd name="T11" fmla="*/ 30 h 61"/>
                <a:gd name="T12" fmla="*/ 26 w 52"/>
                <a:gd name="T13" fmla="*/ 0 h 61"/>
                <a:gd name="T14" fmla="*/ 51 w 52"/>
                <a:gd name="T15" fmla="*/ 32 h 61"/>
                <a:gd name="T16" fmla="*/ 7 w 52"/>
                <a:gd name="T17" fmla="*/ 32 h 61"/>
                <a:gd name="T18" fmla="*/ 44 w 52"/>
                <a:gd name="T19" fmla="*/ 26 h 61"/>
                <a:gd name="T20" fmla="*/ 26 w 52"/>
                <a:gd name="T21" fmla="*/ 6 h 61"/>
                <a:gd name="T22" fmla="*/ 7 w 52"/>
                <a:gd name="T23" fmla="*/ 26 h 61"/>
                <a:gd name="T24" fmla="*/ 44 w 52"/>
                <a:gd name="T2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61">
                  <a:moveTo>
                    <a:pt x="7" y="32"/>
                  </a:moveTo>
                  <a:cubicBezTo>
                    <a:pt x="7" y="42"/>
                    <a:pt x="12" y="55"/>
                    <a:pt x="26" y="55"/>
                  </a:cubicBezTo>
                  <a:cubicBezTo>
                    <a:pt x="36" y="55"/>
                    <a:pt x="42" y="49"/>
                    <a:pt x="44" y="40"/>
                  </a:cubicBezTo>
                  <a:cubicBezTo>
                    <a:pt x="51" y="40"/>
                    <a:pt x="51" y="40"/>
                    <a:pt x="51" y="40"/>
                  </a:cubicBezTo>
                  <a:cubicBezTo>
                    <a:pt x="48" y="53"/>
                    <a:pt x="40" y="61"/>
                    <a:pt x="26" y="61"/>
                  </a:cubicBezTo>
                  <a:cubicBezTo>
                    <a:pt x="8" y="61"/>
                    <a:pt x="0" y="47"/>
                    <a:pt x="0" y="30"/>
                  </a:cubicBezTo>
                  <a:cubicBezTo>
                    <a:pt x="0" y="15"/>
                    <a:pt x="8" y="0"/>
                    <a:pt x="26" y="0"/>
                  </a:cubicBezTo>
                  <a:cubicBezTo>
                    <a:pt x="44" y="0"/>
                    <a:pt x="52" y="16"/>
                    <a:pt x="51" y="32"/>
                  </a:cubicBezTo>
                  <a:lnTo>
                    <a:pt x="7" y="32"/>
                  </a:lnTo>
                  <a:close/>
                  <a:moveTo>
                    <a:pt x="44" y="26"/>
                  </a:moveTo>
                  <a:cubicBezTo>
                    <a:pt x="44" y="16"/>
                    <a:pt x="37" y="6"/>
                    <a:pt x="26" y="6"/>
                  </a:cubicBezTo>
                  <a:cubicBezTo>
                    <a:pt x="14" y="6"/>
                    <a:pt x="8" y="16"/>
                    <a:pt x="7" y="26"/>
                  </a:cubicBezTo>
                  <a:lnTo>
                    <a:pt x="44" y="2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56" name="Freeform 25"/>
            <p:cNvSpPr>
              <a:spLocks/>
            </p:cNvSpPr>
            <p:nvPr userDrawn="1"/>
          </p:nvSpPr>
          <p:spPr bwMode="auto">
            <a:xfrm>
              <a:off x="1577975" y="4935538"/>
              <a:ext cx="44450" cy="61913"/>
            </a:xfrm>
            <a:custGeom>
              <a:avLst/>
              <a:gdLst>
                <a:gd name="T0" fmla="*/ 37 w 46"/>
                <a:gd name="T1" fmla="*/ 18 h 61"/>
                <a:gd name="T2" fmla="*/ 22 w 46"/>
                <a:gd name="T3" fmla="*/ 6 h 61"/>
                <a:gd name="T4" fmla="*/ 9 w 46"/>
                <a:gd name="T5" fmla="*/ 16 h 61"/>
                <a:gd name="T6" fmla="*/ 20 w 46"/>
                <a:gd name="T7" fmla="*/ 25 h 61"/>
                <a:gd name="T8" fmla="*/ 30 w 46"/>
                <a:gd name="T9" fmla="*/ 27 h 61"/>
                <a:gd name="T10" fmla="*/ 46 w 46"/>
                <a:gd name="T11" fmla="*/ 43 h 61"/>
                <a:gd name="T12" fmla="*/ 23 w 46"/>
                <a:gd name="T13" fmla="*/ 61 h 61"/>
                <a:gd name="T14" fmla="*/ 0 w 46"/>
                <a:gd name="T15" fmla="*/ 40 h 61"/>
                <a:gd name="T16" fmla="*/ 7 w 46"/>
                <a:gd name="T17" fmla="*/ 40 h 61"/>
                <a:gd name="T18" fmla="*/ 23 w 46"/>
                <a:gd name="T19" fmla="*/ 55 h 61"/>
                <a:gd name="T20" fmla="*/ 39 w 46"/>
                <a:gd name="T21" fmla="*/ 44 h 61"/>
                <a:gd name="T22" fmla="*/ 27 w 46"/>
                <a:gd name="T23" fmla="*/ 33 h 61"/>
                <a:gd name="T24" fmla="*/ 18 w 46"/>
                <a:gd name="T25" fmla="*/ 31 h 61"/>
                <a:gd name="T26" fmla="*/ 2 w 46"/>
                <a:gd name="T27" fmla="*/ 16 h 61"/>
                <a:gd name="T28" fmla="*/ 23 w 46"/>
                <a:gd name="T29" fmla="*/ 0 h 61"/>
                <a:gd name="T30" fmla="*/ 44 w 46"/>
                <a:gd name="T31" fmla="*/ 18 h 61"/>
                <a:gd name="T32" fmla="*/ 37 w 46"/>
                <a:gd name="T33" fmla="*/ 1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1">
                  <a:moveTo>
                    <a:pt x="37" y="18"/>
                  </a:moveTo>
                  <a:cubicBezTo>
                    <a:pt x="37" y="10"/>
                    <a:pt x="30" y="6"/>
                    <a:pt x="22" y="6"/>
                  </a:cubicBezTo>
                  <a:cubicBezTo>
                    <a:pt x="16" y="6"/>
                    <a:pt x="9" y="8"/>
                    <a:pt x="9" y="16"/>
                  </a:cubicBezTo>
                  <a:cubicBezTo>
                    <a:pt x="9" y="22"/>
                    <a:pt x="16" y="24"/>
                    <a:pt x="20" y="25"/>
                  </a:cubicBezTo>
                  <a:cubicBezTo>
                    <a:pt x="30" y="27"/>
                    <a:pt x="30" y="27"/>
                    <a:pt x="30" y="27"/>
                  </a:cubicBezTo>
                  <a:cubicBezTo>
                    <a:pt x="38" y="29"/>
                    <a:pt x="46" y="33"/>
                    <a:pt x="46" y="43"/>
                  </a:cubicBezTo>
                  <a:cubicBezTo>
                    <a:pt x="46" y="56"/>
                    <a:pt x="34" y="61"/>
                    <a:pt x="23" y="61"/>
                  </a:cubicBezTo>
                  <a:cubicBezTo>
                    <a:pt x="10" y="61"/>
                    <a:pt x="1" y="54"/>
                    <a:pt x="0" y="40"/>
                  </a:cubicBezTo>
                  <a:cubicBezTo>
                    <a:pt x="7" y="40"/>
                    <a:pt x="7" y="40"/>
                    <a:pt x="7" y="40"/>
                  </a:cubicBezTo>
                  <a:cubicBezTo>
                    <a:pt x="7" y="50"/>
                    <a:pt x="14" y="55"/>
                    <a:pt x="23" y="55"/>
                  </a:cubicBezTo>
                  <a:cubicBezTo>
                    <a:pt x="30" y="55"/>
                    <a:pt x="39" y="52"/>
                    <a:pt x="39" y="44"/>
                  </a:cubicBezTo>
                  <a:cubicBezTo>
                    <a:pt x="39" y="37"/>
                    <a:pt x="33" y="35"/>
                    <a:pt x="27" y="33"/>
                  </a:cubicBezTo>
                  <a:cubicBezTo>
                    <a:pt x="18" y="31"/>
                    <a:pt x="18" y="31"/>
                    <a:pt x="18" y="31"/>
                  </a:cubicBezTo>
                  <a:cubicBezTo>
                    <a:pt x="8" y="29"/>
                    <a:pt x="2" y="26"/>
                    <a:pt x="2" y="16"/>
                  </a:cubicBezTo>
                  <a:cubicBezTo>
                    <a:pt x="2" y="4"/>
                    <a:pt x="13" y="0"/>
                    <a:pt x="23" y="0"/>
                  </a:cubicBezTo>
                  <a:cubicBezTo>
                    <a:pt x="35" y="0"/>
                    <a:pt x="44" y="6"/>
                    <a:pt x="44" y="18"/>
                  </a:cubicBezTo>
                  <a:lnTo>
                    <a:pt x="37" y="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73" name="그룹 72"/>
          <p:cNvGrpSpPr/>
          <p:nvPr/>
        </p:nvGrpSpPr>
        <p:grpSpPr>
          <a:xfrm>
            <a:off x="719313" y="4915075"/>
            <a:ext cx="79200" cy="79200"/>
            <a:chOff x="599281" y="4399757"/>
            <a:chExt cx="362744" cy="362739"/>
          </a:xfrm>
          <a:solidFill>
            <a:schemeClr val="tx2"/>
          </a:solidFill>
        </p:grpSpPr>
        <p:sp>
          <p:nvSpPr>
            <p:cNvPr id="74" name="타원 73"/>
            <p:cNvSpPr>
              <a:spLocks/>
            </p:cNvSpPr>
            <p:nvPr userDrawn="1"/>
          </p:nvSpPr>
          <p:spPr>
            <a:xfrm>
              <a:off x="599281" y="4399757"/>
              <a:ext cx="148058" cy="148058"/>
            </a:xfrm>
            <a:prstGeom prst="ellipse">
              <a:avLst/>
            </a:prstGeom>
            <a:gr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5" name="타원 74"/>
            <p:cNvSpPr>
              <a:spLocks/>
            </p:cNvSpPr>
            <p:nvPr userDrawn="1"/>
          </p:nvSpPr>
          <p:spPr>
            <a:xfrm>
              <a:off x="813967" y="4399757"/>
              <a:ext cx="148058" cy="148058"/>
            </a:xfrm>
            <a:prstGeom prst="ellipse">
              <a:avLst/>
            </a:prstGeom>
            <a:solidFill>
              <a:schemeClr val="tx2">
                <a:alpha val="3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6" name="타원 75"/>
            <p:cNvSpPr>
              <a:spLocks/>
            </p:cNvSpPr>
            <p:nvPr userDrawn="1"/>
          </p:nvSpPr>
          <p:spPr>
            <a:xfrm>
              <a:off x="813967" y="4614438"/>
              <a:ext cx="148058" cy="148058"/>
            </a:xfrm>
            <a:prstGeom prst="ellipse">
              <a:avLst/>
            </a:prstGeom>
            <a:gr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7" name="타원 76"/>
            <p:cNvSpPr>
              <a:spLocks/>
            </p:cNvSpPr>
            <p:nvPr userDrawn="1"/>
          </p:nvSpPr>
          <p:spPr>
            <a:xfrm>
              <a:off x="599281" y="4614438"/>
              <a:ext cx="148058" cy="148058"/>
            </a:xfrm>
            <a:prstGeom prst="ellipse">
              <a:avLst/>
            </a:prstGeom>
            <a:solidFill>
              <a:schemeClr val="tx2">
                <a:alpha val="3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42" name="슬라이드 번호 개체 틀 4"/>
          <p:cNvSpPr txBox="1">
            <a:spLocks/>
          </p:cNvSpPr>
          <p:nvPr/>
        </p:nvSpPr>
        <p:spPr>
          <a:xfrm>
            <a:off x="8126896" y="4867231"/>
            <a:ext cx="413810" cy="180000"/>
          </a:xfrm>
          <a:prstGeom prst="rect">
            <a:avLst/>
          </a:prstGeom>
        </p:spPr>
        <p:txBody>
          <a:bodyPr tIns="0" bIns="0" anchor="ctr"/>
          <a:lstStyle>
            <a:defPPr>
              <a:defRPr lang="ko-KR"/>
            </a:defPPr>
            <a:lvl1pPr marL="0" algn="ctr" defTabSz="914400" rtl="0" eaLnBrk="1" latinLnBrk="1" hangingPunct="1">
              <a:defRPr sz="900" kern="1200">
                <a:gradFill flip="none" rotWithShape="1">
                  <a:gsLst>
                    <a:gs pos="0">
                      <a:schemeClr val="bg1"/>
                    </a:gs>
                    <a:gs pos="100000">
                      <a:schemeClr val="bg1"/>
                    </a:gs>
                  </a:gsLst>
                  <a:lin ang="0" scaled="1"/>
                  <a:tileRect/>
                </a:gradFill>
                <a:latin typeface="Bebas Neue"/>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DFEC24EB-3711-4D66-BFBD-A4C517DC603E}" type="slidenum">
              <a:rPr lang="ko-KR" altLang="en-US" b="1" baseline="0" smtClean="0">
                <a:solidFill>
                  <a:schemeClr val="bg2"/>
                </a:solidFill>
                <a:latin typeface="Roboto Condensed Regular" pitchFamily="2" charset="0"/>
              </a:rPr>
              <a:pPr/>
              <a:t>‹N°›</a:t>
            </a:fld>
            <a:endParaRPr lang="ko-KR" altLang="en-US" b="1" baseline="0" dirty="0">
              <a:solidFill>
                <a:schemeClr val="bg2"/>
              </a:solidFill>
              <a:latin typeface="Roboto Condensed Regular" pitchFamily="2" charset="0"/>
            </a:endParaRPr>
          </a:p>
        </p:txBody>
      </p:sp>
    </p:spTree>
    <p:extLst>
      <p:ext uri="{BB962C8B-B14F-4D97-AF65-F5344CB8AC3E}">
        <p14:creationId xmlns:p14="http://schemas.microsoft.com/office/powerpoint/2010/main" val="1718896472"/>
      </p:ext>
    </p:extLst>
  </p:cSld>
  <p:clrMap bg1="lt1" tx1="dk1" bg2="lt2" tx2="dk2" accent1="accent1" accent2="accent2" accent3="accent3" accent4="accent4" accent5="accent5" accent6="accent6" hlink="hlink" folHlink="folHlink"/>
  <p:sldLayoutIdLst>
    <p:sldLayoutId id="2147483690" r:id="rId1"/>
    <p:sldLayoutId id="2147483692" r:id="rId2"/>
    <p:sldLayoutId id="2147483714" r:id="rId3"/>
    <p:sldLayoutId id="2147483715" r:id="rId4"/>
    <p:sldLayoutId id="2147483689" r:id="rId5"/>
    <p:sldLayoutId id="2147483807" r:id="rId6"/>
    <p:sldLayoutId id="2147483691" r:id="rId7"/>
  </p:sldLayoutIdLst>
  <p:transition spd="med">
    <p:fade/>
  </p:transition>
  <p:txStyles>
    <p:titleStyle>
      <a:lvl1pPr algn="l" defTabSz="914400" rtl="0" eaLnBrk="1" latinLnBrk="1" hangingPunct="1">
        <a:lnSpc>
          <a:spcPts val="2700"/>
        </a:lnSpc>
        <a:spcBef>
          <a:spcPct val="0"/>
        </a:spcBef>
        <a:buNone/>
        <a:defRPr sz="2800" kern="1200">
          <a:gradFill>
            <a:gsLst>
              <a:gs pos="0">
                <a:schemeClr val="tx2"/>
              </a:gs>
              <a:gs pos="100000">
                <a:schemeClr val="tx2"/>
              </a:gs>
            </a:gsLst>
            <a:lin ang="0" scaled="1"/>
          </a:gradFill>
          <a:latin typeface="Bebas Neue"/>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3540"/>
        </a:solidFill>
        <a:effectLst/>
      </p:bgPr>
    </p:bg>
    <p:spTree>
      <p:nvGrpSpPr>
        <p:cNvPr id="1" name=""/>
        <p:cNvGrpSpPr/>
        <p:nvPr/>
      </p:nvGrpSpPr>
      <p:grpSpPr>
        <a:xfrm>
          <a:off x="0" y="0"/>
          <a:ext cx="0" cy="0"/>
          <a:chOff x="0" y="0"/>
          <a:chExt cx="0" cy="0"/>
        </a:xfrm>
      </p:grpSpPr>
      <p:sp>
        <p:nvSpPr>
          <p:cNvPr id="72" name="TextBox 71"/>
          <p:cNvSpPr txBox="1">
            <a:spLocks/>
          </p:cNvSpPr>
          <p:nvPr/>
        </p:nvSpPr>
        <p:spPr>
          <a:xfrm>
            <a:off x="5143233" y="1639951"/>
            <a:ext cx="3684560" cy="1469633"/>
          </a:xfrm>
          <a:prstGeom prst="rect">
            <a:avLst/>
          </a:prstGeom>
          <a:noFill/>
        </p:spPr>
        <p:txBody>
          <a:bodyPr wrap="square" lIns="0" tIns="0" rIns="0" bIns="0" rtlCol="0" anchor="ctr">
            <a:spAutoFit/>
          </a:bodyPr>
          <a:lstStyle/>
          <a:p>
            <a:pPr lvl="0" algn="r">
              <a:lnSpc>
                <a:spcPts val="6000"/>
              </a:lnSpc>
            </a:pPr>
            <a:r>
              <a:rPr lang="en-US" altLang="ko-KR" sz="3200" b="1" dirty="0" err="1">
                <a:gradFill>
                  <a:gsLst>
                    <a:gs pos="0">
                      <a:schemeClr val="accent1"/>
                    </a:gs>
                    <a:gs pos="100000">
                      <a:schemeClr val="accent1"/>
                    </a:gs>
                  </a:gsLst>
                  <a:lin ang="0" scaled="0"/>
                </a:gradFill>
                <a:latin typeface="Bebas Neue" pitchFamily="34" charset="0"/>
                <a:ea typeface="Roboto Light" pitchFamily="2" charset="0"/>
                <a:cs typeface="Roboto Condensed Regular"/>
              </a:rPr>
              <a:t>Réglement</a:t>
            </a:r>
            <a:r>
              <a:rPr lang="en-US" altLang="ko-KR" sz="3200" b="1" dirty="0">
                <a:gradFill>
                  <a:gsLst>
                    <a:gs pos="0">
                      <a:schemeClr val="accent1"/>
                    </a:gs>
                    <a:gs pos="100000">
                      <a:schemeClr val="accent1"/>
                    </a:gs>
                  </a:gsLst>
                  <a:lin ang="0" scaled="0"/>
                </a:gradFill>
                <a:latin typeface="Bebas Neue" pitchFamily="34" charset="0"/>
                <a:ea typeface="Roboto Light" pitchFamily="2" charset="0"/>
                <a:cs typeface="Roboto Condensed Regular"/>
              </a:rPr>
              <a:t> </a:t>
            </a:r>
            <a:r>
              <a:rPr lang="en-US" altLang="ko-KR" sz="3200" b="1" dirty="0" err="1">
                <a:gradFill>
                  <a:gsLst>
                    <a:gs pos="0">
                      <a:schemeClr val="accent1"/>
                    </a:gs>
                    <a:gs pos="100000">
                      <a:schemeClr val="accent1"/>
                    </a:gs>
                  </a:gsLst>
                  <a:lin ang="0" scaled="0"/>
                </a:gradFill>
                <a:latin typeface="Bebas Neue" pitchFamily="34" charset="0"/>
                <a:ea typeface="Roboto Light" pitchFamily="2" charset="0"/>
                <a:cs typeface="Roboto Condensed Regular"/>
              </a:rPr>
              <a:t>Général</a:t>
            </a:r>
            <a:r>
              <a:rPr lang="en-US" altLang="ko-KR" sz="3200" b="1" dirty="0">
                <a:gradFill>
                  <a:gsLst>
                    <a:gs pos="0">
                      <a:schemeClr val="accent1"/>
                    </a:gs>
                    <a:gs pos="100000">
                      <a:schemeClr val="accent1"/>
                    </a:gs>
                  </a:gsLst>
                  <a:lin ang="0" scaled="0"/>
                </a:gradFill>
                <a:latin typeface="Bebas Neue" pitchFamily="34" charset="0"/>
                <a:ea typeface="Roboto Light" pitchFamily="2" charset="0"/>
                <a:cs typeface="Roboto Condensed Regular"/>
              </a:rPr>
              <a:t> sur la Protection des Données</a:t>
            </a:r>
            <a:endParaRPr lang="nb-NO" altLang="ko-KR" sz="3200" b="1" dirty="0">
              <a:gradFill>
                <a:gsLst>
                  <a:gs pos="0">
                    <a:srgbClr val="FFFFFF"/>
                  </a:gs>
                  <a:gs pos="100000">
                    <a:srgbClr val="FFFFFF"/>
                  </a:gs>
                </a:gsLst>
                <a:lin ang="0" scaled="0"/>
              </a:gradFill>
              <a:latin typeface="Bebas Neue" pitchFamily="34" charset="0"/>
              <a:ea typeface="Roboto Light" pitchFamily="2" charset="0"/>
              <a:cs typeface="Roboto Condensed Regular"/>
            </a:endParaRPr>
          </a:p>
        </p:txBody>
      </p:sp>
      <p:sp>
        <p:nvSpPr>
          <p:cNvPr id="124" name="타원 123"/>
          <p:cNvSpPr/>
          <p:nvPr/>
        </p:nvSpPr>
        <p:spPr>
          <a:xfrm flipV="1">
            <a:off x="251400" y="431542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125" name="타원 124"/>
          <p:cNvSpPr/>
          <p:nvPr/>
        </p:nvSpPr>
        <p:spPr>
          <a:xfrm flipV="1">
            <a:off x="986829" y="431542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126" name="타원 125"/>
          <p:cNvSpPr/>
          <p:nvPr/>
        </p:nvSpPr>
        <p:spPr>
          <a:xfrm flipV="1">
            <a:off x="1722258" y="431542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127" name="타원 126"/>
          <p:cNvSpPr/>
          <p:nvPr/>
        </p:nvSpPr>
        <p:spPr>
          <a:xfrm flipV="1">
            <a:off x="2457685" y="431542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128" name="타원 127"/>
          <p:cNvSpPr/>
          <p:nvPr/>
        </p:nvSpPr>
        <p:spPr>
          <a:xfrm flipV="1">
            <a:off x="3193114" y="431542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129" name="타원 128"/>
          <p:cNvSpPr/>
          <p:nvPr/>
        </p:nvSpPr>
        <p:spPr>
          <a:xfrm flipV="1">
            <a:off x="3928543" y="431542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130" name="타원 129"/>
          <p:cNvSpPr/>
          <p:nvPr/>
        </p:nvSpPr>
        <p:spPr>
          <a:xfrm flipV="1">
            <a:off x="4663972" y="431542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131" name="타원 130"/>
          <p:cNvSpPr/>
          <p:nvPr/>
        </p:nvSpPr>
        <p:spPr>
          <a:xfrm flipV="1">
            <a:off x="5399401" y="431542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132" name="타원 131"/>
          <p:cNvSpPr/>
          <p:nvPr/>
        </p:nvSpPr>
        <p:spPr>
          <a:xfrm flipV="1">
            <a:off x="6134827" y="431542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133" name="타원 132"/>
          <p:cNvSpPr/>
          <p:nvPr/>
        </p:nvSpPr>
        <p:spPr>
          <a:xfrm flipV="1">
            <a:off x="6870255" y="431542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134" name="타원 133"/>
          <p:cNvSpPr/>
          <p:nvPr/>
        </p:nvSpPr>
        <p:spPr>
          <a:xfrm flipV="1">
            <a:off x="7605681" y="431542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135" name="타원 134"/>
          <p:cNvSpPr/>
          <p:nvPr/>
        </p:nvSpPr>
        <p:spPr>
          <a:xfrm flipV="1">
            <a:off x="8341106" y="431542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113" name="타원 112"/>
          <p:cNvSpPr/>
          <p:nvPr/>
        </p:nvSpPr>
        <p:spPr>
          <a:xfrm flipV="1">
            <a:off x="619114" y="357989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114" name="타원 113"/>
          <p:cNvSpPr/>
          <p:nvPr/>
        </p:nvSpPr>
        <p:spPr>
          <a:xfrm flipV="1">
            <a:off x="1354542" y="357989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115" name="타원 114"/>
          <p:cNvSpPr/>
          <p:nvPr/>
        </p:nvSpPr>
        <p:spPr>
          <a:xfrm flipV="1">
            <a:off x="2089970" y="357989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116" name="타원 115"/>
          <p:cNvSpPr/>
          <p:nvPr/>
        </p:nvSpPr>
        <p:spPr>
          <a:xfrm flipV="1">
            <a:off x="2825397" y="357989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117" name="타원 116"/>
          <p:cNvSpPr/>
          <p:nvPr/>
        </p:nvSpPr>
        <p:spPr>
          <a:xfrm flipV="1">
            <a:off x="3560825" y="357989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118" name="타원 117"/>
          <p:cNvSpPr/>
          <p:nvPr/>
        </p:nvSpPr>
        <p:spPr>
          <a:xfrm flipV="1">
            <a:off x="4296253" y="357989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119" name="타원 118"/>
          <p:cNvSpPr/>
          <p:nvPr/>
        </p:nvSpPr>
        <p:spPr>
          <a:xfrm flipV="1">
            <a:off x="5031681" y="357989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120" name="타원 119"/>
          <p:cNvSpPr/>
          <p:nvPr/>
        </p:nvSpPr>
        <p:spPr>
          <a:xfrm flipV="1">
            <a:off x="5767109" y="357989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121" name="타원 120"/>
          <p:cNvSpPr/>
          <p:nvPr/>
        </p:nvSpPr>
        <p:spPr>
          <a:xfrm flipV="1">
            <a:off x="6502536" y="357989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122" name="타원 121"/>
          <p:cNvSpPr/>
          <p:nvPr/>
        </p:nvSpPr>
        <p:spPr>
          <a:xfrm flipV="1">
            <a:off x="7237964" y="357989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123" name="타원 122"/>
          <p:cNvSpPr/>
          <p:nvPr/>
        </p:nvSpPr>
        <p:spPr>
          <a:xfrm flipV="1">
            <a:off x="7973392" y="3579890"/>
            <a:ext cx="551494" cy="551494"/>
          </a:xfrm>
          <a:prstGeom prst="ellipse">
            <a:avLst/>
          </a:prstGeom>
          <a:solidFill>
            <a:schemeClr val="accent3">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grpSp>
        <p:nvGrpSpPr>
          <p:cNvPr id="150" name="그룹 149"/>
          <p:cNvGrpSpPr/>
          <p:nvPr/>
        </p:nvGrpSpPr>
        <p:grpSpPr>
          <a:xfrm>
            <a:off x="394731" y="2218231"/>
            <a:ext cx="8130155" cy="2648683"/>
            <a:chOff x="394731" y="2218231"/>
            <a:chExt cx="8130155" cy="2648683"/>
          </a:xfrm>
          <a:solidFill>
            <a:schemeClr val="accent1"/>
          </a:solidFill>
        </p:grpSpPr>
        <p:sp>
          <p:nvSpPr>
            <p:cNvPr id="151" name="타원 150"/>
            <p:cNvSpPr/>
            <p:nvPr/>
          </p:nvSpPr>
          <p:spPr>
            <a:xfrm rot="10160724">
              <a:off x="996948" y="2982168"/>
              <a:ext cx="551494" cy="551494"/>
            </a:xfrm>
            <a:prstGeom prst="ellipse">
              <a:avLst/>
            </a:prstGeom>
            <a:grp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2" name="타원 151"/>
            <p:cNvSpPr/>
            <p:nvPr/>
          </p:nvSpPr>
          <p:spPr>
            <a:xfrm>
              <a:off x="7973392" y="3579890"/>
              <a:ext cx="551494" cy="551494"/>
            </a:xfrm>
            <a:prstGeom prst="ellipse">
              <a:avLst/>
            </a:prstGeom>
            <a:grp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3" name="타원 152"/>
            <p:cNvSpPr/>
            <p:nvPr/>
          </p:nvSpPr>
          <p:spPr>
            <a:xfrm>
              <a:off x="3560824" y="3579890"/>
              <a:ext cx="551494" cy="551494"/>
            </a:xfrm>
            <a:prstGeom prst="ellipse">
              <a:avLst/>
            </a:prstGeom>
            <a:grp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5" name="타원 154"/>
            <p:cNvSpPr/>
            <p:nvPr/>
          </p:nvSpPr>
          <p:spPr>
            <a:xfrm>
              <a:off x="394731" y="2664157"/>
              <a:ext cx="551494" cy="551494"/>
            </a:xfrm>
            <a:prstGeom prst="ellipse">
              <a:avLst/>
            </a:prstGeom>
            <a:grp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6" name="타원 155"/>
            <p:cNvSpPr/>
            <p:nvPr/>
          </p:nvSpPr>
          <p:spPr>
            <a:xfrm>
              <a:off x="6126990" y="4315420"/>
              <a:ext cx="551494" cy="551494"/>
            </a:xfrm>
            <a:prstGeom prst="ellipse">
              <a:avLst/>
            </a:prstGeom>
            <a:grp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7" name="타원 156"/>
            <p:cNvSpPr/>
            <p:nvPr/>
          </p:nvSpPr>
          <p:spPr>
            <a:xfrm flipV="1">
              <a:off x="986828" y="4315420"/>
              <a:ext cx="551494" cy="551494"/>
            </a:xfrm>
            <a:prstGeom prst="ellipse">
              <a:avLst/>
            </a:prstGeom>
            <a:grp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8" name="타원 157"/>
            <p:cNvSpPr/>
            <p:nvPr/>
          </p:nvSpPr>
          <p:spPr>
            <a:xfrm flipV="1">
              <a:off x="2457683" y="4315420"/>
              <a:ext cx="551494" cy="551494"/>
            </a:xfrm>
            <a:prstGeom prst="ellipse">
              <a:avLst/>
            </a:prstGeom>
            <a:grp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9" name="타원 158"/>
            <p:cNvSpPr/>
            <p:nvPr/>
          </p:nvSpPr>
          <p:spPr>
            <a:xfrm flipV="1">
              <a:off x="3928539" y="4315420"/>
              <a:ext cx="551494" cy="551494"/>
            </a:xfrm>
            <a:prstGeom prst="ellipse">
              <a:avLst/>
            </a:prstGeom>
            <a:grp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0" name="타원 159"/>
            <p:cNvSpPr/>
            <p:nvPr/>
          </p:nvSpPr>
          <p:spPr>
            <a:xfrm flipV="1">
              <a:off x="853408" y="2218231"/>
              <a:ext cx="551494" cy="551494"/>
            </a:xfrm>
            <a:prstGeom prst="ellipse">
              <a:avLst/>
            </a:prstGeom>
            <a:grp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1" name="타원 160"/>
            <p:cNvSpPr/>
            <p:nvPr/>
          </p:nvSpPr>
          <p:spPr>
            <a:xfrm flipV="1">
              <a:off x="2089970" y="3579890"/>
              <a:ext cx="551494" cy="551494"/>
            </a:xfrm>
            <a:prstGeom prst="ellipse">
              <a:avLst/>
            </a:prstGeom>
            <a:grp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2" name="타원 161"/>
            <p:cNvSpPr/>
            <p:nvPr/>
          </p:nvSpPr>
          <p:spPr>
            <a:xfrm flipV="1">
              <a:off x="5767109" y="3579890"/>
              <a:ext cx="551494" cy="551494"/>
            </a:xfrm>
            <a:prstGeom prst="ellipse">
              <a:avLst/>
            </a:prstGeom>
            <a:grp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pic>
        <p:nvPicPr>
          <p:cNvPr id="4" name="Image 3">
            <a:extLst>
              <a:ext uri="{FF2B5EF4-FFF2-40B4-BE49-F238E27FC236}">
                <a16:creationId xmlns:a16="http://schemas.microsoft.com/office/drawing/2014/main" id="{D81F9560-C909-DCC6-FECF-F12BFCEA8F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2752" y="-18925"/>
            <a:ext cx="7498816" cy="1811437"/>
          </a:xfrm>
          <a:prstGeom prst="rect">
            <a:avLst/>
          </a:prstGeom>
          <a:noFill/>
          <a:ln>
            <a:noFill/>
          </a:ln>
        </p:spPr>
      </p:pic>
      <p:sp>
        <p:nvSpPr>
          <p:cNvPr id="5" name="타원 159">
            <a:extLst>
              <a:ext uri="{FF2B5EF4-FFF2-40B4-BE49-F238E27FC236}">
                <a16:creationId xmlns:a16="http://schemas.microsoft.com/office/drawing/2014/main" id="{9A15F352-8E79-E242-53B4-64DE876961F4}"/>
              </a:ext>
            </a:extLst>
          </p:cNvPr>
          <p:cNvSpPr/>
          <p:nvPr/>
        </p:nvSpPr>
        <p:spPr>
          <a:xfrm flipV="1">
            <a:off x="79517" y="2102274"/>
            <a:ext cx="551494" cy="551494"/>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타원 159">
            <a:extLst>
              <a:ext uri="{FF2B5EF4-FFF2-40B4-BE49-F238E27FC236}">
                <a16:creationId xmlns:a16="http://schemas.microsoft.com/office/drawing/2014/main" id="{4F3BD3C0-EF76-198B-5824-3CC06BE97F39}"/>
              </a:ext>
            </a:extLst>
          </p:cNvPr>
          <p:cNvSpPr/>
          <p:nvPr/>
        </p:nvSpPr>
        <p:spPr>
          <a:xfrm flipV="1">
            <a:off x="1138726" y="1639951"/>
            <a:ext cx="551494" cy="551494"/>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 name="타원 159">
            <a:extLst>
              <a:ext uri="{FF2B5EF4-FFF2-40B4-BE49-F238E27FC236}">
                <a16:creationId xmlns:a16="http://schemas.microsoft.com/office/drawing/2014/main" id="{68E1E4EC-9B9A-1ACF-BE95-A598817FEA5F}"/>
              </a:ext>
            </a:extLst>
          </p:cNvPr>
          <p:cNvSpPr/>
          <p:nvPr/>
        </p:nvSpPr>
        <p:spPr>
          <a:xfrm flipV="1">
            <a:off x="471248" y="1659679"/>
            <a:ext cx="551494" cy="551494"/>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 name="타원 159">
            <a:extLst>
              <a:ext uri="{FF2B5EF4-FFF2-40B4-BE49-F238E27FC236}">
                <a16:creationId xmlns:a16="http://schemas.microsoft.com/office/drawing/2014/main" id="{F114F04A-BC57-F854-862F-5262869C659A}"/>
              </a:ext>
            </a:extLst>
          </p:cNvPr>
          <p:cNvSpPr/>
          <p:nvPr/>
        </p:nvSpPr>
        <p:spPr>
          <a:xfrm flipV="1">
            <a:off x="31999" y="3194872"/>
            <a:ext cx="551494" cy="551494"/>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타원 159">
            <a:extLst>
              <a:ext uri="{FF2B5EF4-FFF2-40B4-BE49-F238E27FC236}">
                <a16:creationId xmlns:a16="http://schemas.microsoft.com/office/drawing/2014/main" id="{475ADDC4-725A-CF73-D840-F54D578CCB05}"/>
              </a:ext>
            </a:extLst>
          </p:cNvPr>
          <p:cNvSpPr/>
          <p:nvPr/>
        </p:nvSpPr>
        <p:spPr>
          <a:xfrm flipV="1">
            <a:off x="1898772" y="2919125"/>
            <a:ext cx="551494" cy="551494"/>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타원 159">
            <a:extLst>
              <a:ext uri="{FF2B5EF4-FFF2-40B4-BE49-F238E27FC236}">
                <a16:creationId xmlns:a16="http://schemas.microsoft.com/office/drawing/2014/main" id="{DB407554-D75F-3D16-7077-8CB9C19596AB}"/>
              </a:ext>
            </a:extLst>
          </p:cNvPr>
          <p:cNvSpPr/>
          <p:nvPr/>
        </p:nvSpPr>
        <p:spPr>
          <a:xfrm flipV="1">
            <a:off x="1521986" y="1154809"/>
            <a:ext cx="551494" cy="551494"/>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 name="타원 159">
            <a:extLst>
              <a:ext uri="{FF2B5EF4-FFF2-40B4-BE49-F238E27FC236}">
                <a16:creationId xmlns:a16="http://schemas.microsoft.com/office/drawing/2014/main" id="{C50D77E0-F811-FCF0-AEBD-76B10996E415}"/>
              </a:ext>
            </a:extLst>
          </p:cNvPr>
          <p:cNvSpPr/>
          <p:nvPr/>
        </p:nvSpPr>
        <p:spPr>
          <a:xfrm flipV="1">
            <a:off x="89088" y="1113380"/>
            <a:ext cx="551494" cy="551494"/>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 name="타원 159">
            <a:extLst>
              <a:ext uri="{FF2B5EF4-FFF2-40B4-BE49-F238E27FC236}">
                <a16:creationId xmlns:a16="http://schemas.microsoft.com/office/drawing/2014/main" id="{4C9815B6-DDA9-931A-8448-069031C1F9F1}"/>
              </a:ext>
            </a:extLst>
          </p:cNvPr>
          <p:cNvSpPr/>
          <p:nvPr/>
        </p:nvSpPr>
        <p:spPr>
          <a:xfrm flipV="1">
            <a:off x="1719381" y="1909943"/>
            <a:ext cx="551494" cy="551494"/>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타원 159">
            <a:extLst>
              <a:ext uri="{FF2B5EF4-FFF2-40B4-BE49-F238E27FC236}">
                <a16:creationId xmlns:a16="http://schemas.microsoft.com/office/drawing/2014/main" id="{B655D0A1-16F1-F789-4CF2-B42D14697BFB}"/>
              </a:ext>
            </a:extLst>
          </p:cNvPr>
          <p:cNvSpPr/>
          <p:nvPr/>
        </p:nvSpPr>
        <p:spPr>
          <a:xfrm flipV="1">
            <a:off x="2722139" y="2871128"/>
            <a:ext cx="551494" cy="551494"/>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타원 159">
            <a:extLst>
              <a:ext uri="{FF2B5EF4-FFF2-40B4-BE49-F238E27FC236}">
                <a16:creationId xmlns:a16="http://schemas.microsoft.com/office/drawing/2014/main" id="{2C4DA59A-A52D-DBDA-5573-716636DDB5A2}"/>
              </a:ext>
            </a:extLst>
          </p:cNvPr>
          <p:cNvSpPr/>
          <p:nvPr/>
        </p:nvSpPr>
        <p:spPr>
          <a:xfrm flipV="1">
            <a:off x="2273903" y="2350817"/>
            <a:ext cx="551494" cy="551494"/>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타원 159">
            <a:extLst>
              <a:ext uri="{FF2B5EF4-FFF2-40B4-BE49-F238E27FC236}">
                <a16:creationId xmlns:a16="http://schemas.microsoft.com/office/drawing/2014/main" id="{14786AC3-0508-8617-EF77-7B95259B5F06}"/>
              </a:ext>
            </a:extLst>
          </p:cNvPr>
          <p:cNvSpPr/>
          <p:nvPr/>
        </p:nvSpPr>
        <p:spPr>
          <a:xfrm flipV="1">
            <a:off x="1430308" y="2525235"/>
            <a:ext cx="551494" cy="551494"/>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타원 159">
            <a:extLst>
              <a:ext uri="{FF2B5EF4-FFF2-40B4-BE49-F238E27FC236}">
                <a16:creationId xmlns:a16="http://schemas.microsoft.com/office/drawing/2014/main" id="{ACAE4B33-7403-1FE8-7E34-62262ABDFBC7}"/>
              </a:ext>
            </a:extLst>
          </p:cNvPr>
          <p:cNvSpPr/>
          <p:nvPr/>
        </p:nvSpPr>
        <p:spPr>
          <a:xfrm flipV="1">
            <a:off x="802752" y="1062176"/>
            <a:ext cx="551494" cy="551494"/>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타원 159">
            <a:extLst>
              <a:ext uri="{FF2B5EF4-FFF2-40B4-BE49-F238E27FC236}">
                <a16:creationId xmlns:a16="http://schemas.microsoft.com/office/drawing/2014/main" id="{C5D5245E-E514-13CF-08E6-45629B6B3173}"/>
              </a:ext>
            </a:extLst>
          </p:cNvPr>
          <p:cNvSpPr/>
          <p:nvPr/>
        </p:nvSpPr>
        <p:spPr>
          <a:xfrm flipV="1">
            <a:off x="2157298" y="1450160"/>
            <a:ext cx="551494" cy="551494"/>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타원 159">
            <a:extLst>
              <a:ext uri="{FF2B5EF4-FFF2-40B4-BE49-F238E27FC236}">
                <a16:creationId xmlns:a16="http://schemas.microsoft.com/office/drawing/2014/main" id="{BEDF8D0C-D852-42FE-C3BE-563014E80A72}"/>
              </a:ext>
            </a:extLst>
          </p:cNvPr>
          <p:cNvSpPr/>
          <p:nvPr/>
        </p:nvSpPr>
        <p:spPr>
          <a:xfrm flipV="1">
            <a:off x="2746065" y="1942484"/>
            <a:ext cx="551494" cy="551494"/>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9" name="타원 159">
            <a:extLst>
              <a:ext uri="{FF2B5EF4-FFF2-40B4-BE49-F238E27FC236}">
                <a16:creationId xmlns:a16="http://schemas.microsoft.com/office/drawing/2014/main" id="{4A43C443-A625-7FEF-181F-4C673BE380A7}"/>
              </a:ext>
            </a:extLst>
          </p:cNvPr>
          <p:cNvSpPr/>
          <p:nvPr/>
        </p:nvSpPr>
        <p:spPr>
          <a:xfrm flipV="1">
            <a:off x="3218227" y="2410454"/>
            <a:ext cx="551494" cy="551494"/>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0" name="타원 159">
            <a:extLst>
              <a:ext uri="{FF2B5EF4-FFF2-40B4-BE49-F238E27FC236}">
                <a16:creationId xmlns:a16="http://schemas.microsoft.com/office/drawing/2014/main" id="{F78A035B-EEAC-EC4D-01CE-62C5D4F84D02}"/>
              </a:ext>
            </a:extLst>
          </p:cNvPr>
          <p:cNvSpPr/>
          <p:nvPr/>
        </p:nvSpPr>
        <p:spPr>
          <a:xfrm flipV="1">
            <a:off x="3412980" y="2995172"/>
            <a:ext cx="551494" cy="551494"/>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5405447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blinds(horizontal)">
                                      <p:cBhvr>
                                        <p:cTn id="7" dur="500"/>
                                        <p:tgtEl>
                                          <p:spTgt spid="1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blinds(horizontal)">
                                      <p:cBhvr>
                                        <p:cTn id="10" dur="500"/>
                                        <p:tgtEl>
                                          <p:spTgt spid="1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6"/>
                                        </p:tgtEl>
                                        <p:attrNameLst>
                                          <p:attrName>style.visibility</p:attrName>
                                        </p:attrNameLst>
                                      </p:cBhvr>
                                      <p:to>
                                        <p:strVal val="visible"/>
                                      </p:to>
                                    </p:set>
                                    <p:animEffect transition="in" filter="blinds(horizontal)">
                                      <p:cBhvr>
                                        <p:cTn id="13" dur="500"/>
                                        <p:tgtEl>
                                          <p:spTgt spid="12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6"/>
                                        </p:tgtEl>
                                        <p:attrNameLst>
                                          <p:attrName>style.visibility</p:attrName>
                                        </p:attrNameLst>
                                      </p:cBhvr>
                                      <p:to>
                                        <p:strVal val="visible"/>
                                      </p:to>
                                    </p:set>
                                    <p:animEffect transition="in" filter="blinds(horizontal)">
                                      <p:cBhvr>
                                        <p:cTn id="16" dur="500"/>
                                        <p:tgtEl>
                                          <p:spTgt spid="11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8"/>
                                        </p:tgtEl>
                                        <p:attrNameLst>
                                          <p:attrName>style.visibility</p:attrName>
                                        </p:attrNameLst>
                                      </p:cBhvr>
                                      <p:to>
                                        <p:strVal val="visible"/>
                                      </p:to>
                                    </p:set>
                                    <p:animEffect transition="in" filter="blinds(horizontal)">
                                      <p:cBhvr>
                                        <p:cTn id="19" dur="500"/>
                                        <p:tgtEl>
                                          <p:spTgt spid="12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8"/>
                                        </p:tgtEl>
                                        <p:attrNameLst>
                                          <p:attrName>style.visibility</p:attrName>
                                        </p:attrNameLst>
                                      </p:cBhvr>
                                      <p:to>
                                        <p:strVal val="visible"/>
                                      </p:to>
                                    </p:set>
                                    <p:animEffect transition="in" filter="blinds(horizontal)">
                                      <p:cBhvr>
                                        <p:cTn id="22" dur="500"/>
                                        <p:tgtEl>
                                          <p:spTgt spid="11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30"/>
                                        </p:tgtEl>
                                        <p:attrNameLst>
                                          <p:attrName>style.visibility</p:attrName>
                                        </p:attrNameLst>
                                      </p:cBhvr>
                                      <p:to>
                                        <p:strVal val="visible"/>
                                      </p:to>
                                    </p:set>
                                    <p:animEffect transition="in" filter="blinds(horizontal)">
                                      <p:cBhvr>
                                        <p:cTn id="25" dur="500"/>
                                        <p:tgtEl>
                                          <p:spTgt spid="13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20"/>
                                        </p:tgtEl>
                                        <p:attrNameLst>
                                          <p:attrName>style.visibility</p:attrName>
                                        </p:attrNameLst>
                                      </p:cBhvr>
                                      <p:to>
                                        <p:strVal val="visible"/>
                                      </p:to>
                                    </p:set>
                                    <p:animEffect transition="in" filter="blinds(horizontal)">
                                      <p:cBhvr>
                                        <p:cTn id="28" dur="500"/>
                                        <p:tgtEl>
                                          <p:spTgt spid="12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Effect transition="in" filter="blinds(horizontal)">
                                      <p:cBhvr>
                                        <p:cTn id="31" dur="500"/>
                                        <p:tgtEl>
                                          <p:spTgt spid="13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22"/>
                                        </p:tgtEl>
                                        <p:attrNameLst>
                                          <p:attrName>style.visibility</p:attrName>
                                        </p:attrNameLst>
                                      </p:cBhvr>
                                      <p:to>
                                        <p:strVal val="visible"/>
                                      </p:to>
                                    </p:set>
                                    <p:animEffect transition="in" filter="blinds(horizontal)">
                                      <p:cBhvr>
                                        <p:cTn id="34" dur="500"/>
                                        <p:tgtEl>
                                          <p:spTgt spid="12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34"/>
                                        </p:tgtEl>
                                        <p:attrNameLst>
                                          <p:attrName>style.visibility</p:attrName>
                                        </p:attrNameLst>
                                      </p:cBhvr>
                                      <p:to>
                                        <p:strVal val="visible"/>
                                      </p:to>
                                    </p:set>
                                    <p:animEffect transition="in" filter="blinds(horizontal)">
                                      <p:cBhvr>
                                        <p:cTn id="37" dur="500"/>
                                        <p:tgtEl>
                                          <p:spTgt spid="134"/>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slide(fromBottom)">
                                      <p:cBhvr>
                                        <p:cTn id="40" dur="700"/>
                                        <p:tgtEl>
                                          <p:spTgt spid="72"/>
                                        </p:tgtEl>
                                      </p:cBhvr>
                                    </p:animEffect>
                                  </p:childTnLst>
                                </p:cTn>
                              </p:par>
                              <p:par>
                                <p:cTn id="41" presetID="3" presetClass="entr" presetSubtype="5" fill="hold" grpId="0" nodeType="withEffect">
                                  <p:stCondLst>
                                    <p:cond delay="0"/>
                                  </p:stCondLst>
                                  <p:childTnLst>
                                    <p:set>
                                      <p:cBhvr>
                                        <p:cTn id="42" dur="1" fill="hold">
                                          <p:stCondLst>
                                            <p:cond delay="0"/>
                                          </p:stCondLst>
                                        </p:cTn>
                                        <p:tgtEl>
                                          <p:spTgt spid="113"/>
                                        </p:tgtEl>
                                        <p:attrNameLst>
                                          <p:attrName>style.visibility</p:attrName>
                                        </p:attrNameLst>
                                      </p:cBhvr>
                                      <p:to>
                                        <p:strVal val="visible"/>
                                      </p:to>
                                    </p:set>
                                    <p:animEffect transition="in" filter="blinds(vertical)">
                                      <p:cBhvr>
                                        <p:cTn id="43" dur="500"/>
                                        <p:tgtEl>
                                          <p:spTgt spid="113"/>
                                        </p:tgtEl>
                                      </p:cBhvr>
                                    </p:animEffect>
                                  </p:childTnLst>
                                </p:cTn>
                              </p:par>
                              <p:par>
                                <p:cTn id="44" presetID="3" presetClass="entr" presetSubtype="5" fill="hold" grpId="0" nodeType="withEffect">
                                  <p:stCondLst>
                                    <p:cond delay="0"/>
                                  </p:stCondLst>
                                  <p:childTnLst>
                                    <p:set>
                                      <p:cBhvr>
                                        <p:cTn id="45" dur="1" fill="hold">
                                          <p:stCondLst>
                                            <p:cond delay="0"/>
                                          </p:stCondLst>
                                        </p:cTn>
                                        <p:tgtEl>
                                          <p:spTgt spid="125"/>
                                        </p:tgtEl>
                                        <p:attrNameLst>
                                          <p:attrName>style.visibility</p:attrName>
                                        </p:attrNameLst>
                                      </p:cBhvr>
                                      <p:to>
                                        <p:strVal val="visible"/>
                                      </p:to>
                                    </p:set>
                                    <p:animEffect transition="in" filter="blinds(vertical)">
                                      <p:cBhvr>
                                        <p:cTn id="46" dur="500"/>
                                        <p:tgtEl>
                                          <p:spTgt spid="125"/>
                                        </p:tgtEl>
                                      </p:cBhvr>
                                    </p:animEffect>
                                  </p:childTnLst>
                                </p:cTn>
                              </p:par>
                              <p:par>
                                <p:cTn id="47" presetID="3" presetClass="entr" presetSubtype="5" fill="hold" grpId="0" nodeType="withEffect">
                                  <p:stCondLst>
                                    <p:cond delay="0"/>
                                  </p:stCondLst>
                                  <p:childTnLst>
                                    <p:set>
                                      <p:cBhvr>
                                        <p:cTn id="48" dur="1" fill="hold">
                                          <p:stCondLst>
                                            <p:cond delay="0"/>
                                          </p:stCondLst>
                                        </p:cTn>
                                        <p:tgtEl>
                                          <p:spTgt spid="115"/>
                                        </p:tgtEl>
                                        <p:attrNameLst>
                                          <p:attrName>style.visibility</p:attrName>
                                        </p:attrNameLst>
                                      </p:cBhvr>
                                      <p:to>
                                        <p:strVal val="visible"/>
                                      </p:to>
                                    </p:set>
                                    <p:animEffect transition="in" filter="blinds(vertical)">
                                      <p:cBhvr>
                                        <p:cTn id="49" dur="500"/>
                                        <p:tgtEl>
                                          <p:spTgt spid="115"/>
                                        </p:tgtEl>
                                      </p:cBhvr>
                                    </p:animEffect>
                                  </p:childTnLst>
                                </p:cTn>
                              </p:par>
                              <p:par>
                                <p:cTn id="50" presetID="3" presetClass="entr" presetSubtype="5" fill="hold" grpId="0" nodeType="withEffect">
                                  <p:stCondLst>
                                    <p:cond delay="0"/>
                                  </p:stCondLst>
                                  <p:childTnLst>
                                    <p:set>
                                      <p:cBhvr>
                                        <p:cTn id="51" dur="1" fill="hold">
                                          <p:stCondLst>
                                            <p:cond delay="0"/>
                                          </p:stCondLst>
                                        </p:cTn>
                                        <p:tgtEl>
                                          <p:spTgt spid="127"/>
                                        </p:tgtEl>
                                        <p:attrNameLst>
                                          <p:attrName>style.visibility</p:attrName>
                                        </p:attrNameLst>
                                      </p:cBhvr>
                                      <p:to>
                                        <p:strVal val="visible"/>
                                      </p:to>
                                    </p:set>
                                    <p:animEffect transition="in" filter="blinds(vertical)">
                                      <p:cBhvr>
                                        <p:cTn id="52" dur="500"/>
                                        <p:tgtEl>
                                          <p:spTgt spid="127"/>
                                        </p:tgtEl>
                                      </p:cBhvr>
                                    </p:animEffect>
                                  </p:childTnLst>
                                </p:cTn>
                              </p:par>
                              <p:par>
                                <p:cTn id="53" presetID="3" presetClass="entr" presetSubtype="5" fill="hold" grpId="0" nodeType="with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blinds(vertical)">
                                      <p:cBhvr>
                                        <p:cTn id="55" dur="500"/>
                                        <p:tgtEl>
                                          <p:spTgt spid="117"/>
                                        </p:tgtEl>
                                      </p:cBhvr>
                                    </p:animEffect>
                                  </p:childTnLst>
                                </p:cTn>
                              </p:par>
                              <p:par>
                                <p:cTn id="56" presetID="3" presetClass="entr" presetSubtype="5" fill="hold" grpId="0" nodeType="withEffect">
                                  <p:stCondLst>
                                    <p:cond delay="0"/>
                                  </p:stCondLst>
                                  <p:childTnLst>
                                    <p:set>
                                      <p:cBhvr>
                                        <p:cTn id="57" dur="1" fill="hold">
                                          <p:stCondLst>
                                            <p:cond delay="0"/>
                                          </p:stCondLst>
                                        </p:cTn>
                                        <p:tgtEl>
                                          <p:spTgt spid="129"/>
                                        </p:tgtEl>
                                        <p:attrNameLst>
                                          <p:attrName>style.visibility</p:attrName>
                                        </p:attrNameLst>
                                      </p:cBhvr>
                                      <p:to>
                                        <p:strVal val="visible"/>
                                      </p:to>
                                    </p:set>
                                    <p:animEffect transition="in" filter="blinds(vertical)">
                                      <p:cBhvr>
                                        <p:cTn id="58" dur="500"/>
                                        <p:tgtEl>
                                          <p:spTgt spid="129"/>
                                        </p:tgtEl>
                                      </p:cBhvr>
                                    </p:animEffect>
                                  </p:childTnLst>
                                </p:cTn>
                              </p:par>
                              <p:par>
                                <p:cTn id="59" presetID="3" presetClass="entr" presetSubtype="5" fill="hold" grpId="0" nodeType="withEffect">
                                  <p:stCondLst>
                                    <p:cond delay="0"/>
                                  </p:stCondLst>
                                  <p:childTnLst>
                                    <p:set>
                                      <p:cBhvr>
                                        <p:cTn id="60" dur="1" fill="hold">
                                          <p:stCondLst>
                                            <p:cond delay="0"/>
                                          </p:stCondLst>
                                        </p:cTn>
                                        <p:tgtEl>
                                          <p:spTgt spid="119"/>
                                        </p:tgtEl>
                                        <p:attrNameLst>
                                          <p:attrName>style.visibility</p:attrName>
                                        </p:attrNameLst>
                                      </p:cBhvr>
                                      <p:to>
                                        <p:strVal val="visible"/>
                                      </p:to>
                                    </p:set>
                                    <p:animEffect transition="in" filter="blinds(vertical)">
                                      <p:cBhvr>
                                        <p:cTn id="61" dur="500"/>
                                        <p:tgtEl>
                                          <p:spTgt spid="119"/>
                                        </p:tgtEl>
                                      </p:cBhvr>
                                    </p:animEffect>
                                  </p:childTnLst>
                                </p:cTn>
                              </p:par>
                              <p:par>
                                <p:cTn id="62" presetID="3" presetClass="entr" presetSubtype="5" fill="hold" grpId="0" nodeType="withEffect">
                                  <p:stCondLst>
                                    <p:cond delay="0"/>
                                  </p:stCondLst>
                                  <p:childTnLst>
                                    <p:set>
                                      <p:cBhvr>
                                        <p:cTn id="63" dur="1" fill="hold">
                                          <p:stCondLst>
                                            <p:cond delay="0"/>
                                          </p:stCondLst>
                                        </p:cTn>
                                        <p:tgtEl>
                                          <p:spTgt spid="131"/>
                                        </p:tgtEl>
                                        <p:attrNameLst>
                                          <p:attrName>style.visibility</p:attrName>
                                        </p:attrNameLst>
                                      </p:cBhvr>
                                      <p:to>
                                        <p:strVal val="visible"/>
                                      </p:to>
                                    </p:set>
                                    <p:animEffect transition="in" filter="blinds(vertical)">
                                      <p:cBhvr>
                                        <p:cTn id="64" dur="500"/>
                                        <p:tgtEl>
                                          <p:spTgt spid="131"/>
                                        </p:tgtEl>
                                      </p:cBhvr>
                                    </p:animEffect>
                                  </p:childTnLst>
                                </p:cTn>
                              </p:par>
                              <p:par>
                                <p:cTn id="65" presetID="3" presetClass="entr" presetSubtype="5" fill="hold" grpId="0" nodeType="withEffect">
                                  <p:stCondLst>
                                    <p:cond delay="0"/>
                                  </p:stCondLst>
                                  <p:childTnLst>
                                    <p:set>
                                      <p:cBhvr>
                                        <p:cTn id="66" dur="1" fill="hold">
                                          <p:stCondLst>
                                            <p:cond delay="0"/>
                                          </p:stCondLst>
                                        </p:cTn>
                                        <p:tgtEl>
                                          <p:spTgt spid="121"/>
                                        </p:tgtEl>
                                        <p:attrNameLst>
                                          <p:attrName>style.visibility</p:attrName>
                                        </p:attrNameLst>
                                      </p:cBhvr>
                                      <p:to>
                                        <p:strVal val="visible"/>
                                      </p:to>
                                    </p:set>
                                    <p:animEffect transition="in" filter="blinds(vertical)">
                                      <p:cBhvr>
                                        <p:cTn id="67" dur="500"/>
                                        <p:tgtEl>
                                          <p:spTgt spid="121"/>
                                        </p:tgtEl>
                                      </p:cBhvr>
                                    </p:animEffect>
                                  </p:childTnLst>
                                </p:cTn>
                              </p:par>
                              <p:par>
                                <p:cTn id="68" presetID="3" presetClass="entr" presetSubtype="5" fill="hold" grpId="0" nodeType="withEffect">
                                  <p:stCondLst>
                                    <p:cond delay="0"/>
                                  </p:stCondLst>
                                  <p:childTnLst>
                                    <p:set>
                                      <p:cBhvr>
                                        <p:cTn id="69" dur="1" fill="hold">
                                          <p:stCondLst>
                                            <p:cond delay="0"/>
                                          </p:stCondLst>
                                        </p:cTn>
                                        <p:tgtEl>
                                          <p:spTgt spid="133"/>
                                        </p:tgtEl>
                                        <p:attrNameLst>
                                          <p:attrName>style.visibility</p:attrName>
                                        </p:attrNameLst>
                                      </p:cBhvr>
                                      <p:to>
                                        <p:strVal val="visible"/>
                                      </p:to>
                                    </p:set>
                                    <p:animEffect transition="in" filter="blinds(vertical)">
                                      <p:cBhvr>
                                        <p:cTn id="70" dur="500"/>
                                        <p:tgtEl>
                                          <p:spTgt spid="133"/>
                                        </p:tgtEl>
                                      </p:cBhvr>
                                    </p:animEffect>
                                  </p:childTnLst>
                                </p:cTn>
                              </p:par>
                              <p:par>
                                <p:cTn id="71" presetID="3" presetClass="entr" presetSubtype="5" fill="hold" grpId="0" nodeType="withEffect">
                                  <p:stCondLst>
                                    <p:cond delay="0"/>
                                  </p:stCondLst>
                                  <p:childTnLst>
                                    <p:set>
                                      <p:cBhvr>
                                        <p:cTn id="72" dur="1" fill="hold">
                                          <p:stCondLst>
                                            <p:cond delay="0"/>
                                          </p:stCondLst>
                                        </p:cTn>
                                        <p:tgtEl>
                                          <p:spTgt spid="123"/>
                                        </p:tgtEl>
                                        <p:attrNameLst>
                                          <p:attrName>style.visibility</p:attrName>
                                        </p:attrNameLst>
                                      </p:cBhvr>
                                      <p:to>
                                        <p:strVal val="visible"/>
                                      </p:to>
                                    </p:set>
                                    <p:animEffect transition="in" filter="blinds(vertical)">
                                      <p:cBhvr>
                                        <p:cTn id="73" dur="500"/>
                                        <p:tgtEl>
                                          <p:spTgt spid="123"/>
                                        </p:tgtEl>
                                      </p:cBhvr>
                                    </p:animEffect>
                                  </p:childTnLst>
                                </p:cTn>
                              </p:par>
                              <p:par>
                                <p:cTn id="74" presetID="3" presetClass="entr" presetSubtype="5" fill="hold" grpId="0" nodeType="withEffect">
                                  <p:stCondLst>
                                    <p:cond delay="0"/>
                                  </p:stCondLst>
                                  <p:childTnLst>
                                    <p:set>
                                      <p:cBhvr>
                                        <p:cTn id="75" dur="1" fill="hold">
                                          <p:stCondLst>
                                            <p:cond delay="0"/>
                                          </p:stCondLst>
                                        </p:cTn>
                                        <p:tgtEl>
                                          <p:spTgt spid="135"/>
                                        </p:tgtEl>
                                        <p:attrNameLst>
                                          <p:attrName>style.visibility</p:attrName>
                                        </p:attrNameLst>
                                      </p:cBhvr>
                                      <p:to>
                                        <p:strVal val="visible"/>
                                      </p:to>
                                    </p:set>
                                    <p:animEffect transition="in" filter="blinds(vertical)">
                                      <p:cBhvr>
                                        <p:cTn id="76" dur="500"/>
                                        <p:tgtEl>
                                          <p:spTgt spid="135"/>
                                        </p:tgtEl>
                                      </p:cBhvr>
                                    </p:animEffect>
                                  </p:childTnLst>
                                </p:cTn>
                              </p:par>
                              <p:par>
                                <p:cTn id="77" presetID="10" presetClass="entr" presetSubtype="0" fill="hold" nodeType="withEffect">
                                  <p:stCondLst>
                                    <p:cond delay="500"/>
                                  </p:stCondLst>
                                  <p:childTnLst>
                                    <p:set>
                                      <p:cBhvr>
                                        <p:cTn id="78" dur="1" fill="hold">
                                          <p:stCondLst>
                                            <p:cond delay="0"/>
                                          </p:stCondLst>
                                        </p:cTn>
                                        <p:tgtEl>
                                          <p:spTgt spid="150"/>
                                        </p:tgtEl>
                                        <p:attrNameLst>
                                          <p:attrName>style.visibility</p:attrName>
                                        </p:attrNameLst>
                                      </p:cBhvr>
                                      <p:to>
                                        <p:strVal val="visible"/>
                                      </p:to>
                                    </p:set>
                                    <p:animEffect transition="in" filter="fade">
                                      <p:cBhvr>
                                        <p:cTn id="79" dur="10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30621DCD-D498-B644-F9C4-F92279FAEB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1163" y="2157493"/>
            <a:ext cx="4028919" cy="2751906"/>
          </a:xfrm>
          <a:prstGeom prst="rect">
            <a:avLst/>
          </a:prstGeom>
        </p:spPr>
      </p:pic>
      <p:sp>
        <p:nvSpPr>
          <p:cNvPr id="3" name="Titre 2">
            <a:extLst>
              <a:ext uri="{FF2B5EF4-FFF2-40B4-BE49-F238E27FC236}">
                <a16:creationId xmlns:a16="http://schemas.microsoft.com/office/drawing/2014/main" id="{01EB217E-D7CD-EDD5-8071-88B8495E6CF0}"/>
              </a:ext>
            </a:extLst>
          </p:cNvPr>
          <p:cNvSpPr>
            <a:spLocks noGrp="1"/>
          </p:cNvSpPr>
          <p:nvPr>
            <p:ph type="title"/>
          </p:nvPr>
        </p:nvSpPr>
        <p:spPr/>
        <p:txBody>
          <a:bodyPr/>
          <a:lstStyle/>
          <a:p>
            <a:pPr marL="228600" marR="0" lvl="0" indent="-228600" algn="ctr" defTabSz="914400" rtl="0" eaLnBrk="1" fontAlgn="auto" latinLnBrk="1" hangingPunct="1">
              <a:lnSpc>
                <a:spcPct val="100000"/>
              </a:lnSpc>
              <a:spcBef>
                <a:spcPct val="20000"/>
              </a:spcBef>
              <a:spcAft>
                <a:spcPts val="0"/>
              </a:spcAft>
              <a:tabLst/>
              <a:defRPr/>
            </a:pPr>
            <a:r>
              <a:rPr kumimoji="0" lang="fr-FR" altLang="ko-KR" sz="1800" b="0" i="0" u="none" strike="noStrike" kern="1200" cap="none" spc="0" normalizeH="0" baseline="0" noProof="0" dirty="0">
                <a:ln>
                  <a:noFill/>
                </a:ln>
                <a:gradFill>
                  <a:gsLst>
                    <a:gs pos="0">
                      <a:srgbClr val="000000">
                        <a:alpha val="70000"/>
                      </a:srgbClr>
                    </a:gs>
                    <a:gs pos="100000">
                      <a:srgbClr val="000000">
                        <a:alpha val="70000"/>
                      </a:srgbClr>
                    </a:gs>
                  </a:gsLst>
                  <a:lin ang="5400000" scaled="0"/>
                </a:gradFill>
                <a:effectLst/>
                <a:uLnTx/>
                <a:uFillTx/>
                <a:latin typeface="Calibri" panose="020F0502020204030204" pitchFamily="34" charset="0"/>
                <a:ea typeface="Roboto Condensed Light"/>
                <a:cs typeface="Calibri" panose="020F0502020204030204" pitchFamily="34" charset="0"/>
              </a:rPr>
              <a:t>4- </a:t>
            </a:r>
            <a:r>
              <a:rPr kumimoji="0" lang="fr-FR" altLang="ko-KR" sz="1800" b="0" i="0" u="none" strike="noStrike" kern="1200" cap="none" spc="0" normalizeH="0" baseline="0" noProof="0" dirty="0" err="1">
                <a:ln>
                  <a:noFill/>
                </a:ln>
                <a:gradFill>
                  <a:gsLst>
                    <a:gs pos="0">
                      <a:srgbClr val="000000">
                        <a:alpha val="70000"/>
                      </a:srgbClr>
                    </a:gs>
                    <a:gs pos="100000">
                      <a:srgbClr val="000000">
                        <a:alpha val="70000"/>
                      </a:srgbClr>
                    </a:gs>
                  </a:gsLst>
                  <a:lin ang="5400000" scaled="0"/>
                </a:gradFill>
                <a:effectLst/>
                <a:uLnTx/>
                <a:uFillTx/>
                <a:latin typeface="Calibri" panose="020F0502020204030204" pitchFamily="34" charset="0"/>
                <a:ea typeface="Roboto Condensed Light"/>
                <a:cs typeface="Calibri" panose="020F0502020204030204" pitchFamily="34" charset="0"/>
              </a:rPr>
              <a:t>Privacy</a:t>
            </a:r>
            <a:r>
              <a:rPr kumimoji="0" lang="fr-FR" altLang="ko-KR" sz="1800" b="0" i="0" u="none" strike="noStrike" kern="1200" cap="none" spc="0" normalizeH="0" baseline="0" noProof="0" dirty="0">
                <a:ln>
                  <a:noFill/>
                </a:ln>
                <a:gradFill>
                  <a:gsLst>
                    <a:gs pos="0">
                      <a:srgbClr val="000000">
                        <a:alpha val="70000"/>
                      </a:srgbClr>
                    </a:gs>
                    <a:gs pos="100000">
                      <a:srgbClr val="000000">
                        <a:alpha val="70000"/>
                      </a:srgbClr>
                    </a:gs>
                  </a:gsLst>
                  <a:lin ang="5400000" scaled="0"/>
                </a:gradFill>
                <a:effectLst/>
                <a:uLnTx/>
                <a:uFillTx/>
                <a:latin typeface="Calibri" panose="020F0502020204030204" pitchFamily="34" charset="0"/>
                <a:ea typeface="Roboto Condensed Light"/>
                <a:cs typeface="Calibri" panose="020F0502020204030204" pitchFamily="34" charset="0"/>
              </a:rPr>
              <a:t> by Design / Default</a:t>
            </a:r>
            <a:br>
              <a:rPr kumimoji="0" lang="fr-FR" altLang="ko-KR" sz="1200" b="0" i="0" u="none" strike="noStrike" kern="1200" cap="none" spc="0" normalizeH="0" baseline="0" noProof="0" dirty="0">
                <a:ln>
                  <a:noFill/>
                </a:ln>
                <a:gradFill>
                  <a:gsLst>
                    <a:gs pos="0">
                      <a:srgbClr val="000000">
                        <a:alpha val="70000"/>
                      </a:srgbClr>
                    </a:gs>
                    <a:gs pos="100000">
                      <a:srgbClr val="000000">
                        <a:alpha val="70000"/>
                      </a:srgbClr>
                    </a:gs>
                  </a:gsLst>
                  <a:lin ang="5400000" scaled="0"/>
                </a:gradFill>
                <a:effectLst/>
                <a:uLnTx/>
                <a:uFillTx/>
                <a:latin typeface="Calibri" panose="020F0502020204030204" pitchFamily="34" charset="0"/>
                <a:ea typeface="Roboto Condensed Light"/>
                <a:cs typeface="Calibri" panose="020F0502020204030204" pitchFamily="34" charset="0"/>
              </a:rPr>
            </a:br>
            <a:endParaRPr lang="fr-FR" dirty="0"/>
          </a:p>
        </p:txBody>
      </p:sp>
      <p:sp>
        <p:nvSpPr>
          <p:cNvPr id="4" name="Rectangle 3">
            <a:extLst>
              <a:ext uri="{FF2B5EF4-FFF2-40B4-BE49-F238E27FC236}">
                <a16:creationId xmlns:a16="http://schemas.microsoft.com/office/drawing/2014/main" id="{9185DF30-D131-252B-7F71-521FD2118AFB}"/>
              </a:ext>
            </a:extLst>
          </p:cNvPr>
          <p:cNvSpPr/>
          <p:nvPr/>
        </p:nvSpPr>
        <p:spPr>
          <a:xfrm>
            <a:off x="667966" y="726332"/>
            <a:ext cx="473413" cy="45719"/>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B714B8E6-A6EA-F190-5823-EA957E4FF3DA}"/>
              </a:ext>
            </a:extLst>
          </p:cNvPr>
          <p:cNvSpPr/>
          <p:nvPr/>
        </p:nvSpPr>
        <p:spPr>
          <a:xfrm>
            <a:off x="667966" y="4883285"/>
            <a:ext cx="985736" cy="181583"/>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77C27212-4C7F-DC67-1634-E7E1FFEFB7D8}"/>
              </a:ext>
            </a:extLst>
          </p:cNvPr>
          <p:cNvSpPr/>
          <p:nvPr/>
        </p:nvSpPr>
        <p:spPr>
          <a:xfrm>
            <a:off x="7068766" y="4803775"/>
            <a:ext cx="1354509" cy="261093"/>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D58723EE-A555-9ACD-7BE0-6CF872AF2784}"/>
              </a:ext>
            </a:extLst>
          </p:cNvPr>
          <p:cNvSpPr txBox="1"/>
          <p:nvPr/>
        </p:nvSpPr>
        <p:spPr>
          <a:xfrm>
            <a:off x="403918" y="726332"/>
            <a:ext cx="7888205" cy="2862322"/>
          </a:xfrm>
          <a:prstGeom prst="rect">
            <a:avLst/>
          </a:prstGeom>
          <a:noFill/>
        </p:spPr>
        <p:txBody>
          <a:bodyPr wrap="square" rtlCol="0">
            <a:spAutoFit/>
          </a:bodyPr>
          <a:lstStyle/>
          <a:p>
            <a:r>
              <a:rPr lang="fr-FR" sz="1000" dirty="0">
                <a:latin typeface="Calibri" panose="020F0502020204030204" pitchFamily="34" charset="0"/>
                <a:ea typeface="Calibri" panose="020F0502020204030204" pitchFamily="34" charset="0"/>
                <a:cs typeface="Calibri" panose="020F0502020204030204" pitchFamily="34" charset="0"/>
              </a:rPr>
              <a:t>Ces deux principes visent à garantir la protection des données personnelles dès la conception et par défaut dans tout traitements. </a:t>
            </a:r>
          </a:p>
          <a:p>
            <a:endParaRPr lang="fr-FR" sz="1000" dirty="0">
              <a:latin typeface="Calibri" panose="020F0502020204030204" pitchFamily="34" charset="0"/>
              <a:ea typeface="Calibri" panose="020F0502020204030204" pitchFamily="34" charset="0"/>
              <a:cs typeface="Calibri" panose="020F0502020204030204" pitchFamily="34" charset="0"/>
            </a:endParaRPr>
          </a:p>
          <a:p>
            <a:r>
              <a:rPr lang="fr-FR" sz="1000" dirty="0">
                <a:latin typeface="Calibri" panose="020F0502020204030204" pitchFamily="34" charset="0"/>
                <a:ea typeface="Calibri" panose="020F0502020204030204" pitchFamily="34" charset="0"/>
                <a:cs typeface="Calibri" panose="020F0502020204030204" pitchFamily="34" charset="0"/>
              </a:rPr>
              <a:t>Cela impose de penser à la protection des données avant même le déploiement du traitement :</a:t>
            </a:r>
          </a:p>
          <a:p>
            <a:pPr marL="171450" indent="-171450">
              <a:buFont typeface="Wingdings" panose="05000000000000000000" pitchFamily="2" charset="2"/>
              <a:buChar char="q"/>
            </a:pPr>
            <a:r>
              <a:rPr lang="fr-FR" sz="1000" dirty="0">
                <a:latin typeface="Calibri" panose="020F0502020204030204" pitchFamily="34" charset="0"/>
                <a:ea typeface="Calibri" panose="020F0502020204030204" pitchFamily="34" charset="0"/>
                <a:cs typeface="Calibri" panose="020F0502020204030204" pitchFamily="34" charset="0"/>
              </a:rPr>
              <a:t>Intégrer des mesures techniques et organisationnelles dès le départ (chiffrement, anonymisation, limitation d’accès…)</a:t>
            </a:r>
          </a:p>
          <a:p>
            <a:pPr marL="171450" indent="-171450">
              <a:buFont typeface="Wingdings" panose="05000000000000000000" pitchFamily="2" charset="2"/>
              <a:buChar char="q"/>
            </a:pPr>
            <a:r>
              <a:rPr lang="fr-FR" sz="1000" dirty="0">
                <a:latin typeface="Calibri" panose="020F0502020204030204" pitchFamily="34" charset="0"/>
                <a:ea typeface="Calibri" panose="020F0502020204030204" pitchFamily="34" charset="0"/>
                <a:cs typeface="Calibri" panose="020F0502020204030204" pitchFamily="34" charset="0"/>
              </a:rPr>
              <a:t>Evaluer les risques pour les personnes (analyse d’impact)</a:t>
            </a:r>
          </a:p>
          <a:p>
            <a:pPr marL="171450" indent="-171450">
              <a:buFont typeface="Wingdings" panose="05000000000000000000" pitchFamily="2" charset="2"/>
              <a:buChar char="q"/>
            </a:pPr>
            <a:r>
              <a:rPr lang="fr-FR" sz="1000" dirty="0">
                <a:latin typeface="Calibri" panose="020F0502020204030204" pitchFamily="34" charset="0"/>
                <a:ea typeface="Calibri" panose="020F0502020204030204" pitchFamily="34" charset="0"/>
                <a:cs typeface="Calibri" panose="020F0502020204030204" pitchFamily="34" charset="0"/>
              </a:rPr>
              <a:t>Minimiser la collecte des données dès la conception. </a:t>
            </a:r>
          </a:p>
          <a:p>
            <a:endParaRPr lang="fr-FR" sz="1000" dirty="0">
              <a:latin typeface="Calibri" panose="020F0502020204030204" pitchFamily="34" charset="0"/>
              <a:ea typeface="Calibri" panose="020F0502020204030204" pitchFamily="34" charset="0"/>
              <a:cs typeface="Calibri" panose="020F0502020204030204" pitchFamily="34" charset="0"/>
            </a:endParaRPr>
          </a:p>
          <a:p>
            <a:r>
              <a:rPr lang="fr-FR" sz="1000" dirty="0">
                <a:latin typeface="Calibri" panose="020F0502020204030204" pitchFamily="34" charset="0"/>
                <a:ea typeface="Calibri" panose="020F0502020204030204" pitchFamily="34" charset="0"/>
                <a:cs typeface="Calibri" panose="020F0502020204030204" pitchFamily="34" charset="0"/>
              </a:rPr>
              <a:t>Il convient également de configurer le traitement « par défaut », c’est-à-dire que seules les données strictement nécessaires soient :</a:t>
            </a:r>
          </a:p>
          <a:p>
            <a:pPr marL="171450" indent="-171450">
              <a:buFont typeface="Arial" panose="020B0604020202020204" pitchFamily="34" charset="0"/>
              <a:buChar char="•"/>
            </a:pPr>
            <a:r>
              <a:rPr lang="fr-FR" sz="1000" dirty="0">
                <a:latin typeface="Calibri" panose="020F0502020204030204" pitchFamily="34" charset="0"/>
                <a:ea typeface="Calibri" panose="020F0502020204030204" pitchFamily="34" charset="0"/>
                <a:cs typeface="Calibri" panose="020F0502020204030204" pitchFamily="34" charset="0"/>
              </a:rPr>
              <a:t>collectées,</a:t>
            </a:r>
          </a:p>
          <a:p>
            <a:pPr marL="171450" indent="-171450">
              <a:buFont typeface="Arial" panose="020B0604020202020204" pitchFamily="34" charset="0"/>
              <a:buChar char="•"/>
            </a:pPr>
            <a:r>
              <a:rPr lang="fr-FR" sz="1000" dirty="0">
                <a:latin typeface="Calibri" panose="020F0502020204030204" pitchFamily="34" charset="0"/>
                <a:ea typeface="Calibri" panose="020F0502020204030204" pitchFamily="34" charset="0"/>
                <a:cs typeface="Calibri" panose="020F0502020204030204" pitchFamily="34" charset="0"/>
              </a:rPr>
              <a:t>utilisées,</a:t>
            </a:r>
          </a:p>
          <a:p>
            <a:pPr marL="171450" indent="-171450">
              <a:buFont typeface="Arial" panose="020B0604020202020204" pitchFamily="34" charset="0"/>
              <a:buChar char="•"/>
            </a:pPr>
            <a:r>
              <a:rPr lang="fr-FR" sz="1000" dirty="0">
                <a:latin typeface="Calibri" panose="020F0502020204030204" pitchFamily="34" charset="0"/>
                <a:ea typeface="Calibri" panose="020F0502020204030204" pitchFamily="34" charset="0"/>
                <a:cs typeface="Calibri" panose="020F0502020204030204" pitchFamily="34" charset="0"/>
              </a:rPr>
              <a:t>conservées,</a:t>
            </a:r>
          </a:p>
          <a:p>
            <a:pPr marL="171450" indent="-171450">
              <a:buFont typeface="Arial" panose="020B0604020202020204" pitchFamily="34" charset="0"/>
              <a:buChar char="•"/>
            </a:pPr>
            <a:r>
              <a:rPr lang="fr-FR" sz="1000" dirty="0">
                <a:latin typeface="Calibri" panose="020F0502020204030204" pitchFamily="34" charset="0"/>
                <a:ea typeface="Calibri" panose="020F0502020204030204" pitchFamily="34" charset="0"/>
                <a:cs typeface="Calibri" panose="020F0502020204030204" pitchFamily="34" charset="0"/>
              </a:rPr>
              <a:t>accessibles.</a:t>
            </a:r>
          </a:p>
          <a:p>
            <a:endParaRPr lang="fr-FR" sz="1000" dirty="0">
              <a:latin typeface="Calibri" panose="020F0502020204030204" pitchFamily="34" charset="0"/>
              <a:ea typeface="Calibri" panose="020F0502020204030204" pitchFamily="34" charset="0"/>
              <a:cs typeface="Calibri" panose="020F0502020204030204" pitchFamily="34" charset="0"/>
            </a:endParaRPr>
          </a:p>
          <a:p>
            <a:r>
              <a:rPr lang="fr-FR" sz="1000" dirty="0">
                <a:latin typeface="Calibri" panose="020F0502020204030204" pitchFamily="34" charset="0"/>
                <a:ea typeface="Calibri" panose="020F0502020204030204" pitchFamily="34" charset="0"/>
                <a:cs typeface="Calibri" panose="020F0502020204030204" pitchFamily="34" charset="0"/>
              </a:rPr>
              <a:t>Cela implique notamment :</a:t>
            </a:r>
          </a:p>
          <a:p>
            <a:pPr marL="171450" indent="-171450">
              <a:buFont typeface="Wingdings" panose="05000000000000000000" pitchFamily="2" charset="2"/>
              <a:buChar char="ü"/>
            </a:pPr>
            <a:r>
              <a:rPr lang="fr-FR" sz="1000" dirty="0">
                <a:latin typeface="Calibri" panose="020F0502020204030204" pitchFamily="34" charset="0"/>
                <a:ea typeface="Calibri" panose="020F0502020204030204" pitchFamily="34" charset="0"/>
                <a:cs typeface="Calibri" panose="020F0502020204030204" pitchFamily="34" charset="0"/>
              </a:rPr>
              <a:t>paramètres de confidentialité réglés au niveau maximal par défaut,</a:t>
            </a:r>
          </a:p>
          <a:p>
            <a:pPr marL="171450" indent="-171450">
              <a:buFont typeface="Wingdings" panose="05000000000000000000" pitchFamily="2" charset="2"/>
              <a:buChar char="ü"/>
            </a:pPr>
            <a:r>
              <a:rPr lang="fr-FR" sz="1000" dirty="0">
                <a:latin typeface="Calibri" panose="020F0502020204030204" pitchFamily="34" charset="0"/>
                <a:ea typeface="Calibri" panose="020F0502020204030204" pitchFamily="34" charset="0"/>
                <a:cs typeface="Calibri" panose="020F0502020204030204" pitchFamily="34" charset="0"/>
              </a:rPr>
              <a:t>pas de cases pré cochées,</a:t>
            </a:r>
          </a:p>
          <a:p>
            <a:pPr marL="171450" indent="-171450">
              <a:buFont typeface="Wingdings" panose="05000000000000000000" pitchFamily="2" charset="2"/>
              <a:buChar char="ü"/>
            </a:pPr>
            <a:r>
              <a:rPr lang="fr-FR" sz="1000" dirty="0">
                <a:latin typeface="Calibri" panose="020F0502020204030204" pitchFamily="34" charset="0"/>
                <a:ea typeface="Calibri" panose="020F0502020204030204" pitchFamily="34" charset="0"/>
                <a:cs typeface="Calibri" panose="020F0502020204030204" pitchFamily="34" charset="0"/>
              </a:rPr>
              <a:t>minimisation des données : ne collecter que ce qui est indispensable,</a:t>
            </a:r>
          </a:p>
          <a:p>
            <a:pPr marL="171450" indent="-171450">
              <a:buFont typeface="Wingdings" panose="05000000000000000000" pitchFamily="2" charset="2"/>
              <a:buChar char="ü"/>
            </a:pPr>
            <a:r>
              <a:rPr lang="fr-FR" sz="1000" dirty="0">
                <a:latin typeface="Calibri" panose="020F0502020204030204" pitchFamily="34" charset="0"/>
                <a:ea typeface="Calibri" panose="020F0502020204030204" pitchFamily="34" charset="0"/>
                <a:cs typeface="Calibri" panose="020F0502020204030204" pitchFamily="34" charset="0"/>
              </a:rPr>
              <a:t>durée de conservation limitée et déterminée par avancée.</a:t>
            </a:r>
          </a:p>
        </p:txBody>
      </p:sp>
      <p:sp>
        <p:nvSpPr>
          <p:cNvPr id="2" name="Rectangle 1">
            <a:extLst>
              <a:ext uri="{FF2B5EF4-FFF2-40B4-BE49-F238E27FC236}">
                <a16:creationId xmlns:a16="http://schemas.microsoft.com/office/drawing/2014/main" id="{544E668A-DA0F-BB10-4BED-DB58EA88D1B2}"/>
              </a:ext>
            </a:extLst>
          </p:cNvPr>
          <p:cNvSpPr/>
          <p:nvPr/>
        </p:nvSpPr>
        <p:spPr>
          <a:xfrm>
            <a:off x="7837714" y="287383"/>
            <a:ext cx="585561" cy="267788"/>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801EDCC6-CD3C-2FC9-CDC1-D10B4B1CFD21}"/>
              </a:ext>
            </a:extLst>
          </p:cNvPr>
          <p:cNvPicPr>
            <a:picLocks noChangeAspect="1"/>
          </p:cNvPicPr>
          <p:nvPr/>
        </p:nvPicPr>
        <p:blipFill>
          <a:blip r:embed="rId3"/>
          <a:stretch>
            <a:fillRect/>
          </a:stretch>
        </p:blipFill>
        <p:spPr>
          <a:xfrm>
            <a:off x="8231230" y="62049"/>
            <a:ext cx="796828" cy="793568"/>
          </a:xfrm>
          <a:prstGeom prst="rect">
            <a:avLst/>
          </a:prstGeom>
        </p:spPr>
      </p:pic>
    </p:spTree>
    <p:extLst>
      <p:ext uri="{BB962C8B-B14F-4D97-AF65-F5344CB8AC3E}">
        <p14:creationId xmlns:p14="http://schemas.microsoft.com/office/powerpoint/2010/main" val="214049896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CD85F8E-5033-1488-16AF-9753AF35349C}"/>
              </a:ext>
            </a:extLst>
          </p:cNvPr>
          <p:cNvSpPr>
            <a:spLocks noGrp="1"/>
          </p:cNvSpPr>
          <p:nvPr>
            <p:ph type="title"/>
          </p:nvPr>
        </p:nvSpPr>
        <p:spPr/>
        <p:txBody>
          <a:bodyPr/>
          <a:lstStyle/>
          <a:p>
            <a:pPr marL="228600" marR="0" lvl="0" indent="-228600" algn="ctr" defTabSz="914400" rtl="0" eaLnBrk="1" fontAlgn="auto" latinLnBrk="1" hangingPunct="1">
              <a:lnSpc>
                <a:spcPct val="100000"/>
              </a:lnSpc>
              <a:spcBef>
                <a:spcPct val="20000"/>
              </a:spcBef>
              <a:spcAft>
                <a:spcPts val="0"/>
              </a:spcAft>
              <a:tabLst/>
              <a:defRPr/>
            </a:pPr>
            <a:r>
              <a:rPr kumimoji="0" lang="fr-FR" altLang="ko-KR" sz="1800" b="0" i="0" u="none" strike="noStrike" kern="1200" cap="none" spc="0" normalizeH="0" baseline="0" noProof="0" dirty="0">
                <a:ln>
                  <a:noFill/>
                </a:ln>
                <a:gradFill>
                  <a:gsLst>
                    <a:gs pos="0">
                      <a:srgbClr val="000000">
                        <a:alpha val="70000"/>
                      </a:srgbClr>
                    </a:gs>
                    <a:gs pos="100000">
                      <a:srgbClr val="000000">
                        <a:alpha val="70000"/>
                      </a:srgbClr>
                    </a:gs>
                  </a:gsLst>
                  <a:lin ang="5400000" scaled="0"/>
                </a:gradFill>
                <a:effectLst/>
                <a:uLnTx/>
                <a:uFillTx/>
                <a:latin typeface="Calibri" panose="020F0502020204030204" pitchFamily="34" charset="0"/>
                <a:ea typeface="Roboto Condensed Light"/>
                <a:cs typeface="Calibri" panose="020F0502020204030204" pitchFamily="34" charset="0"/>
              </a:rPr>
              <a:t>5- Les bases juridiques</a:t>
            </a:r>
            <a:br>
              <a:rPr kumimoji="0" lang="fr-FR" altLang="ko-KR" sz="1200" b="0" i="0" u="none" strike="noStrike" kern="1200" cap="none" spc="0" normalizeH="0" baseline="0" noProof="0" dirty="0">
                <a:ln>
                  <a:noFill/>
                </a:ln>
                <a:gradFill>
                  <a:gsLst>
                    <a:gs pos="0">
                      <a:srgbClr val="000000">
                        <a:alpha val="70000"/>
                      </a:srgbClr>
                    </a:gs>
                    <a:gs pos="100000">
                      <a:srgbClr val="000000">
                        <a:alpha val="70000"/>
                      </a:srgbClr>
                    </a:gs>
                  </a:gsLst>
                  <a:lin ang="5400000" scaled="0"/>
                </a:gradFill>
                <a:effectLst/>
                <a:uLnTx/>
                <a:uFillTx/>
                <a:latin typeface="Calibri" panose="020F0502020204030204" pitchFamily="34" charset="0"/>
                <a:ea typeface="Roboto Condensed Light"/>
                <a:cs typeface="Calibri" panose="020F0502020204030204" pitchFamily="34" charset="0"/>
              </a:rPr>
            </a:br>
            <a:endParaRPr lang="fr-FR" dirty="0"/>
          </a:p>
        </p:txBody>
      </p:sp>
      <p:sp>
        <p:nvSpPr>
          <p:cNvPr id="4" name="Rectangle 3">
            <a:extLst>
              <a:ext uri="{FF2B5EF4-FFF2-40B4-BE49-F238E27FC236}">
                <a16:creationId xmlns:a16="http://schemas.microsoft.com/office/drawing/2014/main" id="{980172B7-61AA-3A29-35B3-D45104E9C671}"/>
              </a:ext>
            </a:extLst>
          </p:cNvPr>
          <p:cNvSpPr/>
          <p:nvPr/>
        </p:nvSpPr>
        <p:spPr>
          <a:xfrm>
            <a:off x="661481" y="687519"/>
            <a:ext cx="440987" cy="91017"/>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4F7063D0-3932-3EF8-8410-71117B687901}"/>
              </a:ext>
            </a:extLst>
          </p:cNvPr>
          <p:cNvSpPr/>
          <p:nvPr/>
        </p:nvSpPr>
        <p:spPr>
          <a:xfrm>
            <a:off x="720725" y="4837889"/>
            <a:ext cx="952432" cy="233464"/>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0722103D-DD95-B599-92C1-C105601AB278}"/>
              </a:ext>
            </a:extLst>
          </p:cNvPr>
          <p:cNvSpPr/>
          <p:nvPr/>
        </p:nvSpPr>
        <p:spPr>
          <a:xfrm>
            <a:off x="7101191" y="4837889"/>
            <a:ext cx="1322084" cy="233464"/>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DE129669-2043-8C3F-B64F-561F25FA1D49}"/>
              </a:ext>
            </a:extLst>
          </p:cNvPr>
          <p:cNvSpPr txBox="1"/>
          <p:nvPr/>
        </p:nvSpPr>
        <p:spPr>
          <a:xfrm>
            <a:off x="437865" y="902526"/>
            <a:ext cx="8268267" cy="4516621"/>
          </a:xfrm>
          <a:prstGeom prst="rect">
            <a:avLst/>
          </a:prstGeom>
          <a:noFill/>
        </p:spPr>
        <p:txBody>
          <a:bodyPr wrap="square" rtlCol="0">
            <a:spAutoFit/>
          </a:bodyPr>
          <a:lstStyle/>
          <a:p>
            <a:pPr marR="0" algn="just" rtl="0"/>
            <a:r>
              <a:rPr lang="fr-FR" sz="1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La base légale d’un traitement est </a:t>
            </a:r>
            <a:r>
              <a:rPr lang="fr-FR" sz="10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ce qui autorise légalement sa mise en œuvre</a:t>
            </a:r>
            <a:r>
              <a:rPr lang="fr-FR" sz="1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ce qui donne le droit à un organisme de collecter ou d'utiliser des données personnelles.</a:t>
            </a:r>
          </a:p>
          <a:p>
            <a:pPr marR="0" algn="just" rtl="0"/>
            <a:r>
              <a:rPr lang="fr-FR" sz="1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On peut également parler de « fondement juridique » ou de « base juridique » du traitement.</a:t>
            </a:r>
          </a:p>
          <a:p>
            <a:pPr marR="0" algn="just" rtl="0"/>
            <a:endParaRPr lang="fr-FR" sz="1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R="0" algn="just" rtl="0"/>
            <a:r>
              <a:rPr lang="fr-FR" sz="1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Six bases légales sont prévues par le RGPD :</a:t>
            </a:r>
          </a:p>
          <a:p>
            <a:pPr lvl="1" algn="just">
              <a:buClr>
                <a:srgbClr val="000000"/>
              </a:buClr>
              <a:buFont typeface="Symbol" panose="05050102010706020507" pitchFamily="18" charset="2"/>
              <a:buChar char="·"/>
            </a:pPr>
            <a:r>
              <a:rPr lang="fr-FR" sz="1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FR" sz="1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Le consentement,</a:t>
            </a:r>
          </a:p>
          <a:p>
            <a:pPr lvl="1">
              <a:buClr>
                <a:srgbClr val="000000"/>
              </a:buClr>
              <a:buFont typeface="Symbol" panose="05050102010706020507" pitchFamily="18" charset="2"/>
              <a:buChar char="·"/>
            </a:pPr>
            <a:r>
              <a:rPr lang="fr-FR" sz="1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Le contrat,</a:t>
            </a:r>
          </a:p>
          <a:p>
            <a:pPr lvl="1">
              <a:buClr>
                <a:srgbClr val="000000"/>
              </a:buClr>
              <a:buFont typeface="Symbol" panose="05050102010706020507" pitchFamily="18" charset="2"/>
              <a:buChar char="·"/>
            </a:pPr>
            <a:r>
              <a:rPr lang="fr-FR" sz="1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L’obligation légale,</a:t>
            </a:r>
          </a:p>
          <a:p>
            <a:pPr lvl="1">
              <a:buClr>
                <a:srgbClr val="000000"/>
              </a:buClr>
              <a:buFont typeface="Symbol" panose="05050102010706020507" pitchFamily="18" charset="2"/>
              <a:buChar char="·"/>
            </a:pPr>
            <a:r>
              <a:rPr lang="fr-FR" sz="1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La sauvegarde des intérêts vitaux,</a:t>
            </a:r>
          </a:p>
          <a:p>
            <a:pPr lvl="1">
              <a:buClr>
                <a:srgbClr val="000000"/>
              </a:buClr>
              <a:buFont typeface="Symbol" panose="05050102010706020507" pitchFamily="18" charset="2"/>
              <a:buChar char="·"/>
            </a:pPr>
            <a:r>
              <a:rPr lang="fr-FR" sz="1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L’intérêt public,</a:t>
            </a:r>
          </a:p>
          <a:p>
            <a:pPr lvl="1">
              <a:buClr>
                <a:srgbClr val="000000"/>
              </a:buClr>
              <a:buFont typeface="Symbol" panose="05050102010706020507" pitchFamily="18" charset="2"/>
              <a:buChar char="·"/>
            </a:pPr>
            <a:r>
              <a:rPr lang="fr-FR" sz="1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Les intérêts légitimes.</a:t>
            </a:r>
          </a:p>
          <a:p>
            <a:pPr marR="0" algn="just" rtl="0"/>
            <a:endParaRPr lang="fr-FR" sz="10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R="0" algn="just" rtl="0">
              <a:buClr>
                <a:srgbClr val="A02B93"/>
              </a:buClr>
            </a:pPr>
            <a:r>
              <a:rPr lang="fr-FR" sz="1000" b="1" i="0" u="sng" strike="noStrike" baseline="0" dirty="0">
                <a:solidFill>
                  <a:srgbClr val="A02B93"/>
                </a:solidFill>
                <a:latin typeface="Calibri" panose="020F0502020204030204" pitchFamily="34" charset="0"/>
                <a:ea typeface="Calibri" panose="020F0502020204030204" pitchFamily="34" charset="0"/>
                <a:cs typeface="Calibri" panose="020F0502020204030204" pitchFamily="34" charset="0"/>
              </a:rPr>
              <a:t>1- Le consentement (Article 6-1 a)</a:t>
            </a:r>
          </a:p>
          <a:p>
            <a:pPr marR="0" algn="l" rtl="0"/>
            <a:endParaRPr lang="fr-FR" sz="1000" b="0" i="0" u="sng" strike="noStrike" baseline="0" dirty="0">
              <a:latin typeface="Calibri" panose="020F0502020204030204" pitchFamily="34" charset="0"/>
              <a:ea typeface="Calibri" panose="020F0502020204030204" pitchFamily="34" charset="0"/>
              <a:cs typeface="Calibri" panose="020F0502020204030204" pitchFamily="34" charset="0"/>
            </a:endParaRPr>
          </a:p>
          <a:p>
            <a:pPr marR="0" algn="just" rtl="0"/>
            <a:r>
              <a:rPr lang="fr-FR" sz="1000" b="0" i="0" strike="noStrike" baseline="0" dirty="0">
                <a:latin typeface="Calibri" panose="020F0502020204030204" pitchFamily="34" charset="0"/>
                <a:ea typeface="Calibri" panose="020F0502020204030204" pitchFamily="34" charset="0"/>
                <a:cs typeface="Calibri" panose="020F0502020204030204" pitchFamily="34" charset="0"/>
              </a:rPr>
              <a:t>Le traitement est basé sur un accord clair, libre, éclairé et spécifique de la personne concernée.</a:t>
            </a:r>
          </a:p>
          <a:p>
            <a:pPr marR="0" algn="just" rtl="0"/>
            <a:r>
              <a:rPr lang="fr-FR" sz="1000" b="0" i="1" strike="noStrike" baseline="0" dirty="0">
                <a:solidFill>
                  <a:srgbClr val="4EA72E"/>
                </a:solidFill>
                <a:latin typeface="Calibri" panose="020F0502020204030204" pitchFamily="34" charset="0"/>
                <a:ea typeface="Calibri" panose="020F0502020204030204" pitchFamily="34" charset="0"/>
                <a:cs typeface="Calibri" panose="020F0502020204030204" pitchFamily="34" charset="0"/>
              </a:rPr>
              <a:t>Exemple : inscription à une newsletter après avoir coché une case.</a:t>
            </a:r>
          </a:p>
          <a:p>
            <a:pPr marR="0" algn="just" rtl="0"/>
            <a:r>
              <a:rPr lang="fr-FR" sz="1000" b="0" i="0" strike="noStrike" baseline="0" dirty="0">
                <a:latin typeface="Calibri" panose="020F0502020204030204" pitchFamily="34" charset="0"/>
                <a:ea typeface="Calibri" panose="020F0502020204030204" pitchFamily="34" charset="0"/>
                <a:cs typeface="Calibri" panose="020F0502020204030204" pitchFamily="34" charset="0"/>
              </a:rPr>
              <a:t>⚠️ Le consentement doit pouvoir être retiré aussi facilement qu’il a été donné.</a:t>
            </a:r>
          </a:p>
          <a:p>
            <a:pPr marR="0" algn="just" rtl="0">
              <a:buClr>
                <a:srgbClr val="A02B93"/>
              </a:buClr>
            </a:pPr>
            <a:endParaRPr lang="fr-FR" sz="1000" b="1" i="0" u="sng" strike="noStrike" baseline="0" dirty="0">
              <a:solidFill>
                <a:srgbClr val="A02B93"/>
              </a:solidFill>
              <a:latin typeface="Calibri" panose="020F0502020204030204" pitchFamily="34" charset="0"/>
              <a:ea typeface="Calibri" panose="020F0502020204030204" pitchFamily="34" charset="0"/>
              <a:cs typeface="Calibri" panose="020F0502020204030204" pitchFamily="34" charset="0"/>
            </a:endParaRPr>
          </a:p>
          <a:p>
            <a:pPr marR="0" algn="just" rtl="0">
              <a:buClr>
                <a:srgbClr val="A02B93"/>
              </a:buClr>
            </a:pPr>
            <a:r>
              <a:rPr lang="fr-FR" sz="1000" b="1" u="sng" dirty="0">
                <a:solidFill>
                  <a:srgbClr val="A02B93"/>
                </a:solidFill>
                <a:latin typeface="Calibri" panose="020F0502020204030204" pitchFamily="34" charset="0"/>
                <a:ea typeface="Calibri" panose="020F0502020204030204" pitchFamily="34" charset="0"/>
                <a:cs typeface="Calibri" panose="020F0502020204030204" pitchFamily="34" charset="0"/>
              </a:rPr>
              <a:t>2- </a:t>
            </a:r>
            <a:r>
              <a:rPr lang="fr-FR" sz="1000" b="1" i="0" u="sng" strike="noStrike" baseline="0" dirty="0">
                <a:solidFill>
                  <a:srgbClr val="A02B93"/>
                </a:solidFill>
                <a:latin typeface="Calibri" panose="020F0502020204030204" pitchFamily="34" charset="0"/>
                <a:ea typeface="Calibri" panose="020F0502020204030204" pitchFamily="34" charset="0"/>
                <a:cs typeface="Calibri" panose="020F0502020204030204" pitchFamily="34" charset="0"/>
              </a:rPr>
              <a:t>L’exécution d’un contrat (Article 6-1 b)</a:t>
            </a:r>
          </a:p>
          <a:p>
            <a:pPr marR="0" algn="l" rtl="0"/>
            <a:endParaRPr lang="fr-FR" sz="1000" b="0" i="0" u="sng" strike="noStrike" baseline="0" dirty="0">
              <a:latin typeface="Calibri" panose="020F0502020204030204" pitchFamily="34" charset="0"/>
              <a:ea typeface="Calibri" panose="020F0502020204030204" pitchFamily="34" charset="0"/>
              <a:cs typeface="Calibri" panose="020F0502020204030204" pitchFamily="34" charset="0"/>
            </a:endParaRPr>
          </a:p>
          <a:p>
            <a:pPr marR="0" algn="just" rtl="0"/>
            <a:r>
              <a:rPr lang="fr-FR" sz="1000" b="0" i="0" strike="noStrike" baseline="0" dirty="0">
                <a:latin typeface="Calibri" panose="020F0502020204030204" pitchFamily="34" charset="0"/>
                <a:ea typeface="Calibri" panose="020F0502020204030204" pitchFamily="34" charset="0"/>
                <a:cs typeface="Calibri" panose="020F0502020204030204" pitchFamily="34" charset="0"/>
              </a:rPr>
              <a:t>Le traitement est nécessaire pour exécuter un contrat ou pour prendre des mesures précontractuelles à la demande de la personne.</a:t>
            </a:r>
          </a:p>
          <a:p>
            <a:pPr marR="0" algn="just" rtl="0"/>
            <a:r>
              <a:rPr lang="fr-FR" sz="1000" b="0" i="1" strike="noStrike" baseline="0" dirty="0">
                <a:solidFill>
                  <a:srgbClr val="4EA72E"/>
                </a:solidFill>
                <a:latin typeface="Calibri" panose="020F0502020204030204" pitchFamily="34" charset="0"/>
                <a:ea typeface="Calibri" panose="020F0502020204030204" pitchFamily="34" charset="0"/>
                <a:cs typeface="Calibri" panose="020F0502020204030204" pitchFamily="34" charset="0"/>
              </a:rPr>
              <a:t>Exemple : une boutique en ligne a besoin des coordonnées pour livrer une commande.</a:t>
            </a:r>
          </a:p>
          <a:p>
            <a:pPr marR="0" algn="just" rtl="0"/>
            <a:endParaRPr lang="fr-FR" sz="1000" b="0" i="0" u="sng" strike="noStrike" baseline="0" dirty="0">
              <a:latin typeface="Calibri" panose="020F0502020204030204" pitchFamily="34" charset="0"/>
              <a:ea typeface="Calibri" panose="020F0502020204030204" pitchFamily="34" charset="0"/>
              <a:cs typeface="Calibri" panose="020F0502020204030204" pitchFamily="34" charset="0"/>
            </a:endParaRPr>
          </a:p>
          <a:p>
            <a:pPr marR="0" algn="just" rtl="0">
              <a:buClr>
                <a:srgbClr val="A02B93"/>
              </a:buClr>
            </a:pPr>
            <a:r>
              <a:rPr lang="fr-FR" sz="1000" b="1" i="0" u="sng" strike="noStrike" baseline="0" dirty="0">
                <a:solidFill>
                  <a:srgbClr val="A02B93"/>
                </a:solidFill>
                <a:latin typeface="Calibri" panose="020F0502020204030204" pitchFamily="34" charset="0"/>
                <a:ea typeface="Calibri" panose="020F0502020204030204" pitchFamily="34" charset="0"/>
                <a:cs typeface="Calibri" panose="020F0502020204030204" pitchFamily="34" charset="0"/>
              </a:rPr>
              <a:t>3- L’obligation légale (Article 6-1 c)</a:t>
            </a:r>
          </a:p>
          <a:p>
            <a:pPr marR="0" algn="just" rtl="0"/>
            <a:endParaRPr lang="fr-FR" sz="800" b="0" i="0" u="sng" strike="noStrike" baseline="0" dirty="0">
              <a:latin typeface="Times New Roman" panose="02020603050405020304" pitchFamily="18" charset="0"/>
            </a:endParaRPr>
          </a:p>
          <a:p>
            <a:pPr marR="0" algn="just" rtl="0"/>
            <a:r>
              <a:rPr lang="fr-FR" sz="1000" b="0" i="0" strike="noStrike" baseline="0" dirty="0">
                <a:latin typeface="Calibri" panose="020F0502020204030204" pitchFamily="34" charset="0"/>
                <a:ea typeface="Calibri" panose="020F0502020204030204" pitchFamily="34" charset="0"/>
                <a:cs typeface="Calibri" panose="020F0502020204030204" pitchFamily="34" charset="0"/>
              </a:rPr>
              <a:t>Le traitement est nécessaire pour respecter une obligation légale à laquelle le responsable du traitement est soumis.</a:t>
            </a:r>
          </a:p>
          <a:p>
            <a:pPr marR="0" algn="just" rtl="0"/>
            <a:r>
              <a:rPr lang="fr-FR" sz="1000" b="0" i="1" strike="noStrike" baseline="0" dirty="0">
                <a:solidFill>
                  <a:srgbClr val="4EA72E"/>
                </a:solidFill>
                <a:latin typeface="Calibri" panose="020F0502020204030204" pitchFamily="34" charset="0"/>
                <a:ea typeface="Calibri" panose="020F0502020204030204" pitchFamily="34" charset="0"/>
                <a:cs typeface="Calibri" panose="020F0502020204030204" pitchFamily="34" charset="0"/>
              </a:rPr>
              <a:t>Exemple : conserver des factures pendant une durée légale pour la comptabilité.</a:t>
            </a:r>
          </a:p>
          <a:p>
            <a:pPr marR="0" algn="just" rtl="0"/>
            <a:endParaRPr lang="fr-FR" sz="1000" b="0" i="0" strike="noStrike" baseline="0" dirty="0">
              <a:latin typeface="Calibri" panose="020F0502020204030204" pitchFamily="34" charset="0"/>
              <a:ea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D5E14DCD-6BB9-41DF-4B56-725B0B542787}"/>
              </a:ext>
            </a:extLst>
          </p:cNvPr>
          <p:cNvSpPr/>
          <p:nvPr/>
        </p:nvSpPr>
        <p:spPr>
          <a:xfrm>
            <a:off x="7772400" y="248194"/>
            <a:ext cx="650875" cy="306538"/>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4B44342F-2AED-1766-4125-A9A56E1C2ACD}"/>
              </a:ext>
            </a:extLst>
          </p:cNvPr>
          <p:cNvPicPr>
            <a:picLocks noChangeAspect="1"/>
          </p:cNvPicPr>
          <p:nvPr/>
        </p:nvPicPr>
        <p:blipFill>
          <a:blip r:embed="rId2"/>
          <a:stretch>
            <a:fillRect/>
          </a:stretch>
        </p:blipFill>
        <p:spPr>
          <a:xfrm>
            <a:off x="8231230" y="62049"/>
            <a:ext cx="796828" cy="793568"/>
          </a:xfrm>
          <a:prstGeom prst="rect">
            <a:avLst/>
          </a:prstGeom>
        </p:spPr>
      </p:pic>
    </p:spTree>
    <p:extLst>
      <p:ext uri="{BB962C8B-B14F-4D97-AF65-F5344CB8AC3E}">
        <p14:creationId xmlns:p14="http://schemas.microsoft.com/office/powerpoint/2010/main" val="317450061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3B66ACF-88A1-5376-8079-CEFAF7A03BAF}"/>
              </a:ext>
            </a:extLst>
          </p:cNvPr>
          <p:cNvSpPr>
            <a:spLocks noGrp="1"/>
          </p:cNvSpPr>
          <p:nvPr>
            <p:ph type="title"/>
          </p:nvPr>
        </p:nvSpPr>
        <p:spPr/>
        <p:txBody>
          <a:bodyPr/>
          <a:lstStyle/>
          <a:p>
            <a:pPr algn="ctr"/>
            <a:r>
              <a:rPr kumimoji="0" lang="fr-FR" altLang="ko-KR" sz="1800" b="0" i="0" u="none" strike="noStrike" kern="1200" cap="none" spc="0" normalizeH="0" baseline="0" noProof="0" dirty="0">
                <a:ln>
                  <a:noFill/>
                </a:ln>
                <a:gradFill>
                  <a:gsLst>
                    <a:gs pos="0">
                      <a:srgbClr val="000000">
                        <a:alpha val="70000"/>
                      </a:srgbClr>
                    </a:gs>
                    <a:gs pos="100000">
                      <a:srgbClr val="000000">
                        <a:alpha val="70000"/>
                      </a:srgbClr>
                    </a:gs>
                  </a:gsLst>
                  <a:lin ang="5400000" scaled="0"/>
                </a:gradFill>
                <a:effectLst/>
                <a:uLnTx/>
                <a:uFillTx/>
                <a:latin typeface="Calibri" panose="020F0502020204030204" pitchFamily="34" charset="0"/>
                <a:ea typeface="Roboto Condensed Light"/>
                <a:cs typeface="Calibri" panose="020F0502020204030204" pitchFamily="34" charset="0"/>
              </a:rPr>
              <a:t>5- Les bases juridiques</a:t>
            </a:r>
            <a:endParaRPr lang="fr-FR" dirty="0"/>
          </a:p>
        </p:txBody>
      </p:sp>
      <p:sp>
        <p:nvSpPr>
          <p:cNvPr id="4" name="Rectangle 3">
            <a:extLst>
              <a:ext uri="{FF2B5EF4-FFF2-40B4-BE49-F238E27FC236}">
                <a16:creationId xmlns:a16="http://schemas.microsoft.com/office/drawing/2014/main" id="{76581475-1240-D887-14A1-4DE81BDB4CAD}"/>
              </a:ext>
            </a:extLst>
          </p:cNvPr>
          <p:cNvSpPr/>
          <p:nvPr/>
        </p:nvSpPr>
        <p:spPr>
          <a:xfrm>
            <a:off x="720725" y="660018"/>
            <a:ext cx="386180" cy="147176"/>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4E8C688B-2C7E-0041-CF16-FD9C28F135DF}"/>
              </a:ext>
            </a:extLst>
          </p:cNvPr>
          <p:cNvSpPr txBox="1"/>
          <p:nvPr/>
        </p:nvSpPr>
        <p:spPr>
          <a:xfrm>
            <a:off x="226882" y="672684"/>
            <a:ext cx="8690236" cy="4401205"/>
          </a:xfrm>
          <a:prstGeom prst="rect">
            <a:avLst/>
          </a:prstGeom>
          <a:noFill/>
        </p:spPr>
        <p:txBody>
          <a:bodyPr wrap="square" rtlCol="0">
            <a:spAutoFit/>
          </a:bodyPr>
          <a:lstStyle/>
          <a:p>
            <a:pPr marR="0" algn="just" rtl="0">
              <a:buClr>
                <a:srgbClr val="A02B93"/>
              </a:buClr>
            </a:pPr>
            <a:r>
              <a:rPr lang="fr-FR" sz="1000" b="1" i="0" u="sng" strike="noStrike" baseline="0" dirty="0">
                <a:solidFill>
                  <a:srgbClr val="A02B93"/>
                </a:solidFill>
                <a:latin typeface="Calibri" panose="020F0502020204030204" pitchFamily="34" charset="0"/>
                <a:ea typeface="Calibri" panose="020F0502020204030204" pitchFamily="34" charset="0"/>
                <a:cs typeface="Calibri" panose="020F0502020204030204" pitchFamily="34" charset="0"/>
              </a:rPr>
              <a:t>4- La sauvegarde des intérêts vitaux (Article 6-1 d)</a:t>
            </a:r>
          </a:p>
          <a:p>
            <a:pPr marR="0" algn="just" rtl="0"/>
            <a:endParaRPr lang="fr-FR" sz="1000" b="0" i="0" u="sng" strike="noStrike" baseline="0" dirty="0">
              <a:latin typeface="Calibri" panose="020F0502020204030204" pitchFamily="34" charset="0"/>
              <a:ea typeface="Calibri" panose="020F0502020204030204" pitchFamily="34" charset="0"/>
              <a:cs typeface="Calibri" panose="020F0502020204030204" pitchFamily="34" charset="0"/>
            </a:endParaRPr>
          </a:p>
          <a:p>
            <a:pPr marR="0" algn="just" rtl="0"/>
            <a:r>
              <a:rPr lang="fr-FR" sz="1000" b="0" i="0" strike="noStrike" baseline="0" dirty="0">
                <a:latin typeface="Calibri" panose="020F0502020204030204" pitchFamily="34" charset="0"/>
                <a:ea typeface="Calibri" panose="020F0502020204030204" pitchFamily="34" charset="0"/>
                <a:cs typeface="Calibri" panose="020F0502020204030204" pitchFamily="34" charset="0"/>
              </a:rPr>
              <a:t>Le traitement est nécessaire pour protéger la vie ou l’intégrité physique d’une personne.</a:t>
            </a:r>
          </a:p>
          <a:p>
            <a:pPr marR="0" algn="just" rtl="0"/>
            <a:r>
              <a:rPr lang="fr-FR" sz="1000" b="0" i="1" strike="noStrike" baseline="0" dirty="0">
                <a:solidFill>
                  <a:srgbClr val="4EA72E"/>
                </a:solidFill>
                <a:latin typeface="Calibri" panose="020F0502020204030204" pitchFamily="34" charset="0"/>
                <a:ea typeface="Calibri" panose="020F0502020204030204" pitchFamily="34" charset="0"/>
                <a:cs typeface="Calibri" panose="020F0502020204030204" pitchFamily="34" charset="0"/>
              </a:rPr>
              <a:t>Exemple : transmettre des informations médicales urgentes en cas d’accident.</a:t>
            </a:r>
          </a:p>
          <a:p>
            <a:pPr marR="0" algn="just" rtl="0"/>
            <a:endParaRPr lang="fr-FR" sz="1000" b="0" i="1" strike="noStrike" baseline="0" dirty="0">
              <a:solidFill>
                <a:srgbClr val="4EA72E"/>
              </a:solidFill>
              <a:latin typeface="Calibri" panose="020F0502020204030204" pitchFamily="34" charset="0"/>
              <a:ea typeface="Calibri" panose="020F0502020204030204" pitchFamily="34" charset="0"/>
              <a:cs typeface="Calibri" panose="020F0502020204030204" pitchFamily="34" charset="0"/>
            </a:endParaRPr>
          </a:p>
          <a:p>
            <a:pPr marR="0" algn="just" rtl="0"/>
            <a:r>
              <a:rPr lang="fr-FR" sz="1000" b="0" i="0" strike="noStrike" baseline="0" dirty="0">
                <a:latin typeface="Calibri" panose="020F0502020204030204" pitchFamily="34" charset="0"/>
                <a:ea typeface="Calibri" panose="020F0502020204030204" pitchFamily="34" charset="0"/>
                <a:cs typeface="Calibri" panose="020F0502020204030204" pitchFamily="34" charset="0"/>
              </a:rPr>
              <a:t>⚠️ C’est une base rare, utilisée dans des cas exceptionnels.</a:t>
            </a:r>
          </a:p>
          <a:p>
            <a:pPr marR="0" algn="just" rtl="0"/>
            <a:endParaRPr lang="fr-FR" sz="1000" b="0" i="0" u="sng" strike="noStrike" baseline="0" dirty="0">
              <a:latin typeface="Calibri" panose="020F0502020204030204" pitchFamily="34" charset="0"/>
              <a:ea typeface="Calibri" panose="020F0502020204030204" pitchFamily="34" charset="0"/>
              <a:cs typeface="Calibri" panose="020F0502020204030204" pitchFamily="34" charset="0"/>
            </a:endParaRPr>
          </a:p>
          <a:p>
            <a:pPr marR="0" algn="just" rtl="0">
              <a:buClr>
                <a:srgbClr val="A02B93"/>
              </a:buClr>
            </a:pPr>
            <a:r>
              <a:rPr lang="fr-FR" sz="1000" b="1" i="0" u="sng" strike="noStrike" baseline="0" dirty="0">
                <a:solidFill>
                  <a:srgbClr val="A02B93"/>
                </a:solidFill>
                <a:latin typeface="Calibri" panose="020F0502020204030204" pitchFamily="34" charset="0"/>
                <a:ea typeface="Calibri" panose="020F0502020204030204" pitchFamily="34" charset="0"/>
                <a:cs typeface="Calibri" panose="020F0502020204030204" pitchFamily="34" charset="0"/>
              </a:rPr>
              <a:t>5- La mission d’intérêt public ou l’exercice de l’autorité publique (Article 6-1 e)</a:t>
            </a:r>
          </a:p>
          <a:p>
            <a:pPr marR="0" algn="just" rtl="0"/>
            <a:endParaRPr lang="fr-FR" sz="1000" b="0" i="0" u="sng" strike="noStrike" baseline="0" dirty="0">
              <a:latin typeface="Calibri" panose="020F0502020204030204" pitchFamily="34" charset="0"/>
              <a:ea typeface="Calibri" panose="020F0502020204030204" pitchFamily="34" charset="0"/>
              <a:cs typeface="Calibri" panose="020F0502020204030204" pitchFamily="34" charset="0"/>
            </a:endParaRPr>
          </a:p>
          <a:p>
            <a:pPr marR="0" algn="just" rtl="0"/>
            <a:r>
              <a:rPr lang="fr-FR" sz="1000" b="0" i="0" strike="noStrike" baseline="0" dirty="0">
                <a:latin typeface="Calibri" panose="020F0502020204030204" pitchFamily="34" charset="0"/>
                <a:ea typeface="Calibri" panose="020F0502020204030204" pitchFamily="34" charset="0"/>
                <a:cs typeface="Calibri" panose="020F0502020204030204" pitchFamily="34" charset="0"/>
              </a:rPr>
              <a:t>Le traitement est nécessaire pour accomplir une mission d’intérêt public ou relevant de l’exercice de l’autorité publique.</a:t>
            </a:r>
          </a:p>
          <a:p>
            <a:pPr marR="0" algn="just" rtl="0"/>
            <a:r>
              <a:rPr lang="fr-FR" sz="1000" b="0" i="1" strike="noStrike" baseline="0" dirty="0">
                <a:solidFill>
                  <a:srgbClr val="4EA72E"/>
                </a:solidFill>
                <a:latin typeface="Calibri" panose="020F0502020204030204" pitchFamily="34" charset="0"/>
                <a:ea typeface="Calibri" panose="020F0502020204030204" pitchFamily="34" charset="0"/>
                <a:cs typeface="Calibri" panose="020F0502020204030204" pitchFamily="34" charset="0"/>
              </a:rPr>
              <a:t>Exemple : un service public de santé collectant des données pour des campagnes de vaccination.</a:t>
            </a:r>
          </a:p>
          <a:p>
            <a:pPr marR="0" algn="just" rtl="0"/>
            <a:endParaRPr lang="fr-FR" sz="1000" i="1" dirty="0">
              <a:solidFill>
                <a:srgbClr val="4EA72E"/>
              </a:solidFill>
              <a:latin typeface="Calibri" panose="020F0502020204030204" pitchFamily="34" charset="0"/>
              <a:ea typeface="Calibri" panose="020F0502020204030204" pitchFamily="34" charset="0"/>
              <a:cs typeface="Calibri" panose="020F0502020204030204" pitchFamily="34" charset="0"/>
            </a:endParaRPr>
          </a:p>
          <a:p>
            <a:pPr marR="0" algn="just" rtl="0"/>
            <a:r>
              <a:rPr lang="fr-FR" sz="1000" b="1" u="sng" strike="noStrike" baseline="0" dirty="0">
                <a:solidFill>
                  <a:srgbClr val="FF0000"/>
                </a:solidFill>
                <a:latin typeface="Calibri" panose="020F0502020204030204" pitchFamily="34" charset="0"/>
                <a:ea typeface="Calibri" panose="020F0502020204030204" pitchFamily="34" charset="0"/>
                <a:cs typeface="Calibri" panose="020F0502020204030204" pitchFamily="34" charset="0"/>
              </a:rPr>
              <a:t>Les données dites </a:t>
            </a:r>
            <a:r>
              <a:rPr lang="fr-FR" sz="1000" b="1" u="sng" dirty="0">
                <a:solidFill>
                  <a:srgbClr val="FF0000"/>
                </a:solidFill>
                <a:latin typeface="Calibri" panose="020F0502020204030204" pitchFamily="34" charset="0"/>
                <a:ea typeface="Calibri" panose="020F0502020204030204" pitchFamily="34" charset="0"/>
                <a:cs typeface="Calibri" panose="020F0502020204030204" pitchFamily="34" charset="0"/>
              </a:rPr>
              <a:t>« sensibles »</a:t>
            </a:r>
          </a:p>
          <a:p>
            <a:pPr marR="0" algn="just" rtl="0"/>
            <a:endParaRPr lang="fr-FR" sz="1000" u="sng" dirty="0">
              <a:latin typeface="Calibri" panose="020F0502020204030204" pitchFamily="34" charset="0"/>
              <a:ea typeface="Calibri" panose="020F0502020204030204" pitchFamily="34" charset="0"/>
              <a:cs typeface="Calibri" panose="020F0502020204030204" pitchFamily="34" charset="0"/>
            </a:endParaRPr>
          </a:p>
          <a:p>
            <a:pPr marR="0" algn="just" rtl="0"/>
            <a:r>
              <a:rPr lang="fr-FR" sz="1000" b="0" strike="noStrike" baseline="0" dirty="0">
                <a:latin typeface="Calibri" panose="020F0502020204030204" pitchFamily="34" charset="0"/>
                <a:ea typeface="Calibri" panose="020F0502020204030204" pitchFamily="34" charset="0"/>
                <a:cs typeface="Calibri" panose="020F0502020204030204" pitchFamily="34" charset="0"/>
              </a:rPr>
              <a:t>Les données dites sensibles, mentionnées à l’article 9 du RGPD, sont celles qui sont relatives à l’intimité de la vie privée, à savoir les informations qui révèlent la </a:t>
            </a:r>
          </a:p>
          <a:p>
            <a:pPr marR="0" algn="just" rtl="0"/>
            <a:r>
              <a:rPr lang="fr-FR" sz="1000" b="0" strike="noStrike" baseline="0" dirty="0">
                <a:latin typeface="Calibri" panose="020F0502020204030204" pitchFamily="34" charset="0"/>
                <a:ea typeface="Calibri" panose="020F0502020204030204" pitchFamily="34" charset="0"/>
                <a:cs typeface="Calibri" panose="020F0502020204030204" pitchFamily="34" charset="0"/>
              </a:rPr>
              <a:t>prétendue origine raciale ou ethnique, les opinions politiques, les convictions religieuses ou philosophiques ou l'appartenance syndicale, les données génétiques, les données biométriques, les données concernant la santé et la vie sexuelle ou l'orientation sexuelle d'une personne.</a:t>
            </a:r>
          </a:p>
          <a:p>
            <a:pPr marR="0" algn="just" rtl="0"/>
            <a:endParaRPr lang="fr-FR" sz="1000" b="0" strike="noStrike" baseline="0" dirty="0">
              <a:latin typeface="Calibri" panose="020F0502020204030204" pitchFamily="34" charset="0"/>
              <a:ea typeface="Calibri" panose="020F0502020204030204" pitchFamily="34" charset="0"/>
              <a:cs typeface="Calibri" panose="020F0502020204030204" pitchFamily="34" charset="0"/>
            </a:endParaRPr>
          </a:p>
          <a:p>
            <a:pPr marR="0" algn="just" rtl="0"/>
            <a:r>
              <a:rPr lang="fr-FR" sz="1000" b="0" strike="noStrike" baseline="0" dirty="0">
                <a:latin typeface="Calibri" panose="020F0502020204030204" pitchFamily="34" charset="0"/>
                <a:ea typeface="Calibri" panose="020F0502020204030204" pitchFamily="34" charset="0"/>
                <a:cs typeface="Calibri" panose="020F0502020204030204" pitchFamily="34" charset="0"/>
              </a:rPr>
              <a:t>Par principe, le traitement des données sensibles est interdit, mais le RGPD prévoit plusieurs exceptions à cette interdiction, par exemple :</a:t>
            </a:r>
          </a:p>
          <a:p>
            <a:pPr marL="171450" marR="0" indent="-171450" algn="just" rtl="0">
              <a:buFont typeface="Wingdings" panose="05000000000000000000" pitchFamily="2" charset="2"/>
              <a:buChar char="v"/>
            </a:pPr>
            <a:r>
              <a:rPr lang="fr-FR" sz="1000" b="0" strike="noStrike" baseline="0" dirty="0">
                <a:latin typeface="Calibri" panose="020F0502020204030204" pitchFamily="34" charset="0"/>
                <a:ea typeface="Calibri" panose="020F0502020204030204" pitchFamily="34" charset="0"/>
                <a:cs typeface="Calibri" panose="020F0502020204030204" pitchFamily="34" charset="0"/>
              </a:rPr>
              <a:t>si la personne concernée a donné son consentement exprès ;</a:t>
            </a:r>
          </a:p>
          <a:p>
            <a:pPr marL="171450" marR="0" indent="-171450" algn="just" rtl="0">
              <a:buFont typeface="Wingdings" panose="05000000000000000000" pitchFamily="2" charset="2"/>
              <a:buChar char="v"/>
            </a:pPr>
            <a:r>
              <a:rPr lang="fr-FR" sz="1000" b="0" strike="noStrike" baseline="0" dirty="0">
                <a:latin typeface="Calibri" panose="020F0502020204030204" pitchFamily="34" charset="0"/>
                <a:ea typeface="Calibri" panose="020F0502020204030204" pitchFamily="34" charset="0"/>
                <a:cs typeface="Calibri" panose="020F0502020204030204" pitchFamily="34" charset="0"/>
              </a:rPr>
              <a:t>si les informations sont rendues publiques par la personne concernée ;</a:t>
            </a:r>
          </a:p>
          <a:p>
            <a:pPr marL="171450" marR="0" indent="-171450" algn="just" rtl="0">
              <a:buFont typeface="Wingdings" panose="05000000000000000000" pitchFamily="2" charset="2"/>
              <a:buChar char="v"/>
            </a:pPr>
            <a:r>
              <a:rPr lang="fr-FR" sz="1000" b="0" strike="noStrike" baseline="0" dirty="0">
                <a:latin typeface="Calibri" panose="020F0502020204030204" pitchFamily="34" charset="0"/>
                <a:ea typeface="Calibri" panose="020F0502020204030204" pitchFamily="34" charset="0"/>
                <a:cs typeface="Calibri" panose="020F0502020204030204" pitchFamily="34" charset="0"/>
              </a:rPr>
              <a:t>si elles sont nécessaires à la sauvegarde de la vie humaine ;</a:t>
            </a:r>
          </a:p>
          <a:p>
            <a:pPr marL="171450" marR="0" indent="-171450" algn="just" rtl="0">
              <a:buFont typeface="Wingdings" panose="05000000000000000000" pitchFamily="2" charset="2"/>
              <a:buChar char="v"/>
            </a:pPr>
            <a:r>
              <a:rPr lang="fr-FR" sz="1000" b="0" strike="noStrike" baseline="0" dirty="0">
                <a:latin typeface="Calibri" panose="020F0502020204030204" pitchFamily="34" charset="0"/>
                <a:ea typeface="Calibri" panose="020F0502020204030204" pitchFamily="34" charset="0"/>
                <a:cs typeface="Calibri" panose="020F0502020204030204" pitchFamily="34" charset="0"/>
              </a:rPr>
              <a:t>si leur utilisation est justifiée par l'intérêt public ;</a:t>
            </a:r>
          </a:p>
          <a:p>
            <a:pPr marL="171450" marR="0" indent="-171450" algn="just" rtl="0">
              <a:buFont typeface="Wingdings" panose="05000000000000000000" pitchFamily="2" charset="2"/>
              <a:buChar char="v"/>
            </a:pPr>
            <a:r>
              <a:rPr lang="fr-FR" sz="1000" b="0" strike="noStrike" baseline="0" dirty="0">
                <a:latin typeface="Calibri" panose="020F0502020204030204" pitchFamily="34" charset="0"/>
                <a:ea typeface="Calibri" panose="020F0502020204030204" pitchFamily="34" charset="0"/>
                <a:cs typeface="Calibri" panose="020F0502020204030204" pitchFamily="34" charset="0"/>
              </a:rPr>
              <a:t>si elles concernent les membres ou adhérents d'une association ou d'une organisation politique, religieuse, philosophique, politique ou syndicale.</a:t>
            </a:r>
          </a:p>
          <a:p>
            <a:pPr marR="0" algn="just" rtl="0"/>
            <a:endParaRPr lang="fr-FR" sz="1000" b="0" strike="noStrike" baseline="0" dirty="0">
              <a:latin typeface="Calibri" panose="020F0502020204030204" pitchFamily="34" charset="0"/>
              <a:ea typeface="Calibri" panose="020F0502020204030204" pitchFamily="34" charset="0"/>
              <a:cs typeface="Calibri" panose="020F0502020204030204" pitchFamily="34" charset="0"/>
            </a:endParaRPr>
          </a:p>
          <a:p>
            <a:pPr marR="0" algn="just" rtl="0"/>
            <a:r>
              <a:rPr lang="fr-FR" sz="1000" b="0" strike="noStrike" baseline="0" dirty="0">
                <a:latin typeface="Calibri" panose="020F0502020204030204" pitchFamily="34" charset="0"/>
                <a:ea typeface="Calibri" panose="020F0502020204030204" pitchFamily="34" charset="0"/>
                <a:cs typeface="Calibri" panose="020F0502020204030204" pitchFamily="34" charset="0"/>
              </a:rPr>
              <a:t>Ces exceptions peuvent uniquement être mobilisées pour déroger au principe d’interdiction du traitement de ces données. Elles ne constituent pas la « base légale » du traitement mis en œuvre.</a:t>
            </a:r>
          </a:p>
        </p:txBody>
      </p:sp>
      <p:sp>
        <p:nvSpPr>
          <p:cNvPr id="7" name="Rectangle 6">
            <a:extLst>
              <a:ext uri="{FF2B5EF4-FFF2-40B4-BE49-F238E27FC236}">
                <a16:creationId xmlns:a16="http://schemas.microsoft.com/office/drawing/2014/main" id="{F7017567-7E1B-18BB-8114-8EFE67371CDC}"/>
              </a:ext>
            </a:extLst>
          </p:cNvPr>
          <p:cNvSpPr/>
          <p:nvPr/>
        </p:nvSpPr>
        <p:spPr>
          <a:xfrm>
            <a:off x="660018" y="4902868"/>
            <a:ext cx="1038153" cy="240632"/>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2EC98C61-BC48-56EE-EAA3-0E342FAB6EEB}"/>
              </a:ext>
            </a:extLst>
          </p:cNvPr>
          <p:cNvSpPr/>
          <p:nvPr/>
        </p:nvSpPr>
        <p:spPr>
          <a:xfrm>
            <a:off x="7108944" y="4833257"/>
            <a:ext cx="1375038" cy="240632"/>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7D2C9154-E0D2-F27F-21BC-30BEFDE56254}"/>
              </a:ext>
            </a:extLst>
          </p:cNvPr>
          <p:cNvSpPr/>
          <p:nvPr/>
        </p:nvSpPr>
        <p:spPr>
          <a:xfrm>
            <a:off x="7778931" y="280851"/>
            <a:ext cx="705051" cy="254726"/>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A51DBBA8-2744-6B83-0BCF-4607EE6769FD}"/>
              </a:ext>
            </a:extLst>
          </p:cNvPr>
          <p:cNvPicPr>
            <a:picLocks noChangeAspect="1"/>
          </p:cNvPicPr>
          <p:nvPr/>
        </p:nvPicPr>
        <p:blipFill>
          <a:blip r:embed="rId2"/>
          <a:stretch>
            <a:fillRect/>
          </a:stretch>
        </p:blipFill>
        <p:spPr>
          <a:xfrm>
            <a:off x="8231230" y="62049"/>
            <a:ext cx="796828" cy="793568"/>
          </a:xfrm>
          <a:prstGeom prst="rect">
            <a:avLst/>
          </a:prstGeom>
        </p:spPr>
      </p:pic>
    </p:spTree>
    <p:extLst>
      <p:ext uri="{BB962C8B-B14F-4D97-AF65-F5344CB8AC3E}">
        <p14:creationId xmlns:p14="http://schemas.microsoft.com/office/powerpoint/2010/main" val="230918520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966412F-34FD-DF65-E142-65B836F3E74C}"/>
              </a:ext>
            </a:extLst>
          </p:cNvPr>
          <p:cNvSpPr>
            <a:spLocks noGrp="1"/>
          </p:cNvSpPr>
          <p:nvPr>
            <p:ph type="title"/>
          </p:nvPr>
        </p:nvSpPr>
        <p:spPr/>
        <p:txBody>
          <a:bodyPr/>
          <a:lstStyle/>
          <a:p>
            <a:r>
              <a:rPr lang="fr-FR" dirty="0"/>
              <a:t>Sécurité de traitement</a:t>
            </a:r>
          </a:p>
        </p:txBody>
      </p:sp>
      <p:sp>
        <p:nvSpPr>
          <p:cNvPr id="4" name="ZoneTexte 3">
            <a:extLst>
              <a:ext uri="{FF2B5EF4-FFF2-40B4-BE49-F238E27FC236}">
                <a16:creationId xmlns:a16="http://schemas.microsoft.com/office/drawing/2014/main" id="{FCE47E4A-CA51-6776-6971-956621FCAF14}"/>
              </a:ext>
            </a:extLst>
          </p:cNvPr>
          <p:cNvSpPr txBox="1"/>
          <p:nvPr/>
        </p:nvSpPr>
        <p:spPr>
          <a:xfrm>
            <a:off x="82502" y="807194"/>
            <a:ext cx="6534301" cy="4370427"/>
          </a:xfrm>
          <a:prstGeom prst="rect">
            <a:avLst/>
          </a:prstGeom>
          <a:noFill/>
        </p:spPr>
        <p:txBody>
          <a:bodyPr wrap="square" rtlCol="0">
            <a:spAutoFit/>
          </a:bodyPr>
          <a:lstStyle/>
          <a:p>
            <a:r>
              <a:rPr lang="fr-FR" sz="1000" dirty="0">
                <a:latin typeface="Calibri" panose="020F0502020204030204" pitchFamily="34" charset="0"/>
                <a:ea typeface="Calibri" panose="020F0502020204030204" pitchFamily="34" charset="0"/>
                <a:cs typeface="Calibri" panose="020F0502020204030204" pitchFamily="34" charset="0"/>
              </a:rPr>
              <a:t>Le RGPD définit une violation de données personnelles comme “toute violation de la sécurité, entraînant, de manière </a:t>
            </a:r>
          </a:p>
          <a:p>
            <a:r>
              <a:rPr lang="fr-FR" sz="1000" dirty="0">
                <a:latin typeface="Calibri" panose="020F0502020204030204" pitchFamily="34" charset="0"/>
                <a:ea typeface="Calibri" panose="020F0502020204030204" pitchFamily="34" charset="0"/>
                <a:cs typeface="Calibri" panose="020F0502020204030204" pitchFamily="34" charset="0"/>
              </a:rPr>
              <a:t>accidentelle ou illicite, la destruction, </a:t>
            </a:r>
          </a:p>
          <a:p>
            <a:r>
              <a:rPr lang="fr-FR" sz="1000" dirty="0">
                <a:latin typeface="Calibri" panose="020F0502020204030204" pitchFamily="34" charset="0"/>
                <a:ea typeface="Calibri" panose="020F0502020204030204" pitchFamily="34" charset="0"/>
                <a:cs typeface="Calibri" panose="020F0502020204030204" pitchFamily="34" charset="0"/>
              </a:rPr>
              <a:t>la perte, l'altération, la divulgation non autorisée de données à caractère personnel transmises, conservées ou traitées </a:t>
            </a:r>
          </a:p>
          <a:p>
            <a:r>
              <a:rPr lang="fr-FR" sz="1000" dirty="0">
                <a:latin typeface="Calibri" panose="020F0502020204030204" pitchFamily="34" charset="0"/>
                <a:ea typeface="Calibri" panose="020F0502020204030204" pitchFamily="34" charset="0"/>
                <a:cs typeface="Calibri" panose="020F0502020204030204" pitchFamily="34" charset="0"/>
              </a:rPr>
              <a:t>d'une autre manière, ou l'accès non </a:t>
            </a:r>
          </a:p>
          <a:p>
            <a:r>
              <a:rPr lang="fr-FR" sz="1000" dirty="0">
                <a:latin typeface="Calibri" panose="020F0502020204030204" pitchFamily="34" charset="0"/>
                <a:ea typeface="Calibri" panose="020F0502020204030204" pitchFamily="34" charset="0"/>
                <a:cs typeface="Calibri" panose="020F0502020204030204" pitchFamily="34" charset="0"/>
              </a:rPr>
              <a:t>autorisé à de telles données”.</a:t>
            </a:r>
          </a:p>
          <a:p>
            <a:r>
              <a:rPr lang="fr-FR" sz="1000" dirty="0">
                <a:latin typeface="Calibri" panose="020F0502020204030204" pitchFamily="34" charset="0"/>
                <a:ea typeface="Calibri" panose="020F0502020204030204" pitchFamily="34" charset="0"/>
                <a:cs typeface="Calibri" panose="020F0502020204030204" pitchFamily="34" charset="0"/>
              </a:rPr>
              <a:t>Concrètement, il s’agit de tout incident de sécurité, d’origine malveillante ou non et se produisant de manière intentionnelle ou non, ayant comme conséquence </a:t>
            </a:r>
          </a:p>
          <a:p>
            <a:r>
              <a:rPr lang="fr-FR" sz="1000" dirty="0">
                <a:latin typeface="Calibri" panose="020F0502020204030204" pitchFamily="34" charset="0"/>
                <a:ea typeface="Calibri" panose="020F0502020204030204" pitchFamily="34" charset="0"/>
                <a:cs typeface="Calibri" panose="020F0502020204030204" pitchFamily="34" charset="0"/>
              </a:rPr>
              <a:t>de compromettre l’intégrité, la confidentialité ou la disponibilité de données personnelles. Une violation de données peut affecter tant les supports informatiques que des documents ou dossiers papiers. En contrepartie de la logique de </a:t>
            </a:r>
          </a:p>
          <a:p>
            <a:r>
              <a:rPr lang="fr-FR" sz="1000" dirty="0">
                <a:latin typeface="Calibri" panose="020F0502020204030204" pitchFamily="34" charset="0"/>
                <a:ea typeface="Calibri" panose="020F0502020204030204" pitchFamily="34" charset="0"/>
                <a:cs typeface="Calibri" panose="020F0502020204030204" pitchFamily="34" charset="0"/>
              </a:rPr>
              <a:t>responsabilisation a priori des acteurs traitant des données personnelles, le RGPD impose de notifier à la CNIL, dans un </a:t>
            </a:r>
          </a:p>
          <a:p>
            <a:r>
              <a:rPr lang="fr-FR" sz="1000" dirty="0">
                <a:latin typeface="Calibri" panose="020F0502020204030204" pitchFamily="34" charset="0"/>
                <a:ea typeface="Calibri" panose="020F0502020204030204" pitchFamily="34" charset="0"/>
                <a:cs typeface="Calibri" panose="020F0502020204030204" pitchFamily="34" charset="0"/>
              </a:rPr>
              <a:t>délai maximal de 72 heures après en avoir pris connaissance, toute violation de données personnelles. Le RGPD exige </a:t>
            </a:r>
          </a:p>
          <a:p>
            <a:r>
              <a:rPr lang="fr-FR" sz="1000" dirty="0">
                <a:latin typeface="Calibri" panose="020F0502020204030204" pitchFamily="34" charset="0"/>
                <a:ea typeface="Calibri" panose="020F0502020204030204" pitchFamily="34" charset="0"/>
                <a:cs typeface="Calibri" panose="020F0502020204030204" pitchFamily="34" charset="0"/>
              </a:rPr>
              <a:t>également de documenter en interne toute violation de données personnelles et, dans certains cas, d’informer les </a:t>
            </a:r>
          </a:p>
          <a:p>
            <a:r>
              <a:rPr lang="fr-FR" sz="1000" dirty="0">
                <a:latin typeface="Calibri" panose="020F0502020204030204" pitchFamily="34" charset="0"/>
                <a:ea typeface="Calibri" panose="020F0502020204030204" pitchFamily="34" charset="0"/>
                <a:cs typeface="Calibri" panose="020F0502020204030204" pitchFamily="34" charset="0"/>
              </a:rPr>
              <a:t>personnes concernées.</a:t>
            </a:r>
          </a:p>
          <a:p>
            <a:r>
              <a:rPr lang="fr-FR" sz="1000" dirty="0">
                <a:latin typeface="Calibri" panose="020F0502020204030204" pitchFamily="34" charset="0"/>
                <a:ea typeface="Calibri" panose="020F0502020204030204" pitchFamily="34" charset="0"/>
                <a:cs typeface="Calibri" panose="020F0502020204030204" pitchFamily="34" charset="0"/>
              </a:rPr>
              <a:t>Les obligations prévues par le RGPD visent à éviter qu’une violation cause des dommages ou des préjudices aux organismes comme aux personnes concernées.</a:t>
            </a:r>
          </a:p>
          <a:p>
            <a:endParaRPr lang="fr-FR" sz="1000" dirty="0">
              <a:latin typeface="Calibri" panose="020F0502020204030204" pitchFamily="34" charset="0"/>
              <a:ea typeface="Calibri" panose="020F0502020204030204" pitchFamily="34" charset="0"/>
              <a:cs typeface="Calibri" panose="020F0502020204030204" pitchFamily="34" charset="0"/>
            </a:endParaRPr>
          </a:p>
          <a:p>
            <a:r>
              <a:rPr lang="fr-FR" sz="1000" dirty="0">
                <a:latin typeface="Calibri" panose="020F0502020204030204" pitchFamily="34" charset="0"/>
                <a:ea typeface="Calibri" panose="020F0502020204030204" pitchFamily="34" charset="0"/>
                <a:cs typeface="Calibri" panose="020F0502020204030204" pitchFamily="34" charset="0"/>
              </a:rPr>
              <a:t>Lorsque cela est nécessaire, la CNIL prend contact avec les organismes pour : </a:t>
            </a:r>
          </a:p>
          <a:p>
            <a:endParaRPr lang="fr-FR" sz="10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fr-FR" sz="1000" dirty="0">
                <a:latin typeface="Calibri" panose="020F0502020204030204" pitchFamily="34" charset="0"/>
                <a:ea typeface="Calibri" panose="020F0502020204030204" pitchFamily="34" charset="0"/>
                <a:cs typeface="Calibri" panose="020F0502020204030204" pitchFamily="34" charset="0"/>
              </a:rPr>
              <a:t>Vérifier que des mesures ont été prises préalablement et / ou postérieurement à la violation : </a:t>
            </a:r>
          </a:p>
          <a:p>
            <a:pPr marL="628650" lvl="1" indent="-171450">
              <a:buFont typeface="Courier New" panose="02070309020205020404" pitchFamily="49" charset="0"/>
              <a:buChar char="o"/>
            </a:pPr>
            <a:r>
              <a:rPr lang="fr-FR" sz="1000" dirty="0">
                <a:latin typeface="Calibri" panose="020F0502020204030204" pitchFamily="34" charset="0"/>
                <a:ea typeface="Calibri" panose="020F0502020204030204" pitchFamily="34" charset="0"/>
                <a:cs typeface="Calibri" panose="020F0502020204030204" pitchFamily="34" charset="0"/>
              </a:rPr>
              <a:t>Elle indique les améliorations à mettre en œuvre</a:t>
            </a:r>
          </a:p>
          <a:p>
            <a:pPr marL="628650" lvl="1" indent="-171450">
              <a:buFont typeface="Courier New" panose="02070309020205020404" pitchFamily="49" charset="0"/>
              <a:buChar char="o"/>
            </a:pPr>
            <a:r>
              <a:rPr lang="fr-FR" sz="1000" dirty="0">
                <a:latin typeface="Calibri" panose="020F0502020204030204" pitchFamily="34" charset="0"/>
                <a:ea typeface="Calibri" panose="020F0502020204030204" pitchFamily="34" charset="0"/>
                <a:cs typeface="Calibri" panose="020F0502020204030204" pitchFamily="34" charset="0"/>
              </a:rPr>
              <a:t>Elle renvoie également les responsables vers les services de police ou vers la plateforme </a:t>
            </a:r>
          </a:p>
          <a:p>
            <a:pPr lvl="1"/>
            <a:r>
              <a:rPr lang="fr-FR" sz="1000" dirty="0">
                <a:latin typeface="Calibri" panose="020F0502020204030204" pitchFamily="34" charset="0"/>
                <a:ea typeface="Calibri" panose="020F0502020204030204" pitchFamily="34" charset="0"/>
                <a:cs typeface="Calibri" panose="020F0502020204030204" pitchFamily="34" charset="0"/>
              </a:rPr>
              <a:t>cybermalveillance.gouv.fr</a:t>
            </a:r>
          </a:p>
          <a:p>
            <a:endParaRPr lang="fr-FR" sz="10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fr-FR" sz="1000" dirty="0">
                <a:latin typeface="Calibri" panose="020F0502020204030204" pitchFamily="34" charset="0"/>
                <a:ea typeface="Calibri" panose="020F0502020204030204" pitchFamily="34" charset="0"/>
                <a:cs typeface="Calibri" panose="020F0502020204030204" pitchFamily="34" charset="0"/>
              </a:rPr>
              <a:t>Evaluer la nécessité de réaliser une information des personnes. </a:t>
            </a:r>
          </a:p>
          <a:p>
            <a:r>
              <a:rPr lang="fr-FR" sz="1000" dirty="0">
                <a:latin typeface="Calibri" panose="020F0502020204030204" pitchFamily="34" charset="0"/>
                <a:ea typeface="Calibri" panose="020F0502020204030204" pitchFamily="34" charset="0"/>
                <a:cs typeface="Calibri" panose="020F0502020204030204" pitchFamily="34" charset="0"/>
              </a:rPr>
              <a:t>Pour chaque notification, la CNIL estime le risque engendré pour les personnes puis peut être amenée à recommander à </a:t>
            </a:r>
          </a:p>
          <a:p>
            <a:r>
              <a:rPr lang="fr-FR" sz="1000" dirty="0">
                <a:latin typeface="Calibri" panose="020F0502020204030204" pitchFamily="34" charset="0"/>
                <a:ea typeface="Calibri" panose="020F0502020204030204" pitchFamily="34" charset="0"/>
                <a:cs typeface="Calibri" panose="020F0502020204030204" pitchFamily="34" charset="0"/>
              </a:rPr>
              <a:t>l’organisme de leur notifier la violation. </a:t>
            </a:r>
          </a:p>
          <a:p>
            <a:endParaRPr lang="fr-FR" dirty="0"/>
          </a:p>
        </p:txBody>
      </p:sp>
      <p:sp>
        <p:nvSpPr>
          <p:cNvPr id="6" name="Rectangle 5">
            <a:extLst>
              <a:ext uri="{FF2B5EF4-FFF2-40B4-BE49-F238E27FC236}">
                <a16:creationId xmlns:a16="http://schemas.microsoft.com/office/drawing/2014/main" id="{1A2E9795-F9E5-5F8A-94CA-6E3E8A3651D5}"/>
              </a:ext>
            </a:extLst>
          </p:cNvPr>
          <p:cNvSpPr/>
          <p:nvPr/>
        </p:nvSpPr>
        <p:spPr>
          <a:xfrm>
            <a:off x="720725" y="4848447"/>
            <a:ext cx="945042" cy="226827"/>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358FD667-EBD9-54B6-7BA9-02536FEE6530}"/>
              </a:ext>
            </a:extLst>
          </p:cNvPr>
          <p:cNvSpPr/>
          <p:nvPr/>
        </p:nvSpPr>
        <p:spPr>
          <a:xfrm>
            <a:off x="7060818" y="4848447"/>
            <a:ext cx="1362457" cy="226827"/>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5124" name="Picture 4" descr="Violations de données personnelles : 1er bilan après l'entrée en  application du RGPD | CNIL">
            <a:extLst>
              <a:ext uri="{FF2B5EF4-FFF2-40B4-BE49-F238E27FC236}">
                <a16:creationId xmlns:a16="http://schemas.microsoft.com/office/drawing/2014/main" id="{012D9C92-38EC-0FAD-0B6C-207313A25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6803" y="1631309"/>
            <a:ext cx="2187563" cy="21579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A54700F-A1BF-A2FF-A7EE-1A872A114C4D}"/>
              </a:ext>
            </a:extLst>
          </p:cNvPr>
          <p:cNvSpPr/>
          <p:nvPr/>
        </p:nvSpPr>
        <p:spPr>
          <a:xfrm>
            <a:off x="7831183" y="293914"/>
            <a:ext cx="592092" cy="267789"/>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338545DD-40EC-C00E-48C2-BA229409D0DC}"/>
              </a:ext>
            </a:extLst>
          </p:cNvPr>
          <p:cNvPicPr>
            <a:picLocks noChangeAspect="1"/>
          </p:cNvPicPr>
          <p:nvPr/>
        </p:nvPicPr>
        <p:blipFill>
          <a:blip r:embed="rId3"/>
          <a:stretch>
            <a:fillRect/>
          </a:stretch>
        </p:blipFill>
        <p:spPr>
          <a:xfrm>
            <a:off x="8231230" y="62049"/>
            <a:ext cx="796828" cy="793568"/>
          </a:xfrm>
          <a:prstGeom prst="rect">
            <a:avLst/>
          </a:prstGeom>
        </p:spPr>
      </p:pic>
    </p:spTree>
    <p:extLst>
      <p:ext uri="{BB962C8B-B14F-4D97-AF65-F5344CB8AC3E}">
        <p14:creationId xmlns:p14="http://schemas.microsoft.com/office/powerpoint/2010/main" val="35336310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84EA297-AAA5-E5EA-7244-72B314A203B7}"/>
              </a:ext>
            </a:extLst>
          </p:cNvPr>
          <p:cNvSpPr>
            <a:spLocks noGrp="1"/>
          </p:cNvSpPr>
          <p:nvPr>
            <p:ph type="title"/>
          </p:nvPr>
        </p:nvSpPr>
        <p:spPr/>
        <p:txBody>
          <a:bodyPr/>
          <a:lstStyle/>
          <a:p>
            <a:r>
              <a:rPr lang="fr-FR" dirty="0"/>
              <a:t>Plan d’action</a:t>
            </a:r>
          </a:p>
        </p:txBody>
      </p:sp>
      <p:sp>
        <p:nvSpPr>
          <p:cNvPr id="5" name="Rectangle 4">
            <a:extLst>
              <a:ext uri="{FF2B5EF4-FFF2-40B4-BE49-F238E27FC236}">
                <a16:creationId xmlns:a16="http://schemas.microsoft.com/office/drawing/2014/main" id="{01B1D586-7D7C-AFE9-2184-CE3BE8285A16}"/>
              </a:ext>
            </a:extLst>
          </p:cNvPr>
          <p:cNvSpPr/>
          <p:nvPr/>
        </p:nvSpPr>
        <p:spPr>
          <a:xfrm>
            <a:off x="633549" y="4833257"/>
            <a:ext cx="1038497" cy="248194"/>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7828807F-8BA6-E6F9-67C2-9A4EDE0B3649}"/>
              </a:ext>
            </a:extLst>
          </p:cNvPr>
          <p:cNvSpPr/>
          <p:nvPr/>
        </p:nvSpPr>
        <p:spPr>
          <a:xfrm>
            <a:off x="7119257" y="4833257"/>
            <a:ext cx="1391194" cy="248194"/>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BE2A3895-A22E-BA76-D245-B5F1A74980EC}"/>
              </a:ext>
            </a:extLst>
          </p:cNvPr>
          <p:cNvSpPr txBox="1"/>
          <p:nvPr/>
        </p:nvSpPr>
        <p:spPr>
          <a:xfrm>
            <a:off x="398418" y="898611"/>
            <a:ext cx="7654834" cy="3016210"/>
          </a:xfrm>
          <a:prstGeom prst="rect">
            <a:avLst/>
          </a:prstGeom>
          <a:noFill/>
        </p:spPr>
        <p:txBody>
          <a:bodyPr wrap="square" rtlCol="0">
            <a:spAutoFit/>
          </a:bodyPr>
          <a:lstStyle/>
          <a:p>
            <a:r>
              <a:rPr lang="fr-FR" sz="1000" dirty="0">
                <a:latin typeface="Calibri" panose="020F0502020204030204" pitchFamily="34" charset="0"/>
                <a:ea typeface="Calibri" panose="020F0502020204030204" pitchFamily="34" charset="0"/>
                <a:cs typeface="Calibri" panose="020F0502020204030204" pitchFamily="34" charset="0"/>
              </a:rPr>
              <a:t>1- Désigner un délégué à la protection des données (DPO)</a:t>
            </a:r>
          </a:p>
          <a:p>
            <a:endParaRPr lang="fr-FR" sz="1000" dirty="0">
              <a:latin typeface="Calibri" panose="020F0502020204030204" pitchFamily="34" charset="0"/>
              <a:ea typeface="Calibri" panose="020F0502020204030204" pitchFamily="34" charset="0"/>
              <a:cs typeface="Calibri" panose="020F0502020204030204" pitchFamily="34" charset="0"/>
            </a:endParaRPr>
          </a:p>
          <a:p>
            <a:r>
              <a:rPr lang="fr-FR" sz="1000" dirty="0">
                <a:solidFill>
                  <a:srgbClr val="00B050"/>
                </a:solidFill>
                <a:latin typeface="Calibri" panose="020F0502020204030204" pitchFamily="34" charset="0"/>
                <a:ea typeface="Calibri" panose="020F0502020204030204" pitchFamily="34" charset="0"/>
                <a:cs typeface="Calibri" panose="020F0502020204030204" pitchFamily="34" charset="0"/>
              </a:rPr>
              <a:t>2- Constituer un registre de traitement de vos données</a:t>
            </a:r>
          </a:p>
          <a:p>
            <a:endParaRPr lang="fr-FR" sz="1000" dirty="0">
              <a:latin typeface="Calibri" panose="020F0502020204030204" pitchFamily="34" charset="0"/>
              <a:ea typeface="Calibri" panose="020F0502020204030204" pitchFamily="34" charset="0"/>
              <a:cs typeface="Calibri" panose="020F0502020204030204" pitchFamily="34" charset="0"/>
            </a:endParaRPr>
          </a:p>
          <a:p>
            <a:r>
              <a:rPr lang="fr-FR" sz="1000" dirty="0">
                <a:solidFill>
                  <a:srgbClr val="0070C0"/>
                </a:solidFill>
                <a:latin typeface="Calibri" panose="020F0502020204030204" pitchFamily="34" charset="0"/>
                <a:ea typeface="Calibri" panose="020F0502020204030204" pitchFamily="34" charset="0"/>
                <a:cs typeface="Calibri" panose="020F0502020204030204" pitchFamily="34" charset="0"/>
              </a:rPr>
              <a:t>3- Faites le tri dans vos données</a:t>
            </a:r>
          </a:p>
          <a:p>
            <a:pPr marL="742950" lvl="1" indent="-285750">
              <a:buFont typeface="Wingdings" panose="05000000000000000000" pitchFamily="2" charset="2"/>
              <a:buChar char="v"/>
            </a:pPr>
            <a:r>
              <a:rPr lang="fr-FR" sz="1000" dirty="0">
                <a:solidFill>
                  <a:srgbClr val="0070C0"/>
                </a:solidFill>
                <a:latin typeface="Calibri" panose="020F0502020204030204" pitchFamily="34" charset="0"/>
                <a:ea typeface="Calibri" panose="020F0502020204030204" pitchFamily="34" charset="0"/>
                <a:cs typeface="Calibri" panose="020F0502020204030204" pitchFamily="34" charset="0"/>
              </a:rPr>
              <a:t>Je détruis ce qui n’est plus utile, plus pertinent pour mon activité et au regarde de la loi</a:t>
            </a:r>
          </a:p>
          <a:p>
            <a:pPr marL="742950" lvl="1" indent="-285750">
              <a:buFont typeface="Wingdings" panose="05000000000000000000" pitchFamily="2" charset="2"/>
              <a:buChar char="v"/>
            </a:pPr>
            <a:r>
              <a:rPr lang="fr-FR" sz="1000" dirty="0">
                <a:solidFill>
                  <a:srgbClr val="0070C0"/>
                </a:solidFill>
                <a:latin typeface="Calibri" panose="020F0502020204030204" pitchFamily="34" charset="0"/>
                <a:ea typeface="Calibri" panose="020F0502020204030204" pitchFamily="34" charset="0"/>
                <a:cs typeface="Calibri" panose="020F0502020204030204" pitchFamily="34" charset="0"/>
              </a:rPr>
              <a:t>Je programme une revue de tri de mes données</a:t>
            </a:r>
          </a:p>
          <a:p>
            <a:endParaRPr lang="fr-FR" sz="1000" dirty="0">
              <a:latin typeface="Calibri" panose="020F0502020204030204" pitchFamily="34" charset="0"/>
              <a:ea typeface="Calibri" panose="020F0502020204030204" pitchFamily="34" charset="0"/>
              <a:cs typeface="Calibri" panose="020F0502020204030204" pitchFamily="34" charset="0"/>
            </a:endParaRPr>
          </a:p>
          <a:p>
            <a:r>
              <a:rPr lang="fr-FR" sz="1000" dirty="0">
                <a:solidFill>
                  <a:srgbClr val="FF5050"/>
                </a:solidFill>
                <a:latin typeface="Calibri" panose="020F0502020204030204" pitchFamily="34" charset="0"/>
                <a:ea typeface="Calibri" panose="020F0502020204030204" pitchFamily="34" charset="0"/>
                <a:cs typeface="Calibri" panose="020F0502020204030204" pitchFamily="34" charset="0"/>
              </a:rPr>
              <a:t>4 – Respecter les droits des personnes</a:t>
            </a:r>
          </a:p>
          <a:p>
            <a:pPr marL="628650" lvl="1" indent="-171450">
              <a:buFont typeface="Wingdings" panose="05000000000000000000" pitchFamily="2" charset="2"/>
              <a:buChar char="v"/>
            </a:pPr>
            <a:r>
              <a:rPr lang="fr-FR" sz="1000" dirty="0">
                <a:solidFill>
                  <a:srgbClr val="FF5050"/>
                </a:solidFill>
                <a:latin typeface="Calibri" panose="020F0502020204030204" pitchFamily="34" charset="0"/>
                <a:ea typeface="Calibri" panose="020F0502020204030204" pitchFamily="34" charset="0"/>
                <a:cs typeface="Calibri" panose="020F0502020204030204" pitchFamily="34" charset="0"/>
              </a:rPr>
              <a:t>Je créé des procédures pour l’exercice des demandes de droits des personnes</a:t>
            </a:r>
          </a:p>
          <a:p>
            <a:pPr marL="628650" lvl="1" indent="-171450">
              <a:buFont typeface="Wingdings" panose="05000000000000000000" pitchFamily="2" charset="2"/>
              <a:buChar char="v"/>
            </a:pPr>
            <a:r>
              <a:rPr lang="fr-FR" sz="1000" dirty="0">
                <a:solidFill>
                  <a:srgbClr val="FF5050"/>
                </a:solidFill>
                <a:latin typeface="Calibri" panose="020F0502020204030204" pitchFamily="34" charset="0"/>
                <a:ea typeface="Calibri" panose="020F0502020204030204" pitchFamily="34" charset="0"/>
                <a:cs typeface="Calibri" panose="020F0502020204030204" pitchFamily="34" charset="0"/>
              </a:rPr>
              <a:t>Je mets à jour mes mentions pour indiquer les informations obligatoires</a:t>
            </a:r>
          </a:p>
          <a:p>
            <a:endParaRPr lang="fr-FR" sz="1000" dirty="0">
              <a:latin typeface="Calibri" panose="020F0502020204030204" pitchFamily="34" charset="0"/>
              <a:ea typeface="Calibri" panose="020F0502020204030204" pitchFamily="34" charset="0"/>
              <a:cs typeface="Calibri" panose="020F0502020204030204" pitchFamily="34" charset="0"/>
            </a:endParaRPr>
          </a:p>
          <a:p>
            <a:r>
              <a:rPr lang="fr-FR" sz="1000" dirty="0">
                <a:solidFill>
                  <a:srgbClr val="FF9900"/>
                </a:solidFill>
                <a:latin typeface="Calibri" panose="020F0502020204030204" pitchFamily="34" charset="0"/>
                <a:ea typeface="Calibri" panose="020F0502020204030204" pitchFamily="34" charset="0"/>
                <a:cs typeface="Calibri" panose="020F0502020204030204" pitchFamily="34" charset="0"/>
              </a:rPr>
              <a:t>5 – Sécurisez vos données</a:t>
            </a:r>
          </a:p>
          <a:p>
            <a:pPr marL="742950" lvl="1" indent="-285750">
              <a:buFont typeface="Wingdings" panose="05000000000000000000" pitchFamily="2" charset="2"/>
              <a:buChar char="v"/>
            </a:pPr>
            <a:r>
              <a:rPr lang="fr-FR" sz="1000" dirty="0">
                <a:solidFill>
                  <a:srgbClr val="FF9900"/>
                </a:solidFill>
                <a:latin typeface="Calibri" panose="020F0502020204030204" pitchFamily="34" charset="0"/>
                <a:ea typeface="Calibri" panose="020F0502020204030204" pitchFamily="34" charset="0"/>
                <a:cs typeface="Calibri" panose="020F0502020204030204" pitchFamily="34" charset="0"/>
              </a:rPr>
              <a:t>Je chiffre mes données, je détruis mes documents</a:t>
            </a:r>
          </a:p>
          <a:p>
            <a:pPr marL="742950" lvl="1" indent="-285750">
              <a:buFont typeface="Wingdings" panose="05000000000000000000" pitchFamily="2" charset="2"/>
              <a:buChar char="v"/>
            </a:pPr>
            <a:r>
              <a:rPr lang="fr-FR" sz="1000" dirty="0">
                <a:solidFill>
                  <a:srgbClr val="FF9900"/>
                </a:solidFill>
                <a:latin typeface="Calibri" panose="020F0502020204030204" pitchFamily="34" charset="0"/>
                <a:ea typeface="Calibri" panose="020F0502020204030204" pitchFamily="34" charset="0"/>
                <a:cs typeface="Calibri" panose="020F0502020204030204" pitchFamily="34" charset="0"/>
              </a:rPr>
              <a:t>Je n’utilise pas ou plus de cloud grand public</a:t>
            </a:r>
          </a:p>
          <a:p>
            <a:pPr marL="742950" lvl="1" indent="-285750">
              <a:buFont typeface="Wingdings" panose="05000000000000000000" pitchFamily="2" charset="2"/>
              <a:buChar char="v"/>
            </a:pPr>
            <a:r>
              <a:rPr lang="fr-FR" sz="1000" dirty="0">
                <a:solidFill>
                  <a:srgbClr val="FF9900"/>
                </a:solidFill>
                <a:latin typeface="Calibri" panose="020F0502020204030204" pitchFamily="34" charset="0"/>
                <a:ea typeface="Calibri" panose="020F0502020204030204" pitchFamily="34" charset="0"/>
                <a:cs typeface="Calibri" panose="020F0502020204030204" pitchFamily="34" charset="0"/>
              </a:rPr>
              <a:t>Je réalise une AIPD si nécessaire pour évaluer les risques</a:t>
            </a:r>
          </a:p>
          <a:p>
            <a:pPr marL="628650" lvl="1" indent="-171450">
              <a:buFont typeface="Wingdings" panose="05000000000000000000" pitchFamily="2" charset="2"/>
              <a:buChar char="v"/>
            </a:pPr>
            <a:endParaRPr lang="fr-FR" sz="1000" dirty="0">
              <a:latin typeface="Calibri" panose="020F0502020204030204" pitchFamily="34" charset="0"/>
              <a:ea typeface="Calibri" panose="020F0502020204030204" pitchFamily="34" charset="0"/>
              <a:cs typeface="Calibri" panose="020F0502020204030204" pitchFamily="34" charset="0"/>
            </a:endParaRPr>
          </a:p>
          <a:p>
            <a:r>
              <a:rPr lang="fr-FR" sz="1000" dirty="0">
                <a:solidFill>
                  <a:srgbClr val="CC0099"/>
                </a:solidFill>
                <a:latin typeface="Calibri" panose="020F0502020204030204" pitchFamily="34" charset="0"/>
                <a:ea typeface="Calibri" panose="020F0502020204030204" pitchFamily="34" charset="0"/>
                <a:cs typeface="Calibri" panose="020F0502020204030204" pitchFamily="34" charset="0"/>
              </a:rPr>
              <a:t>6 – Sécurisez vos relations contractuelles</a:t>
            </a:r>
          </a:p>
          <a:p>
            <a:pPr marL="628650" lvl="1" indent="-171450">
              <a:buFont typeface="Wingdings" panose="05000000000000000000" pitchFamily="2" charset="2"/>
              <a:buChar char="v"/>
            </a:pPr>
            <a:r>
              <a:rPr lang="fr-FR" sz="1000" dirty="0">
                <a:solidFill>
                  <a:srgbClr val="CC0099"/>
                </a:solidFill>
                <a:latin typeface="Calibri" panose="020F0502020204030204" pitchFamily="34" charset="0"/>
                <a:ea typeface="Calibri" panose="020F0502020204030204" pitchFamily="34" charset="0"/>
                <a:cs typeface="Calibri" panose="020F0502020204030204" pitchFamily="34" charset="0"/>
              </a:rPr>
              <a:t> Je mets à jour (ou avenant) les contrats existants</a:t>
            </a:r>
          </a:p>
        </p:txBody>
      </p:sp>
      <p:sp>
        <p:nvSpPr>
          <p:cNvPr id="2" name="Rectangle 1">
            <a:extLst>
              <a:ext uri="{FF2B5EF4-FFF2-40B4-BE49-F238E27FC236}">
                <a16:creationId xmlns:a16="http://schemas.microsoft.com/office/drawing/2014/main" id="{F3C5967E-4FE9-467E-1136-20547B5CDA93}"/>
              </a:ext>
            </a:extLst>
          </p:cNvPr>
          <p:cNvSpPr/>
          <p:nvPr/>
        </p:nvSpPr>
        <p:spPr>
          <a:xfrm>
            <a:off x="7831183" y="339725"/>
            <a:ext cx="592092" cy="248194"/>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9F59FC79-BC10-7AC4-E391-F5E311352638}"/>
              </a:ext>
            </a:extLst>
          </p:cNvPr>
          <p:cNvPicPr>
            <a:picLocks noChangeAspect="1"/>
          </p:cNvPicPr>
          <p:nvPr/>
        </p:nvPicPr>
        <p:blipFill>
          <a:blip r:embed="rId2"/>
          <a:stretch>
            <a:fillRect/>
          </a:stretch>
        </p:blipFill>
        <p:spPr>
          <a:xfrm>
            <a:off x="8231230" y="62049"/>
            <a:ext cx="796828" cy="793568"/>
          </a:xfrm>
          <a:prstGeom prst="rect">
            <a:avLst/>
          </a:prstGeom>
        </p:spPr>
      </p:pic>
    </p:spTree>
    <p:extLst>
      <p:ext uri="{BB962C8B-B14F-4D97-AF65-F5344CB8AC3E}">
        <p14:creationId xmlns:p14="http://schemas.microsoft.com/office/powerpoint/2010/main" val="279072775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01653B2-15AE-BCE2-B635-D1E281D02191}"/>
              </a:ext>
            </a:extLst>
          </p:cNvPr>
          <p:cNvSpPr>
            <a:spLocks noGrp="1"/>
          </p:cNvSpPr>
          <p:nvPr>
            <p:ph type="title"/>
          </p:nvPr>
        </p:nvSpPr>
        <p:spPr/>
        <p:txBody>
          <a:bodyPr/>
          <a:lstStyle/>
          <a:p>
            <a:r>
              <a:rPr lang="fr-FR" dirty="0"/>
              <a:t>Registre des traitements</a:t>
            </a:r>
          </a:p>
        </p:txBody>
      </p:sp>
      <p:sp>
        <p:nvSpPr>
          <p:cNvPr id="5" name="Rectangle 4">
            <a:extLst>
              <a:ext uri="{FF2B5EF4-FFF2-40B4-BE49-F238E27FC236}">
                <a16:creationId xmlns:a16="http://schemas.microsoft.com/office/drawing/2014/main" id="{A59CBBC1-BD58-2620-0D0A-A83DC30A0DE2}"/>
              </a:ext>
            </a:extLst>
          </p:cNvPr>
          <p:cNvSpPr/>
          <p:nvPr/>
        </p:nvSpPr>
        <p:spPr>
          <a:xfrm>
            <a:off x="720725" y="4852851"/>
            <a:ext cx="957852" cy="182880"/>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06EC41DC-B199-0F89-3375-3CC8D5005AA2}"/>
              </a:ext>
            </a:extLst>
          </p:cNvPr>
          <p:cNvSpPr/>
          <p:nvPr/>
        </p:nvSpPr>
        <p:spPr>
          <a:xfrm>
            <a:off x="7112726" y="4852851"/>
            <a:ext cx="1378131" cy="228600"/>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B8166A27-3EAA-8819-45AC-5721BF4CED6D}"/>
              </a:ext>
            </a:extLst>
          </p:cNvPr>
          <p:cNvSpPr txBox="1"/>
          <p:nvPr/>
        </p:nvSpPr>
        <p:spPr>
          <a:xfrm>
            <a:off x="561703" y="1182189"/>
            <a:ext cx="8164286" cy="1631216"/>
          </a:xfrm>
          <a:prstGeom prst="rect">
            <a:avLst/>
          </a:prstGeom>
          <a:noFill/>
        </p:spPr>
        <p:txBody>
          <a:bodyPr wrap="square" rtlCol="0">
            <a:spAutoFit/>
          </a:bodyPr>
          <a:lstStyle/>
          <a:p>
            <a:r>
              <a:rPr lang="fr-FR" sz="1000" dirty="0">
                <a:latin typeface="Calibri" panose="020F0502020204030204" pitchFamily="34" charset="0"/>
                <a:ea typeface="Calibri" panose="020F0502020204030204" pitchFamily="34" charset="0"/>
                <a:cs typeface="Calibri" panose="020F0502020204030204" pitchFamily="34" charset="0"/>
              </a:rPr>
              <a:t>Le Centre de gestion met à votre disposition un logiciel destiné à faciliter vos démarches liées au RGPD. Cet outil vous permet notamment de recenser les violations de données, les demandes de droit d’accès ainsi que les analyses d’impact. Vous y trouverez également un rappel des notions essentielles et des informations nécessaires à leur compréhension. </a:t>
            </a:r>
          </a:p>
          <a:p>
            <a:endParaRPr lang="fr-FR" sz="1000" dirty="0">
              <a:latin typeface="Calibri" panose="020F0502020204030204" pitchFamily="34" charset="0"/>
              <a:ea typeface="Calibri" panose="020F0502020204030204" pitchFamily="34" charset="0"/>
              <a:cs typeface="Calibri" panose="020F0502020204030204" pitchFamily="34" charset="0"/>
            </a:endParaRPr>
          </a:p>
          <a:p>
            <a:r>
              <a:rPr lang="fr-FR" sz="1000" dirty="0">
                <a:latin typeface="Calibri" panose="020F0502020204030204" pitchFamily="34" charset="0"/>
                <a:ea typeface="Calibri" panose="020F0502020204030204" pitchFamily="34" charset="0"/>
                <a:cs typeface="Calibri" panose="020F0502020204030204" pitchFamily="34" charset="0"/>
              </a:rPr>
              <a:t>La partie la plus importante consistera ensuite à établir votre registre des traitements, c’est-à-dire à répertorier l’ensemble des activités au cours </a:t>
            </a:r>
          </a:p>
          <a:p>
            <a:r>
              <a:rPr lang="fr-FR" sz="1000" dirty="0">
                <a:latin typeface="Calibri" panose="020F0502020204030204" pitchFamily="34" charset="0"/>
                <a:ea typeface="Calibri" panose="020F0502020204030204" pitchFamily="34" charset="0"/>
                <a:cs typeface="Calibri" panose="020F0502020204030204" pitchFamily="34" charset="0"/>
              </a:rPr>
              <a:t>desquelles vous traitez des données personnelles. Comme expliqué lors de la présentation précédente, vous devrez, pour chaque traitement, préciser la </a:t>
            </a:r>
          </a:p>
          <a:p>
            <a:r>
              <a:rPr lang="fr-FR" sz="1000" dirty="0">
                <a:latin typeface="Calibri" panose="020F0502020204030204" pitchFamily="34" charset="0"/>
                <a:ea typeface="Calibri" panose="020F0502020204030204" pitchFamily="34" charset="0"/>
                <a:cs typeface="Calibri" panose="020F0502020204030204" pitchFamily="34" charset="0"/>
              </a:rPr>
              <a:t>base légale, la finalité et d’autres éléments. Nous y reviendrons plus en détail en temps voulu.</a:t>
            </a:r>
          </a:p>
          <a:p>
            <a:endParaRPr lang="fr-FR" sz="1000" dirty="0">
              <a:latin typeface="Calibri" panose="020F0502020204030204" pitchFamily="34" charset="0"/>
              <a:ea typeface="Calibri" panose="020F0502020204030204" pitchFamily="34" charset="0"/>
              <a:cs typeface="Calibri" panose="020F0502020204030204" pitchFamily="34" charset="0"/>
            </a:endParaRPr>
          </a:p>
          <a:p>
            <a:r>
              <a:rPr lang="fr-FR" sz="1000" dirty="0">
                <a:latin typeface="Calibri" panose="020F0502020204030204" pitchFamily="34" charset="0"/>
                <a:ea typeface="Calibri" panose="020F0502020204030204" pitchFamily="34" charset="0"/>
                <a:cs typeface="Calibri" panose="020F0502020204030204" pitchFamily="34" charset="0"/>
              </a:rPr>
              <a:t>Chaque service dispose de son propre espace personnel, géré par le service des ressources humaines. Vous n’aurez donc accès qu’à l’espace dédié à votre service.</a:t>
            </a:r>
          </a:p>
        </p:txBody>
      </p:sp>
      <p:pic>
        <p:nvPicPr>
          <p:cNvPr id="9" name="Image 8">
            <a:extLst>
              <a:ext uri="{FF2B5EF4-FFF2-40B4-BE49-F238E27FC236}">
                <a16:creationId xmlns:a16="http://schemas.microsoft.com/office/drawing/2014/main" id="{81262B13-B6CD-37A3-3157-267D6296C0AE}"/>
              </a:ext>
            </a:extLst>
          </p:cNvPr>
          <p:cNvPicPr>
            <a:picLocks noChangeAspect="1"/>
          </p:cNvPicPr>
          <p:nvPr/>
        </p:nvPicPr>
        <p:blipFill>
          <a:blip r:embed="rId2"/>
          <a:stretch>
            <a:fillRect/>
          </a:stretch>
        </p:blipFill>
        <p:spPr>
          <a:xfrm>
            <a:off x="1950453" y="2941588"/>
            <a:ext cx="4355152" cy="2039445"/>
          </a:xfrm>
          <a:prstGeom prst="rect">
            <a:avLst/>
          </a:prstGeom>
        </p:spPr>
      </p:pic>
      <p:sp>
        <p:nvSpPr>
          <p:cNvPr id="2" name="Rectangle 1">
            <a:extLst>
              <a:ext uri="{FF2B5EF4-FFF2-40B4-BE49-F238E27FC236}">
                <a16:creationId xmlns:a16="http://schemas.microsoft.com/office/drawing/2014/main" id="{941F3CCA-FAAB-FBA7-8669-AEFB1BEB2662}"/>
              </a:ext>
            </a:extLst>
          </p:cNvPr>
          <p:cNvSpPr/>
          <p:nvPr/>
        </p:nvSpPr>
        <p:spPr>
          <a:xfrm>
            <a:off x="7759338" y="287383"/>
            <a:ext cx="663938" cy="274320"/>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92AB5173-3CE3-A803-C7C7-2EBFDFAE110F}"/>
              </a:ext>
            </a:extLst>
          </p:cNvPr>
          <p:cNvPicPr>
            <a:picLocks noChangeAspect="1"/>
          </p:cNvPicPr>
          <p:nvPr/>
        </p:nvPicPr>
        <p:blipFill>
          <a:blip r:embed="rId3"/>
          <a:stretch>
            <a:fillRect/>
          </a:stretch>
        </p:blipFill>
        <p:spPr>
          <a:xfrm>
            <a:off x="8231230" y="62049"/>
            <a:ext cx="796828" cy="793568"/>
          </a:xfrm>
          <a:prstGeom prst="rect">
            <a:avLst/>
          </a:prstGeom>
        </p:spPr>
      </p:pic>
    </p:spTree>
    <p:extLst>
      <p:ext uri="{BB962C8B-B14F-4D97-AF65-F5344CB8AC3E}">
        <p14:creationId xmlns:p14="http://schemas.microsoft.com/office/powerpoint/2010/main" val="390473880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D927AC8-67A3-6430-13F4-DDA3CB93752A}"/>
              </a:ext>
            </a:extLst>
          </p:cNvPr>
          <p:cNvSpPr>
            <a:spLocks noGrp="1"/>
          </p:cNvSpPr>
          <p:nvPr>
            <p:ph type="title"/>
          </p:nvPr>
        </p:nvSpPr>
        <p:spPr/>
        <p:txBody>
          <a:bodyPr/>
          <a:lstStyle/>
          <a:p>
            <a:r>
              <a:rPr lang="fr-FR" dirty="0"/>
              <a:t>Qu’est que le RGPD ? </a:t>
            </a:r>
          </a:p>
        </p:txBody>
      </p:sp>
      <p:sp>
        <p:nvSpPr>
          <p:cNvPr id="5" name="Espace réservé du texte 4">
            <a:extLst>
              <a:ext uri="{FF2B5EF4-FFF2-40B4-BE49-F238E27FC236}">
                <a16:creationId xmlns:a16="http://schemas.microsoft.com/office/drawing/2014/main" id="{6245822B-4F0A-307D-B609-4AB8C2955C27}"/>
              </a:ext>
            </a:extLst>
          </p:cNvPr>
          <p:cNvSpPr>
            <a:spLocks noGrp="1"/>
          </p:cNvSpPr>
          <p:nvPr>
            <p:ph type="body" sz="quarter" idx="10"/>
          </p:nvPr>
        </p:nvSpPr>
        <p:spPr>
          <a:xfrm>
            <a:off x="604161" y="1070043"/>
            <a:ext cx="7935678" cy="3754876"/>
          </a:xfrm>
        </p:spPr>
        <p:txBody>
          <a:bodyPr/>
          <a:lstStyle/>
          <a:p>
            <a:r>
              <a:rPr lang="fr-FR" altLang="ko-KR" sz="1200" dirty="0">
                <a:latin typeface="Calibri" panose="020F0502020204030204" pitchFamily="34" charset="0"/>
                <a:cs typeface="Calibri" panose="020F0502020204030204" pitchFamily="34" charset="0"/>
              </a:rPr>
              <a:t>Le sigle RGPD signifie «</a:t>
            </a:r>
            <a:r>
              <a:rPr lang="fr-FR" altLang="ko-KR" sz="1200" b="1" u="sng" dirty="0">
                <a:latin typeface="Calibri" panose="020F0502020204030204" pitchFamily="34" charset="0"/>
                <a:cs typeface="Calibri" panose="020F0502020204030204" pitchFamily="34" charset="0"/>
              </a:rPr>
              <a:t>Règlement Général sur la Protection des données</a:t>
            </a:r>
            <a:r>
              <a:rPr lang="fr-FR" altLang="ko-KR" sz="1200" b="1" dirty="0">
                <a:latin typeface="Calibri" panose="020F0502020204030204" pitchFamily="34" charset="0"/>
                <a:cs typeface="Calibri" panose="020F0502020204030204" pitchFamily="34" charset="0"/>
              </a:rPr>
              <a:t>» </a:t>
            </a:r>
            <a:r>
              <a:rPr lang="fr-FR" altLang="ko-KR" sz="1200" dirty="0">
                <a:latin typeface="Calibri" panose="020F0502020204030204" pitchFamily="34" charset="0"/>
                <a:cs typeface="Calibri" panose="020F0502020204030204" pitchFamily="34" charset="0"/>
              </a:rPr>
              <a:t>(en anglais « General Data Protection Regulation » ou GDPR). Le RGPD encadre le traitement des </a:t>
            </a:r>
            <a:r>
              <a:rPr lang="fr-FR" altLang="ko-KR" sz="1200" b="1" dirty="0">
                <a:latin typeface="Calibri" panose="020F0502020204030204" pitchFamily="34" charset="0"/>
                <a:cs typeface="Calibri" panose="020F0502020204030204" pitchFamily="34" charset="0"/>
              </a:rPr>
              <a:t>données personnelles </a:t>
            </a:r>
            <a:r>
              <a:rPr lang="fr-FR" altLang="ko-KR" sz="1200" dirty="0">
                <a:latin typeface="Calibri" panose="020F0502020204030204" pitchFamily="34" charset="0"/>
                <a:cs typeface="Calibri" panose="020F0502020204030204" pitchFamily="34" charset="0"/>
              </a:rPr>
              <a:t>sur le territoire de l’Union européenne.</a:t>
            </a:r>
          </a:p>
          <a:p>
            <a:endParaRPr lang="fr-FR" altLang="ko-KR" sz="1200" dirty="0">
              <a:latin typeface="Calibri" panose="020F0502020204030204" pitchFamily="34" charset="0"/>
              <a:cs typeface="Calibri" panose="020F0502020204030204" pitchFamily="34" charset="0"/>
            </a:endParaRPr>
          </a:p>
          <a:p>
            <a:r>
              <a:rPr lang="fr-FR" altLang="ko-KR" sz="1200" dirty="0">
                <a:latin typeface="Calibri" panose="020F0502020204030204" pitchFamily="34" charset="0"/>
                <a:cs typeface="Calibri" panose="020F0502020204030204" pitchFamily="34" charset="0"/>
              </a:rPr>
              <a:t>Le contexte juridique s’adapte pour suivre les évolutions des technologies et de nos sociétés (usages accrus du numérique, développement du commerce en ligne…).</a:t>
            </a:r>
          </a:p>
          <a:p>
            <a:endParaRPr lang="fr-FR" altLang="ko-KR" sz="1200" dirty="0">
              <a:latin typeface="Calibri" panose="020F0502020204030204" pitchFamily="34" charset="0"/>
              <a:cs typeface="Calibri" panose="020F0502020204030204" pitchFamily="34" charset="0"/>
            </a:endParaRPr>
          </a:p>
          <a:p>
            <a:endParaRPr lang="fr-FR" altLang="ko-KR" sz="1200" dirty="0">
              <a:latin typeface="Calibri" panose="020F0502020204030204" pitchFamily="34" charset="0"/>
              <a:cs typeface="Calibri" panose="020F0502020204030204" pitchFamily="34" charset="0"/>
            </a:endParaRPr>
          </a:p>
          <a:p>
            <a:endParaRPr lang="fr-FR" altLang="ko-KR" sz="1200" dirty="0">
              <a:latin typeface="Calibri" panose="020F0502020204030204" pitchFamily="34" charset="0"/>
              <a:cs typeface="Calibri" panose="020F0502020204030204" pitchFamily="34" charset="0"/>
            </a:endParaRPr>
          </a:p>
          <a:p>
            <a:endParaRPr lang="fr-FR" altLang="ko-KR" sz="1200" dirty="0">
              <a:latin typeface="Calibri" panose="020F0502020204030204" pitchFamily="34" charset="0"/>
              <a:cs typeface="Calibri" panose="020F0502020204030204" pitchFamily="34" charset="0"/>
            </a:endParaRPr>
          </a:p>
          <a:p>
            <a:endParaRPr lang="fr-FR" altLang="ko-KR" sz="1200" dirty="0">
              <a:latin typeface="Calibri" panose="020F0502020204030204" pitchFamily="34" charset="0"/>
              <a:cs typeface="Calibri" panose="020F0502020204030204" pitchFamily="34" charset="0"/>
            </a:endParaRPr>
          </a:p>
          <a:p>
            <a:endParaRPr lang="fr-FR" altLang="ko-KR" sz="1200" dirty="0">
              <a:latin typeface="Calibri" panose="020F0502020204030204" pitchFamily="34" charset="0"/>
              <a:cs typeface="Calibri" panose="020F0502020204030204" pitchFamily="34" charset="0"/>
            </a:endParaRPr>
          </a:p>
          <a:p>
            <a:endParaRPr lang="fr-FR" altLang="ko-KR" sz="1200" dirty="0">
              <a:latin typeface="Calibri" panose="020F0502020204030204" pitchFamily="34" charset="0"/>
              <a:cs typeface="Calibri" panose="020F0502020204030204" pitchFamily="34" charset="0"/>
            </a:endParaRPr>
          </a:p>
          <a:p>
            <a:endParaRPr lang="fr-FR" altLang="ko-KR" sz="1200" dirty="0">
              <a:latin typeface="Calibri" panose="020F0502020204030204" pitchFamily="34" charset="0"/>
              <a:cs typeface="Calibri" panose="020F0502020204030204" pitchFamily="34" charset="0"/>
            </a:endParaRPr>
          </a:p>
          <a:p>
            <a:r>
              <a:rPr lang="fr-FR" altLang="ko-KR" sz="1200" dirty="0">
                <a:latin typeface="Calibri" panose="020F0502020204030204" pitchFamily="34" charset="0"/>
                <a:cs typeface="Calibri" panose="020F0502020204030204" pitchFamily="34" charset="0"/>
              </a:rPr>
              <a:t>Ce nouveau règlement européen s’inscrit dans la continuité de la Loi française Informatique et Libertés de 1978 et renforce le contrôle par les citoyens de l’utilisation qui peut être faite des données les concernant.</a:t>
            </a:r>
          </a:p>
          <a:p>
            <a:r>
              <a:rPr lang="fr-FR" altLang="ko-KR" sz="1200" dirty="0">
                <a:latin typeface="Calibri" panose="020F0502020204030204" pitchFamily="34" charset="0"/>
                <a:cs typeface="Calibri" panose="020F0502020204030204" pitchFamily="34" charset="0"/>
              </a:rPr>
              <a:t>Il harmonise les règles en Europe en offrant un cadre juridique unique aux professionnels. Il permet de développer leurs activités numériques au sein de l’UE en se fondant sur la confiance des utilisateurs.</a:t>
            </a:r>
          </a:p>
          <a:p>
            <a:endParaRPr lang="fr-FR" dirty="0"/>
          </a:p>
        </p:txBody>
      </p:sp>
      <p:sp>
        <p:nvSpPr>
          <p:cNvPr id="6" name="Rectangle 5">
            <a:extLst>
              <a:ext uri="{FF2B5EF4-FFF2-40B4-BE49-F238E27FC236}">
                <a16:creationId xmlns:a16="http://schemas.microsoft.com/office/drawing/2014/main" id="{31DE8A9C-85CE-0E0B-E0B2-25A11671B1A7}"/>
              </a:ext>
            </a:extLst>
          </p:cNvPr>
          <p:cNvSpPr/>
          <p:nvPr/>
        </p:nvSpPr>
        <p:spPr>
          <a:xfrm>
            <a:off x="640470" y="4824919"/>
            <a:ext cx="1071598" cy="252919"/>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2BE69FB-D5A7-6CEB-E790-D28270B7BFA7}"/>
              </a:ext>
            </a:extLst>
          </p:cNvPr>
          <p:cNvSpPr/>
          <p:nvPr/>
        </p:nvSpPr>
        <p:spPr>
          <a:xfrm>
            <a:off x="7081736" y="4824919"/>
            <a:ext cx="1494412" cy="252919"/>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1026" name="Picture 2" descr="RGPD et protection des données personnelles : quel bilan après 1 an ?">
            <a:extLst>
              <a:ext uri="{FF2B5EF4-FFF2-40B4-BE49-F238E27FC236}">
                <a16:creationId xmlns:a16="http://schemas.microsoft.com/office/drawing/2014/main" id="{72F7E571-6922-B4DF-3E6D-AEDAEE88F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2503" y="2152144"/>
            <a:ext cx="2711146" cy="142553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264D01BE-92F3-0261-72FB-DC76F5752E57}"/>
              </a:ext>
            </a:extLst>
          </p:cNvPr>
          <p:cNvSpPr/>
          <p:nvPr/>
        </p:nvSpPr>
        <p:spPr>
          <a:xfrm>
            <a:off x="7831183" y="228600"/>
            <a:ext cx="744965" cy="333103"/>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11C2826D-833F-E10D-4845-2A639D338591}"/>
              </a:ext>
            </a:extLst>
          </p:cNvPr>
          <p:cNvPicPr>
            <a:picLocks noChangeAspect="1"/>
          </p:cNvPicPr>
          <p:nvPr/>
        </p:nvPicPr>
        <p:blipFill>
          <a:blip r:embed="rId3"/>
          <a:stretch>
            <a:fillRect/>
          </a:stretch>
        </p:blipFill>
        <p:spPr>
          <a:xfrm>
            <a:off x="8231230" y="62049"/>
            <a:ext cx="796828" cy="793568"/>
          </a:xfrm>
          <a:prstGeom prst="rect">
            <a:avLst/>
          </a:prstGeom>
        </p:spPr>
      </p:pic>
    </p:spTree>
    <p:extLst>
      <p:ext uri="{BB962C8B-B14F-4D97-AF65-F5344CB8AC3E}">
        <p14:creationId xmlns:p14="http://schemas.microsoft.com/office/powerpoint/2010/main" val="174958841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782273-880B-B912-B170-F682332DFDDD}"/>
              </a:ext>
            </a:extLst>
          </p:cNvPr>
          <p:cNvSpPr>
            <a:spLocks noGrp="1"/>
          </p:cNvSpPr>
          <p:nvPr>
            <p:ph type="title"/>
          </p:nvPr>
        </p:nvSpPr>
        <p:spPr/>
        <p:txBody>
          <a:bodyPr/>
          <a:lstStyle/>
          <a:p>
            <a:r>
              <a:rPr lang="fr-FR" dirty="0"/>
              <a:t>Qu’est ce qu’un traitement de données personnelles ? </a:t>
            </a:r>
          </a:p>
        </p:txBody>
      </p:sp>
      <p:sp>
        <p:nvSpPr>
          <p:cNvPr id="3" name="Espace réservé du texte 2">
            <a:extLst>
              <a:ext uri="{FF2B5EF4-FFF2-40B4-BE49-F238E27FC236}">
                <a16:creationId xmlns:a16="http://schemas.microsoft.com/office/drawing/2014/main" id="{E4BBD6D0-57DA-9DB9-C1C4-52317C9490F2}"/>
              </a:ext>
            </a:extLst>
          </p:cNvPr>
          <p:cNvSpPr>
            <a:spLocks noGrp="1"/>
          </p:cNvSpPr>
          <p:nvPr>
            <p:ph type="body" sz="quarter" idx="10"/>
          </p:nvPr>
        </p:nvSpPr>
        <p:spPr>
          <a:xfrm>
            <a:off x="489625" y="807194"/>
            <a:ext cx="8164749" cy="4336306"/>
          </a:xfrm>
        </p:spPr>
        <p:txBody>
          <a:bodyPr/>
          <a:lstStyle/>
          <a:p>
            <a:pPr>
              <a:spcBef>
                <a:spcPts val="0"/>
              </a:spcBef>
            </a:pPr>
            <a:endParaRPr lang="fr-FR" sz="1100" b="1" dirty="0">
              <a:latin typeface="Calibri" panose="020F0502020204030204" pitchFamily="34" charset="0"/>
              <a:cs typeface="Calibri" panose="020F0502020204030204" pitchFamily="34" charset="0"/>
            </a:endParaRPr>
          </a:p>
          <a:p>
            <a:pPr>
              <a:spcBef>
                <a:spcPts val="0"/>
              </a:spcBef>
            </a:pPr>
            <a:r>
              <a:rPr lang="fr-FR" sz="1100" b="1" dirty="0">
                <a:latin typeface="Calibri" panose="020F0502020204030204" pitchFamily="34" charset="0"/>
                <a:cs typeface="Calibri" panose="020F0502020204030204" pitchFamily="34" charset="0"/>
              </a:rPr>
              <a:t>Une « donnée personnelle » </a:t>
            </a:r>
            <a:r>
              <a:rPr lang="fr-FR" sz="1100" dirty="0">
                <a:latin typeface="Calibri" panose="020F0502020204030204" pitchFamily="34" charset="0"/>
                <a:cs typeface="Calibri" panose="020F0502020204030204" pitchFamily="34" charset="0"/>
              </a:rPr>
              <a:t>est « toute information se rapportant à une personne physique identifiée ou identifiable ».</a:t>
            </a:r>
          </a:p>
          <a:p>
            <a:pPr>
              <a:spcBef>
                <a:spcPts val="0"/>
              </a:spcBef>
            </a:pPr>
            <a:endParaRPr lang="fr-FR" sz="1100" dirty="0">
              <a:latin typeface="Calibri" panose="020F0502020204030204" pitchFamily="34" charset="0"/>
              <a:cs typeface="Calibri" panose="020F0502020204030204" pitchFamily="34" charset="0"/>
            </a:endParaRPr>
          </a:p>
          <a:p>
            <a:pPr>
              <a:spcBef>
                <a:spcPts val="0"/>
              </a:spcBef>
            </a:pPr>
            <a:r>
              <a:rPr lang="fr-FR" sz="1100" dirty="0">
                <a:latin typeface="Calibri" panose="020F0502020204030204" pitchFamily="34" charset="0"/>
                <a:cs typeface="Calibri" panose="020F0502020204030204" pitchFamily="34" charset="0"/>
              </a:rPr>
              <a:t>Une personne peut être identifiée :</a:t>
            </a:r>
          </a:p>
          <a:p>
            <a:pPr marL="628650" lvl="1" indent="-171450">
              <a:spcBef>
                <a:spcPts val="0"/>
              </a:spcBef>
              <a:buFont typeface="Wingdings" panose="05000000000000000000" pitchFamily="2" charset="2"/>
              <a:buChar char="v"/>
            </a:pPr>
            <a:r>
              <a:rPr lang="fr-FR" sz="1100" dirty="0">
                <a:latin typeface="Calibri" panose="020F0502020204030204" pitchFamily="34" charset="0"/>
                <a:cs typeface="Calibri" panose="020F0502020204030204" pitchFamily="34" charset="0"/>
              </a:rPr>
              <a:t>directement (exemple : nom, prénom)</a:t>
            </a:r>
          </a:p>
          <a:p>
            <a:pPr marL="628650" lvl="1" indent="-171450">
              <a:spcBef>
                <a:spcPts val="0"/>
              </a:spcBef>
              <a:buFont typeface="Wingdings" panose="05000000000000000000" pitchFamily="2" charset="2"/>
              <a:buChar char="v"/>
            </a:pPr>
            <a:r>
              <a:rPr lang="fr-FR" sz="1100" dirty="0">
                <a:latin typeface="Calibri" panose="020F0502020204030204" pitchFamily="34" charset="0"/>
                <a:cs typeface="Calibri" panose="020F0502020204030204" pitchFamily="34" charset="0"/>
              </a:rPr>
              <a:t>indirectement (exemple : par un identifiant (n° client), un numéro de téléphone, mais aussi la voix ou l’image).</a:t>
            </a:r>
          </a:p>
          <a:p>
            <a:pPr>
              <a:spcBef>
                <a:spcPts val="0"/>
              </a:spcBef>
            </a:pPr>
            <a:endParaRPr lang="fr-FR" sz="1100" dirty="0">
              <a:latin typeface="Calibri" panose="020F0502020204030204" pitchFamily="34" charset="0"/>
              <a:cs typeface="Calibri" panose="020F0502020204030204" pitchFamily="34" charset="0"/>
            </a:endParaRPr>
          </a:p>
          <a:p>
            <a:pPr>
              <a:spcBef>
                <a:spcPts val="0"/>
              </a:spcBef>
            </a:pPr>
            <a:r>
              <a:rPr lang="fr-FR" sz="1100" dirty="0">
                <a:latin typeface="Calibri" panose="020F0502020204030204" pitchFamily="34" charset="0"/>
                <a:cs typeface="Calibri" panose="020F0502020204030204" pitchFamily="34" charset="0"/>
              </a:rPr>
              <a:t>L’identification d’une personne physique peut être réalisée :</a:t>
            </a:r>
          </a:p>
          <a:p>
            <a:pPr marL="628650" lvl="1" indent="-171450">
              <a:spcBef>
                <a:spcPts val="0"/>
              </a:spcBef>
              <a:buFont typeface="Wingdings" panose="05000000000000000000" pitchFamily="2" charset="2"/>
              <a:buChar char="v"/>
            </a:pPr>
            <a:r>
              <a:rPr lang="fr-FR" sz="1100" dirty="0">
                <a:latin typeface="Calibri" panose="020F0502020204030204" pitchFamily="34" charset="0"/>
                <a:cs typeface="Calibri" panose="020F0502020204030204" pitchFamily="34" charset="0"/>
              </a:rPr>
              <a:t>à partir d’une seule donnée (exemple : numéro de sécurité sociale, ADN)  </a:t>
            </a:r>
          </a:p>
          <a:p>
            <a:pPr marL="628650" lvl="1" indent="-171450">
              <a:spcBef>
                <a:spcPts val="0"/>
              </a:spcBef>
              <a:buFont typeface="Wingdings" panose="05000000000000000000" pitchFamily="2" charset="2"/>
              <a:buChar char="v"/>
            </a:pPr>
            <a:r>
              <a:rPr lang="fr-FR" sz="1100" dirty="0">
                <a:latin typeface="Calibri" panose="020F0502020204030204" pitchFamily="34" charset="0"/>
                <a:cs typeface="Calibri" panose="020F0502020204030204" pitchFamily="34" charset="0"/>
              </a:rPr>
              <a:t>à partir du croisement d’un ensemble de données (exemple : une femme vivant à telle adresse, née tel jour, abonnée à tel magazine et militant dans telle association)</a:t>
            </a:r>
          </a:p>
          <a:p>
            <a:pPr>
              <a:spcBef>
                <a:spcPts val="0"/>
              </a:spcBef>
            </a:pPr>
            <a:endParaRPr lang="fr-FR" sz="1100" dirty="0">
              <a:latin typeface="Calibri" panose="020F0502020204030204" pitchFamily="34" charset="0"/>
              <a:cs typeface="Calibri" panose="020F0502020204030204" pitchFamily="34" charset="0"/>
            </a:endParaRPr>
          </a:p>
          <a:p>
            <a:pPr>
              <a:spcBef>
                <a:spcPts val="0"/>
              </a:spcBef>
            </a:pPr>
            <a:r>
              <a:rPr lang="fr-FR" sz="1100" b="1" dirty="0">
                <a:latin typeface="Calibri" panose="020F0502020204030204" pitchFamily="34" charset="0"/>
                <a:cs typeface="Calibri" panose="020F0502020204030204" pitchFamily="34" charset="0"/>
              </a:rPr>
              <a:t>Un « traitement de données personnelles » </a:t>
            </a:r>
            <a:r>
              <a:rPr lang="fr-FR" sz="1100" dirty="0">
                <a:latin typeface="Calibri" panose="020F0502020204030204" pitchFamily="34" charset="0"/>
                <a:cs typeface="Calibri" panose="020F0502020204030204" pitchFamily="34" charset="0"/>
              </a:rPr>
              <a:t>est une opération, ou ensemble d'opérations, portant sur des données personnelles, quel que soit le procédé utilisé (collecte, enregistrement, organisation, conservation, adaptation, modification, extraction, consultation, utilisation, communication par transmission diffusion ou toute autre forme de mise à disposition, rapprochement). </a:t>
            </a:r>
          </a:p>
          <a:p>
            <a:pPr>
              <a:spcBef>
                <a:spcPts val="0"/>
              </a:spcBef>
            </a:pPr>
            <a:r>
              <a:rPr lang="fr-FR" sz="1100" dirty="0">
                <a:solidFill>
                  <a:srgbClr val="00B050"/>
                </a:solidFill>
                <a:latin typeface="Calibri" panose="020F0502020204030204" pitchFamily="34" charset="0"/>
                <a:cs typeface="Calibri" panose="020F0502020204030204" pitchFamily="34" charset="0"/>
              </a:rPr>
              <a:t>Exemple : tenue de l’état civil, collecte de coordonnées via un questionnaire, mise à jour d’un fichier, etc.</a:t>
            </a:r>
          </a:p>
          <a:p>
            <a:pPr>
              <a:spcBef>
                <a:spcPts val="0"/>
              </a:spcBef>
            </a:pPr>
            <a:endParaRPr lang="fr-FR" sz="1100" dirty="0">
              <a:latin typeface="Calibri" panose="020F0502020204030204" pitchFamily="34" charset="0"/>
              <a:cs typeface="Calibri" panose="020F0502020204030204" pitchFamily="34" charset="0"/>
            </a:endParaRPr>
          </a:p>
          <a:p>
            <a:pPr>
              <a:spcBef>
                <a:spcPts val="0"/>
              </a:spcBef>
            </a:pPr>
            <a:r>
              <a:rPr lang="fr-FR" sz="1100" dirty="0">
                <a:latin typeface="Calibri" panose="020F0502020204030204" pitchFamily="34" charset="0"/>
                <a:cs typeface="Calibri" panose="020F0502020204030204" pitchFamily="34" charset="0"/>
              </a:rPr>
              <a:t>A fortiori, un fichier ne contenant que des coordonnées d’entreprises (par exemple, entreprise « Compagnie A » avec son adresse postale, le numéro de téléphone de son standard et un email de contact générique « compagnieA@email.fr ») n’est pas un traitement de données personnelles.</a:t>
            </a:r>
          </a:p>
          <a:p>
            <a:pPr>
              <a:spcBef>
                <a:spcPts val="0"/>
              </a:spcBef>
            </a:pPr>
            <a:endParaRPr lang="fr-FR" sz="1100" dirty="0">
              <a:latin typeface="Calibri" panose="020F0502020204030204" pitchFamily="34" charset="0"/>
              <a:cs typeface="Calibri" panose="020F0502020204030204" pitchFamily="34" charset="0"/>
            </a:endParaRPr>
          </a:p>
          <a:p>
            <a:pPr>
              <a:spcBef>
                <a:spcPts val="0"/>
              </a:spcBef>
            </a:pPr>
            <a:r>
              <a:rPr lang="fr-FR" sz="1100" dirty="0">
                <a:latin typeface="Calibri" panose="020F0502020204030204" pitchFamily="34" charset="0"/>
                <a:cs typeface="Calibri" panose="020F0502020204030204" pitchFamily="34" charset="0"/>
              </a:rPr>
              <a:t>Un traitement de données personnelles n’est pas nécessairement informatisé : les fichiers papier sont également concernés et doivent être protégés dans les mêmes conditions.</a:t>
            </a:r>
          </a:p>
        </p:txBody>
      </p:sp>
      <p:sp>
        <p:nvSpPr>
          <p:cNvPr id="5" name="Rectangle 4">
            <a:extLst>
              <a:ext uri="{FF2B5EF4-FFF2-40B4-BE49-F238E27FC236}">
                <a16:creationId xmlns:a16="http://schemas.microsoft.com/office/drawing/2014/main" id="{ED57B01E-77A6-C863-C221-EB753B1D3A34}"/>
              </a:ext>
            </a:extLst>
          </p:cNvPr>
          <p:cNvSpPr/>
          <p:nvPr/>
        </p:nvSpPr>
        <p:spPr>
          <a:xfrm>
            <a:off x="629055" y="4883285"/>
            <a:ext cx="1199745" cy="181583"/>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B9B44DD0-2E44-9D18-C0FC-41A0A31D0824}"/>
              </a:ext>
            </a:extLst>
          </p:cNvPr>
          <p:cNvSpPr/>
          <p:nvPr/>
        </p:nvSpPr>
        <p:spPr>
          <a:xfrm>
            <a:off x="7094706" y="4803775"/>
            <a:ext cx="1490529" cy="261093"/>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8F26970C-CE2A-2794-D053-24361C31C6EB}"/>
              </a:ext>
            </a:extLst>
          </p:cNvPr>
          <p:cNvSpPr/>
          <p:nvPr/>
        </p:nvSpPr>
        <p:spPr>
          <a:xfrm>
            <a:off x="7805057" y="287383"/>
            <a:ext cx="849317" cy="274320"/>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2D06062A-9CFD-37EF-6887-C2992A109220}"/>
              </a:ext>
            </a:extLst>
          </p:cNvPr>
          <p:cNvPicPr>
            <a:picLocks noChangeAspect="1"/>
          </p:cNvPicPr>
          <p:nvPr/>
        </p:nvPicPr>
        <p:blipFill>
          <a:blip r:embed="rId2"/>
          <a:stretch>
            <a:fillRect/>
          </a:stretch>
        </p:blipFill>
        <p:spPr>
          <a:xfrm>
            <a:off x="8231230" y="62049"/>
            <a:ext cx="796828" cy="793568"/>
          </a:xfrm>
          <a:prstGeom prst="rect">
            <a:avLst/>
          </a:prstGeom>
        </p:spPr>
      </p:pic>
    </p:spTree>
    <p:extLst>
      <p:ext uri="{BB962C8B-B14F-4D97-AF65-F5344CB8AC3E}">
        <p14:creationId xmlns:p14="http://schemas.microsoft.com/office/powerpoint/2010/main" val="48284588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09FC59B-527E-1F12-2A6A-9D9757AA5C15}"/>
              </a:ext>
            </a:extLst>
          </p:cNvPr>
          <p:cNvSpPr>
            <a:spLocks noGrp="1"/>
          </p:cNvSpPr>
          <p:nvPr>
            <p:ph type="body" sz="quarter" idx="10"/>
          </p:nvPr>
        </p:nvSpPr>
        <p:spPr>
          <a:xfrm>
            <a:off x="792061" y="978907"/>
            <a:ext cx="7702550" cy="3781902"/>
          </a:xfrm>
        </p:spPr>
        <p:txBody>
          <a:bodyPr/>
          <a:lstStyle/>
          <a:p>
            <a:pPr marL="228600" indent="-228600">
              <a:buFont typeface="+mj-lt"/>
              <a:buAutoNum type="arabicPeriod"/>
            </a:pPr>
            <a:endParaRPr lang="fr-FR" sz="1200" dirty="0">
              <a:latin typeface="Calibri" panose="020F0502020204030204" pitchFamily="34" charset="0"/>
              <a:cs typeface="Calibri" panose="020F0502020204030204" pitchFamily="34" charset="0"/>
            </a:endParaRPr>
          </a:p>
          <a:p>
            <a:pPr marL="228600" indent="-228600">
              <a:buFont typeface="+mj-lt"/>
              <a:buAutoNum type="arabicPeriod"/>
            </a:pPr>
            <a:r>
              <a:rPr lang="fr-FR" sz="1200" dirty="0">
                <a:latin typeface="Calibri" panose="020F0502020204030204" pitchFamily="34" charset="0"/>
                <a:cs typeface="Calibri" panose="020F0502020204030204" pitchFamily="34" charset="0"/>
              </a:rPr>
              <a:t>Ne collectez que les données vraiment nécessaires pour atteindre l’objectif </a:t>
            </a:r>
          </a:p>
          <a:p>
            <a:pPr marL="228600" indent="-228600">
              <a:buFont typeface="+mj-lt"/>
              <a:buAutoNum type="arabicPeriod"/>
            </a:pPr>
            <a:endParaRPr lang="fr-FR" sz="1200" dirty="0">
              <a:latin typeface="Calibri" panose="020F0502020204030204" pitchFamily="34" charset="0"/>
              <a:cs typeface="Calibri" panose="020F0502020204030204" pitchFamily="34" charset="0"/>
            </a:endParaRPr>
          </a:p>
          <a:p>
            <a:pPr marL="228600" indent="-228600">
              <a:buFont typeface="+mj-lt"/>
              <a:buAutoNum type="arabicPeriod"/>
            </a:pPr>
            <a:r>
              <a:rPr lang="fr-FR" sz="1200" dirty="0">
                <a:latin typeface="Calibri" panose="020F0502020204030204" pitchFamily="34" charset="0"/>
                <a:cs typeface="Calibri" panose="020F0502020204030204" pitchFamily="34" charset="0"/>
              </a:rPr>
              <a:t>Soyez transparent</a:t>
            </a:r>
          </a:p>
          <a:p>
            <a:pPr marL="228600" indent="-228600">
              <a:buFont typeface="+mj-lt"/>
              <a:buAutoNum type="arabicPeriod"/>
            </a:pPr>
            <a:endParaRPr lang="fr-FR" sz="1200" dirty="0">
              <a:latin typeface="Calibri" panose="020F0502020204030204" pitchFamily="34" charset="0"/>
              <a:cs typeface="Calibri" panose="020F0502020204030204" pitchFamily="34" charset="0"/>
            </a:endParaRPr>
          </a:p>
          <a:p>
            <a:pPr marL="228600" indent="-228600">
              <a:buFont typeface="+mj-lt"/>
              <a:buAutoNum type="arabicPeriod"/>
            </a:pPr>
            <a:r>
              <a:rPr lang="fr-FR" sz="1200" dirty="0">
                <a:latin typeface="Calibri" panose="020F0502020204030204" pitchFamily="34" charset="0"/>
                <a:cs typeface="Calibri" panose="020F0502020204030204" pitchFamily="34" charset="0"/>
              </a:rPr>
              <a:t>Organisez et facilitez l’exercice du droit des personnes </a:t>
            </a:r>
          </a:p>
          <a:p>
            <a:pPr marL="228600" indent="-228600">
              <a:buFont typeface="+mj-lt"/>
              <a:buAutoNum type="arabicPeriod"/>
            </a:pPr>
            <a:endParaRPr lang="fr-FR" sz="1200" dirty="0">
              <a:latin typeface="Calibri" panose="020F0502020204030204" pitchFamily="34" charset="0"/>
              <a:cs typeface="Calibri" panose="020F0502020204030204" pitchFamily="34" charset="0"/>
            </a:endParaRPr>
          </a:p>
          <a:p>
            <a:pPr marL="228600" indent="-228600">
              <a:buFont typeface="+mj-lt"/>
              <a:buAutoNum type="arabicPeriod"/>
            </a:pPr>
            <a:r>
              <a:rPr lang="fr-FR" sz="1200" dirty="0" err="1">
                <a:latin typeface="Calibri" panose="020F0502020204030204" pitchFamily="34" charset="0"/>
                <a:cs typeface="Calibri" panose="020F0502020204030204" pitchFamily="34" charset="0"/>
              </a:rPr>
              <a:t>Privacy</a:t>
            </a:r>
            <a:r>
              <a:rPr lang="fr-FR" sz="1200" dirty="0">
                <a:latin typeface="Calibri" panose="020F0502020204030204" pitchFamily="34" charset="0"/>
                <a:cs typeface="Calibri" panose="020F0502020204030204" pitchFamily="34" charset="0"/>
              </a:rPr>
              <a:t> by Design / Default</a:t>
            </a:r>
          </a:p>
          <a:p>
            <a:pPr marL="228600" indent="-228600">
              <a:buFont typeface="+mj-lt"/>
              <a:buAutoNum type="arabicPeriod"/>
            </a:pPr>
            <a:endParaRPr lang="fr-FR" sz="1200" dirty="0">
              <a:latin typeface="Calibri" panose="020F0502020204030204" pitchFamily="34" charset="0"/>
              <a:cs typeface="Calibri" panose="020F0502020204030204" pitchFamily="34" charset="0"/>
            </a:endParaRPr>
          </a:p>
          <a:p>
            <a:pPr marL="228600" indent="-228600">
              <a:buFont typeface="+mj-lt"/>
              <a:buAutoNum type="arabicPeriod"/>
            </a:pPr>
            <a:r>
              <a:rPr lang="fr-FR" sz="1200" dirty="0">
                <a:latin typeface="Calibri" panose="020F0502020204030204" pitchFamily="34" charset="0"/>
                <a:cs typeface="Calibri" panose="020F0502020204030204" pitchFamily="34" charset="0"/>
              </a:rPr>
              <a:t>Les bases juridiques</a:t>
            </a:r>
          </a:p>
        </p:txBody>
      </p:sp>
      <p:sp>
        <p:nvSpPr>
          <p:cNvPr id="3" name="Titre 2">
            <a:extLst>
              <a:ext uri="{FF2B5EF4-FFF2-40B4-BE49-F238E27FC236}">
                <a16:creationId xmlns:a16="http://schemas.microsoft.com/office/drawing/2014/main" id="{C21F49EC-18E0-EF06-6D3A-9F2FF7D054E9}"/>
              </a:ext>
            </a:extLst>
          </p:cNvPr>
          <p:cNvSpPr>
            <a:spLocks noGrp="1"/>
          </p:cNvSpPr>
          <p:nvPr>
            <p:ph type="title"/>
          </p:nvPr>
        </p:nvSpPr>
        <p:spPr/>
        <p:txBody>
          <a:bodyPr/>
          <a:lstStyle/>
          <a:p>
            <a:r>
              <a:rPr lang="fr-FR" dirty="0"/>
              <a:t>Les principes du RGPD</a:t>
            </a:r>
          </a:p>
        </p:txBody>
      </p:sp>
      <p:sp>
        <p:nvSpPr>
          <p:cNvPr id="4" name="Rectangle 3">
            <a:extLst>
              <a:ext uri="{FF2B5EF4-FFF2-40B4-BE49-F238E27FC236}">
                <a16:creationId xmlns:a16="http://schemas.microsoft.com/office/drawing/2014/main" id="{BF0566EB-757B-D815-B7CF-E990063BFD00}"/>
              </a:ext>
            </a:extLst>
          </p:cNvPr>
          <p:cNvSpPr/>
          <p:nvPr/>
        </p:nvSpPr>
        <p:spPr>
          <a:xfrm>
            <a:off x="720725" y="4874508"/>
            <a:ext cx="908695" cy="158130"/>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22E0DC50-024A-A885-35FC-EFC3529234A9}"/>
              </a:ext>
            </a:extLst>
          </p:cNvPr>
          <p:cNvSpPr/>
          <p:nvPr/>
        </p:nvSpPr>
        <p:spPr>
          <a:xfrm>
            <a:off x="7114162" y="4874508"/>
            <a:ext cx="1309113" cy="158130"/>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C6D20468-DFB4-349F-4AF4-68C14E856ED1}"/>
              </a:ext>
            </a:extLst>
          </p:cNvPr>
          <p:cNvSpPr/>
          <p:nvPr/>
        </p:nvSpPr>
        <p:spPr>
          <a:xfrm>
            <a:off x="8249055" y="4798979"/>
            <a:ext cx="174220" cy="344521"/>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951E1195-052E-9836-25C8-61CEA343AC8F}"/>
              </a:ext>
            </a:extLst>
          </p:cNvPr>
          <p:cNvSpPr/>
          <p:nvPr/>
        </p:nvSpPr>
        <p:spPr>
          <a:xfrm>
            <a:off x="7818120" y="293914"/>
            <a:ext cx="676491" cy="273708"/>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16097FA3-FFE4-230D-1E44-A0935A75A39B}"/>
              </a:ext>
            </a:extLst>
          </p:cNvPr>
          <p:cNvPicPr>
            <a:picLocks noChangeAspect="1"/>
          </p:cNvPicPr>
          <p:nvPr/>
        </p:nvPicPr>
        <p:blipFill>
          <a:blip r:embed="rId2"/>
          <a:stretch>
            <a:fillRect/>
          </a:stretch>
        </p:blipFill>
        <p:spPr>
          <a:xfrm>
            <a:off x="8231230" y="62049"/>
            <a:ext cx="796828" cy="793568"/>
          </a:xfrm>
          <a:prstGeom prst="rect">
            <a:avLst/>
          </a:prstGeom>
        </p:spPr>
      </p:pic>
      <p:pic>
        <p:nvPicPr>
          <p:cNvPr id="10" name="Image 9" descr="Une image contenant texte, logo, Police, Graphique">
            <a:extLst>
              <a:ext uri="{FF2B5EF4-FFF2-40B4-BE49-F238E27FC236}">
                <a16:creationId xmlns:a16="http://schemas.microsoft.com/office/drawing/2014/main" id="{6600E4FB-772A-ECC0-B43F-1D9794F8BE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1543" y="3021989"/>
            <a:ext cx="3613068" cy="1739226"/>
          </a:xfrm>
          <a:prstGeom prst="rect">
            <a:avLst/>
          </a:prstGeom>
        </p:spPr>
      </p:pic>
    </p:spTree>
    <p:extLst>
      <p:ext uri="{BB962C8B-B14F-4D97-AF65-F5344CB8AC3E}">
        <p14:creationId xmlns:p14="http://schemas.microsoft.com/office/powerpoint/2010/main" val="149170009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ABD4A4DF-3B54-C89C-592C-CAD4EAE901BD}"/>
              </a:ext>
            </a:extLst>
          </p:cNvPr>
          <p:cNvSpPr>
            <a:spLocks noGrp="1"/>
          </p:cNvSpPr>
          <p:nvPr>
            <p:ph type="body" sz="quarter" idx="10"/>
          </p:nvPr>
        </p:nvSpPr>
        <p:spPr>
          <a:xfrm>
            <a:off x="356680" y="925208"/>
            <a:ext cx="8586281" cy="3878567"/>
          </a:xfrm>
        </p:spPr>
        <p:txBody>
          <a:bodyPr/>
          <a:lstStyle/>
          <a:p>
            <a:endParaRPr lang="fr-FR" sz="1000" dirty="0">
              <a:latin typeface="Calibri" panose="020F0502020204030204" pitchFamily="34" charset="0"/>
              <a:cs typeface="Calibri" panose="020F0502020204030204" pitchFamily="34" charset="0"/>
            </a:endParaRPr>
          </a:p>
          <a:p>
            <a:r>
              <a:rPr lang="fr-FR" sz="1000" dirty="0">
                <a:latin typeface="Calibri" panose="020F0502020204030204" pitchFamily="34" charset="0"/>
                <a:cs typeface="Calibri" panose="020F0502020204030204" pitchFamily="34" charset="0"/>
              </a:rPr>
              <a:t>Le principe de finalité limite la manière dont vous pourrez utiliser ou réutiliser ces données dans le futur et évite la collecte de données « au cas où ».</a:t>
            </a:r>
          </a:p>
          <a:p>
            <a:r>
              <a:rPr lang="fr-FR" sz="1000" dirty="0">
                <a:latin typeface="Calibri" panose="020F0502020204030204" pitchFamily="34" charset="0"/>
                <a:cs typeface="Calibri" panose="020F0502020204030204" pitchFamily="34" charset="0"/>
              </a:rPr>
              <a:t>Le principe de minimisation limite la collecte aux seules données strictement nécessaires à la réalisation de votre objectif.</a:t>
            </a:r>
          </a:p>
          <a:p>
            <a:endParaRPr lang="fr-FR" sz="10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fr-FR" sz="1000" u="sng" dirty="0">
                <a:latin typeface="Calibri" panose="020F0502020204030204" pitchFamily="34" charset="0"/>
                <a:cs typeface="Calibri" panose="020F0502020204030204" pitchFamily="34" charset="0"/>
              </a:rPr>
              <a:t>La finalité doit être déterminée, légitime et explicite</a:t>
            </a:r>
          </a:p>
          <a:p>
            <a:r>
              <a:rPr lang="fr-FR" sz="1000" dirty="0">
                <a:latin typeface="Calibri" panose="020F0502020204030204" pitchFamily="34" charset="0"/>
                <a:cs typeface="Calibri" panose="020F0502020204030204" pitchFamily="34" charset="0"/>
              </a:rPr>
              <a:t>​Vous devez définir l’objectif poursuivi par la mise en place  de votre fichier.  Cet objectif doit être compatible avec les missions de l’organisme,  il doit être clair et compréhensible. </a:t>
            </a:r>
          </a:p>
          <a:p>
            <a:r>
              <a:rPr lang="fr-FR" sz="1000" dirty="0">
                <a:solidFill>
                  <a:srgbClr val="00B050"/>
                </a:solidFill>
                <a:latin typeface="Calibri" panose="020F0502020204030204" pitchFamily="34" charset="0"/>
                <a:cs typeface="Calibri" panose="020F0502020204030204" pitchFamily="34" charset="0"/>
              </a:rPr>
              <a:t>Exemples de finalités : gestion du recrutement, gestion de l’état civil</a:t>
            </a:r>
          </a:p>
          <a:p>
            <a:endParaRPr lang="fr-FR" sz="10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fr-FR" sz="1000" u="sng" dirty="0">
                <a:latin typeface="Calibri" panose="020F0502020204030204" pitchFamily="34" charset="0"/>
                <a:cs typeface="Calibri" panose="020F0502020204030204" pitchFamily="34" charset="0"/>
              </a:rPr>
              <a:t>La finalité doit être respectée</a:t>
            </a:r>
          </a:p>
          <a:p>
            <a:r>
              <a:rPr lang="fr-FR" sz="1000" dirty="0">
                <a:latin typeface="Calibri" panose="020F0502020204030204" pitchFamily="34" charset="0"/>
                <a:cs typeface="Calibri" panose="020F0502020204030204" pitchFamily="34" charset="0"/>
              </a:rPr>
              <a:t>Vous ne pouvez pas utiliser votre fichier pour un autre objectif que celui qui a été défini. </a:t>
            </a:r>
          </a:p>
          <a:p>
            <a:r>
              <a:rPr lang="fr-FR" sz="1000" dirty="0">
                <a:solidFill>
                  <a:srgbClr val="00B050"/>
                </a:solidFill>
                <a:latin typeface="Calibri" panose="020F0502020204030204" pitchFamily="34" charset="0"/>
                <a:cs typeface="Calibri" panose="020F0502020204030204" pitchFamily="34" charset="0"/>
              </a:rPr>
              <a:t>Par exemple, la liste électorale ne sert pas à inviter les ainés à un repas de fin d’année.</a:t>
            </a:r>
          </a:p>
          <a:p>
            <a:endParaRPr lang="fr-FR" sz="1000" dirty="0">
              <a:latin typeface="Calibri" panose="020F0502020204030204" pitchFamily="34" charset="0"/>
              <a:cs typeface="Calibri" panose="020F0502020204030204" pitchFamily="34" charset="0"/>
            </a:endParaRPr>
          </a:p>
          <a:p>
            <a:endParaRPr lang="fr-FR" sz="1000" dirty="0">
              <a:latin typeface="Calibri" panose="020F0502020204030204" pitchFamily="34" charset="0"/>
              <a:cs typeface="Calibri" panose="020F0502020204030204" pitchFamily="34" charset="0"/>
            </a:endParaRPr>
          </a:p>
          <a:p>
            <a:endParaRPr lang="fr-FR" sz="1000" dirty="0">
              <a:latin typeface="Calibri" panose="020F0502020204030204" pitchFamily="34" charset="0"/>
              <a:cs typeface="Calibri" panose="020F0502020204030204" pitchFamily="34" charset="0"/>
            </a:endParaRPr>
          </a:p>
          <a:p>
            <a:endParaRPr lang="fr-FR" sz="1000" dirty="0">
              <a:latin typeface="Calibri" panose="020F0502020204030204" pitchFamily="34" charset="0"/>
              <a:cs typeface="Calibri" panose="020F0502020204030204" pitchFamily="34" charset="0"/>
            </a:endParaRPr>
          </a:p>
          <a:p>
            <a:endParaRPr lang="fr-FR" sz="1000" dirty="0">
              <a:latin typeface="Calibri" panose="020F0502020204030204" pitchFamily="34" charset="0"/>
              <a:cs typeface="Calibri" panose="020F0502020204030204" pitchFamily="34" charset="0"/>
            </a:endParaRPr>
          </a:p>
          <a:p>
            <a:endParaRPr lang="fr-FR" sz="1000" dirty="0">
              <a:latin typeface="Calibri" panose="020F0502020204030204" pitchFamily="34" charset="0"/>
              <a:cs typeface="Calibri" panose="020F0502020204030204" pitchFamily="34" charset="0"/>
            </a:endParaRPr>
          </a:p>
          <a:p>
            <a:endParaRPr lang="fr-FR" sz="10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fr-FR" sz="1000" u="sng" dirty="0">
                <a:latin typeface="Calibri" panose="020F0502020204030204" pitchFamily="34" charset="0"/>
                <a:cs typeface="Calibri" panose="020F0502020204030204" pitchFamily="34" charset="0"/>
              </a:rPr>
              <a:t>La finalité permet de déterminer la pertinence des données personnelles que vous recueillez</a:t>
            </a:r>
          </a:p>
          <a:p>
            <a:r>
              <a:rPr lang="fr-FR" sz="1000" dirty="0">
                <a:latin typeface="Calibri" panose="020F0502020204030204" pitchFamily="34" charset="0"/>
                <a:cs typeface="Calibri" panose="020F0502020204030204" pitchFamily="34" charset="0"/>
              </a:rPr>
              <a:t>​Seules les données adéquates et strictement nécessaires pour atteindre la finalité de votre fichier sont autorisées à y figurer. </a:t>
            </a:r>
          </a:p>
          <a:p>
            <a:r>
              <a:rPr lang="fr-FR" sz="1000" dirty="0">
                <a:solidFill>
                  <a:srgbClr val="00B050"/>
                </a:solidFill>
                <a:latin typeface="Calibri" panose="020F0502020204030204" pitchFamily="34" charset="0"/>
                <a:cs typeface="Calibri" panose="020F0502020204030204" pitchFamily="34" charset="0"/>
              </a:rPr>
              <a:t>Par exemple, il n'est pas pertinent de demander le numéro de sécurité sociale (ou NIR) d'un client pour alimenter un fichier relatif à l’état civil.</a:t>
            </a:r>
          </a:p>
          <a:p>
            <a:endParaRPr lang="fr-FR" sz="10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fr-FR" sz="1000" dirty="0">
                <a:latin typeface="Calibri" panose="020F0502020204030204" pitchFamily="34" charset="0"/>
                <a:cs typeface="Calibri" panose="020F0502020204030204" pitchFamily="34" charset="0"/>
              </a:rPr>
              <a:t>La finalité permet de fixer la durée de conservation des données du fichier </a:t>
            </a:r>
          </a:p>
          <a:p>
            <a:r>
              <a:rPr lang="fr-FR" sz="1000" dirty="0">
                <a:latin typeface="Calibri" panose="020F0502020204030204" pitchFamily="34" charset="0"/>
                <a:cs typeface="Calibri" panose="020F0502020204030204" pitchFamily="34" charset="0"/>
              </a:rPr>
              <a:t>En fonction du but poursuivi, les informations enregistrées dans le fichier pourront être conservées plus ou moins longtemps. </a:t>
            </a:r>
          </a:p>
          <a:p>
            <a:endParaRPr lang="fr-FR" sz="1000" dirty="0">
              <a:latin typeface="Calibri" panose="020F0502020204030204" pitchFamily="34" charset="0"/>
              <a:cs typeface="Calibri" panose="020F0502020204030204" pitchFamily="34" charset="0"/>
            </a:endParaRPr>
          </a:p>
          <a:p>
            <a:r>
              <a:rPr lang="fr-FR" sz="1000" dirty="0">
                <a:latin typeface="Calibri" panose="020F0502020204030204" pitchFamily="34" charset="0"/>
                <a:cs typeface="Calibri" panose="020F0502020204030204" pitchFamily="34" charset="0"/>
              </a:rPr>
              <a:t>    </a:t>
            </a:r>
          </a:p>
          <a:p>
            <a:endParaRPr lang="fr-FR" sz="1000" dirty="0">
              <a:latin typeface="Calibri" panose="020F0502020204030204" pitchFamily="34" charset="0"/>
              <a:cs typeface="Calibri" panose="020F0502020204030204" pitchFamily="34" charset="0"/>
            </a:endParaRPr>
          </a:p>
          <a:p>
            <a:r>
              <a:rPr lang="fr-FR" sz="1000" dirty="0">
                <a:latin typeface="Calibri" panose="020F0502020204030204" pitchFamily="34" charset="0"/>
                <a:cs typeface="Calibri" panose="020F0502020204030204" pitchFamily="34" charset="0"/>
              </a:rPr>
              <a:t> 	Les bonnes questions à se poser :</a:t>
            </a:r>
          </a:p>
          <a:p>
            <a:endParaRPr lang="fr-FR" sz="1000" dirty="0">
              <a:latin typeface="Calibri" panose="020F0502020204030204" pitchFamily="34" charset="0"/>
              <a:cs typeface="Calibri" panose="020F0502020204030204" pitchFamily="34" charset="0"/>
            </a:endParaRPr>
          </a:p>
          <a:p>
            <a:r>
              <a:rPr lang="fr-FR" sz="1000" dirty="0">
                <a:latin typeface="Calibri" panose="020F0502020204030204" pitchFamily="34" charset="0"/>
                <a:cs typeface="Calibri" panose="020F0502020204030204" pitchFamily="34" charset="0"/>
              </a:rPr>
              <a:t>Quel est le but de mon fichier ? (à quoi va-t-il servir ?)</a:t>
            </a:r>
          </a:p>
          <a:p>
            <a:r>
              <a:rPr lang="fr-FR" sz="1000" dirty="0">
                <a:latin typeface="Calibri" panose="020F0502020204030204" pitchFamily="34" charset="0"/>
                <a:cs typeface="Calibri" panose="020F0502020204030204" pitchFamily="34" charset="0"/>
              </a:rPr>
              <a:t>Est-ce légitime, notamment au regard de mes missions et des droits et libertés des personnes ?</a:t>
            </a:r>
          </a:p>
        </p:txBody>
      </p:sp>
      <p:sp>
        <p:nvSpPr>
          <p:cNvPr id="4" name="Titre 3">
            <a:extLst>
              <a:ext uri="{FF2B5EF4-FFF2-40B4-BE49-F238E27FC236}">
                <a16:creationId xmlns:a16="http://schemas.microsoft.com/office/drawing/2014/main" id="{5D35F316-23F5-7727-0700-E58BAAF8C4FC}"/>
              </a:ext>
            </a:extLst>
          </p:cNvPr>
          <p:cNvSpPr>
            <a:spLocks noGrp="1"/>
          </p:cNvSpPr>
          <p:nvPr>
            <p:ph type="title"/>
          </p:nvPr>
        </p:nvSpPr>
        <p:spPr>
          <a:xfrm>
            <a:off x="720725" y="339725"/>
            <a:ext cx="6814608" cy="539605"/>
          </a:xfrm>
        </p:spPr>
        <p:txBody>
          <a:bodyPr/>
          <a:lstStyle/>
          <a:p>
            <a:pPr marL="228600" marR="0" lvl="0" indent="-228600" algn="ctr" defTabSz="914400" rtl="0" eaLnBrk="1" fontAlgn="auto" latinLnBrk="1" hangingPunct="1">
              <a:lnSpc>
                <a:spcPct val="100000"/>
              </a:lnSpc>
              <a:spcBef>
                <a:spcPct val="20000"/>
              </a:spcBef>
              <a:spcAft>
                <a:spcPts val="0"/>
              </a:spcAft>
              <a:tabLst/>
              <a:defRPr/>
            </a:pPr>
            <a:r>
              <a:rPr kumimoji="0" lang="fr-FR" altLang="ko-KR" sz="1800" b="0" i="0" u="none" strike="noStrike" kern="1200" cap="none" spc="0" normalizeH="0" baseline="0" noProof="0" dirty="0">
                <a:ln>
                  <a:noFill/>
                </a:ln>
                <a:gradFill>
                  <a:gsLst>
                    <a:gs pos="0">
                      <a:srgbClr val="000000">
                        <a:alpha val="70000"/>
                      </a:srgbClr>
                    </a:gs>
                    <a:gs pos="100000">
                      <a:srgbClr val="000000">
                        <a:alpha val="70000"/>
                      </a:srgbClr>
                    </a:gs>
                  </a:gsLst>
                  <a:lin ang="5400000" scaled="0"/>
                </a:gradFill>
                <a:effectLst/>
                <a:uLnTx/>
                <a:uFillTx/>
                <a:latin typeface="Calibri" panose="020F0502020204030204" pitchFamily="34" charset="0"/>
                <a:ea typeface="Roboto Condensed Light"/>
                <a:cs typeface="Calibri" panose="020F0502020204030204" pitchFamily="34" charset="0"/>
              </a:rPr>
              <a:t>1- Ne collectez que les données vraiment nécessaires pour atteindre l’objectif </a:t>
            </a:r>
            <a:br>
              <a:rPr kumimoji="0" lang="fr-FR" altLang="ko-KR" sz="1800" b="0" i="0" u="none" strike="noStrike" kern="1200" cap="none" spc="0" normalizeH="0" baseline="0" noProof="0" dirty="0">
                <a:ln>
                  <a:noFill/>
                </a:ln>
                <a:gradFill>
                  <a:gsLst>
                    <a:gs pos="0">
                      <a:srgbClr val="000000">
                        <a:alpha val="70000"/>
                      </a:srgbClr>
                    </a:gs>
                    <a:gs pos="100000">
                      <a:srgbClr val="000000">
                        <a:alpha val="70000"/>
                      </a:srgbClr>
                    </a:gs>
                  </a:gsLst>
                  <a:lin ang="5400000" scaled="0"/>
                </a:gradFill>
                <a:effectLst/>
                <a:uLnTx/>
                <a:uFillTx/>
                <a:latin typeface="Calibri" panose="020F0502020204030204" pitchFamily="34" charset="0"/>
                <a:ea typeface="Roboto Condensed Light"/>
                <a:cs typeface="Calibri" panose="020F0502020204030204" pitchFamily="34" charset="0"/>
              </a:rPr>
            </a:br>
            <a:endParaRPr lang="fr-FR" sz="1800" dirty="0"/>
          </a:p>
        </p:txBody>
      </p:sp>
      <p:sp>
        <p:nvSpPr>
          <p:cNvPr id="7" name="Rectangle 6">
            <a:extLst>
              <a:ext uri="{FF2B5EF4-FFF2-40B4-BE49-F238E27FC236}">
                <a16:creationId xmlns:a16="http://schemas.microsoft.com/office/drawing/2014/main" id="{F9913C5D-2792-30DD-160F-F3686837BD6F}"/>
              </a:ext>
            </a:extLst>
          </p:cNvPr>
          <p:cNvSpPr/>
          <p:nvPr/>
        </p:nvSpPr>
        <p:spPr>
          <a:xfrm>
            <a:off x="720725" y="719847"/>
            <a:ext cx="388228" cy="45719"/>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7B38C628-9E78-798E-53CB-763506533AA3}"/>
              </a:ext>
            </a:extLst>
          </p:cNvPr>
          <p:cNvSpPr/>
          <p:nvPr/>
        </p:nvSpPr>
        <p:spPr>
          <a:xfrm>
            <a:off x="720725" y="4857345"/>
            <a:ext cx="1004313" cy="233464"/>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2BF714D7-ED4A-17DE-ACE0-F8525A80F8A0}"/>
              </a:ext>
            </a:extLst>
          </p:cNvPr>
          <p:cNvSpPr/>
          <p:nvPr/>
        </p:nvSpPr>
        <p:spPr>
          <a:xfrm>
            <a:off x="7120647" y="4857345"/>
            <a:ext cx="1348902" cy="188068"/>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9A2124A0-DD53-AB8A-DD1A-4B5A01E29D48}"/>
              </a:ext>
            </a:extLst>
          </p:cNvPr>
          <p:cNvSpPr/>
          <p:nvPr/>
        </p:nvSpPr>
        <p:spPr>
          <a:xfrm>
            <a:off x="4679003" y="3501958"/>
            <a:ext cx="4263958" cy="1044102"/>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Ampoule Idée Clip Art Libres De Droits, Svg, Vecteurs Et Illustration.  Image 28001959">
            <a:extLst>
              <a:ext uri="{FF2B5EF4-FFF2-40B4-BE49-F238E27FC236}">
                <a16:creationId xmlns:a16="http://schemas.microsoft.com/office/drawing/2014/main" id="{2DF617F1-4CDF-ED01-41D2-CDBF2A83D4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9462" y="3522552"/>
            <a:ext cx="156753" cy="15675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638FE69-896A-DD52-C35C-9A526B6BF76B}"/>
              </a:ext>
            </a:extLst>
          </p:cNvPr>
          <p:cNvSpPr/>
          <p:nvPr/>
        </p:nvSpPr>
        <p:spPr>
          <a:xfrm>
            <a:off x="7785463" y="287383"/>
            <a:ext cx="803366" cy="310057"/>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6ACCE639-A190-DADE-4C76-9458579375F9}"/>
              </a:ext>
            </a:extLst>
          </p:cNvPr>
          <p:cNvPicPr>
            <a:picLocks noChangeAspect="1"/>
          </p:cNvPicPr>
          <p:nvPr/>
        </p:nvPicPr>
        <p:blipFill>
          <a:blip r:embed="rId3"/>
          <a:stretch>
            <a:fillRect/>
          </a:stretch>
        </p:blipFill>
        <p:spPr>
          <a:xfrm>
            <a:off x="8231230" y="62049"/>
            <a:ext cx="796828" cy="793568"/>
          </a:xfrm>
          <a:prstGeom prst="rect">
            <a:avLst/>
          </a:prstGeom>
        </p:spPr>
      </p:pic>
    </p:spTree>
    <p:extLst>
      <p:ext uri="{BB962C8B-B14F-4D97-AF65-F5344CB8AC3E}">
        <p14:creationId xmlns:p14="http://schemas.microsoft.com/office/powerpoint/2010/main" val="229512161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F29EFFB-4259-FA99-8F70-F85CCC6AC11C}"/>
              </a:ext>
            </a:extLst>
          </p:cNvPr>
          <p:cNvSpPr>
            <a:spLocks noGrp="1"/>
          </p:cNvSpPr>
          <p:nvPr>
            <p:ph type="title"/>
          </p:nvPr>
        </p:nvSpPr>
        <p:spPr/>
        <p:txBody>
          <a:bodyPr/>
          <a:lstStyle/>
          <a:p>
            <a:pPr marL="228600" marR="0" lvl="0" indent="-228600" algn="ctr" defTabSz="914400" rtl="0" eaLnBrk="1" fontAlgn="auto" latinLnBrk="1" hangingPunct="1">
              <a:lnSpc>
                <a:spcPct val="100000"/>
              </a:lnSpc>
              <a:spcBef>
                <a:spcPct val="20000"/>
              </a:spcBef>
              <a:spcAft>
                <a:spcPts val="0"/>
              </a:spcAft>
              <a:tabLst/>
              <a:defRPr/>
            </a:pPr>
            <a:r>
              <a:rPr kumimoji="0" lang="fr-FR" altLang="ko-KR" sz="1800" b="0" i="0" u="none" strike="noStrike" kern="1200" cap="none" spc="0" normalizeH="0" baseline="0" noProof="0" dirty="0">
                <a:ln>
                  <a:noFill/>
                </a:ln>
                <a:gradFill>
                  <a:gsLst>
                    <a:gs pos="0">
                      <a:srgbClr val="000000">
                        <a:alpha val="70000"/>
                      </a:srgbClr>
                    </a:gs>
                    <a:gs pos="100000">
                      <a:srgbClr val="000000">
                        <a:alpha val="70000"/>
                      </a:srgbClr>
                    </a:gs>
                  </a:gsLst>
                  <a:lin ang="5400000" scaled="0"/>
                </a:gradFill>
                <a:effectLst/>
                <a:uLnTx/>
                <a:uFillTx/>
                <a:latin typeface="Calibri" panose="020F0502020204030204" pitchFamily="34" charset="0"/>
                <a:ea typeface="Roboto Condensed Light"/>
                <a:cs typeface="Calibri" panose="020F0502020204030204" pitchFamily="34" charset="0"/>
              </a:rPr>
              <a:t>2- Soyez transparent</a:t>
            </a:r>
            <a:br>
              <a:rPr kumimoji="0" lang="fr-FR" altLang="ko-KR" sz="1200" b="0" i="0" u="none" strike="noStrike" kern="1200" cap="none" spc="0" normalizeH="0" baseline="0" noProof="0" dirty="0">
                <a:ln>
                  <a:noFill/>
                </a:ln>
                <a:gradFill>
                  <a:gsLst>
                    <a:gs pos="0">
                      <a:srgbClr val="000000">
                        <a:alpha val="70000"/>
                      </a:srgbClr>
                    </a:gs>
                    <a:gs pos="100000">
                      <a:srgbClr val="000000">
                        <a:alpha val="70000"/>
                      </a:srgbClr>
                    </a:gs>
                  </a:gsLst>
                  <a:lin ang="5400000" scaled="0"/>
                </a:gradFill>
                <a:effectLst/>
                <a:uLnTx/>
                <a:uFillTx/>
                <a:latin typeface="Calibri" panose="020F0502020204030204" pitchFamily="34" charset="0"/>
                <a:ea typeface="Roboto Condensed Light"/>
                <a:cs typeface="Calibri" panose="020F0502020204030204" pitchFamily="34" charset="0"/>
              </a:rPr>
            </a:br>
            <a:endParaRPr lang="fr-FR" dirty="0"/>
          </a:p>
        </p:txBody>
      </p:sp>
      <p:sp>
        <p:nvSpPr>
          <p:cNvPr id="2" name="Espace réservé du texte 1">
            <a:extLst>
              <a:ext uri="{FF2B5EF4-FFF2-40B4-BE49-F238E27FC236}">
                <a16:creationId xmlns:a16="http://schemas.microsoft.com/office/drawing/2014/main" id="{5EE7D33A-994C-D37F-534C-EC0F72C9FC61}"/>
              </a:ext>
            </a:extLst>
          </p:cNvPr>
          <p:cNvSpPr>
            <a:spLocks noGrp="1"/>
          </p:cNvSpPr>
          <p:nvPr>
            <p:ph type="body" sz="quarter" idx="4294967295"/>
          </p:nvPr>
        </p:nvSpPr>
        <p:spPr>
          <a:xfrm>
            <a:off x="209007" y="1018584"/>
            <a:ext cx="8784770" cy="3406775"/>
          </a:xfrm>
          <a:prstGeom prst="rect">
            <a:avLst/>
          </a:prstGeom>
          <a:noFill/>
        </p:spPr>
        <p:txBody>
          <a:bodyPr/>
          <a:lstStyle/>
          <a:p>
            <a:pPr marL="0" indent="0" algn="l">
              <a:spcBef>
                <a:spcPts val="0"/>
              </a:spcBef>
              <a:buNone/>
            </a:pPr>
            <a:r>
              <a:rPr lang="fr-FR" sz="1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 RGPD impose une information complète et précise. Les modalités de fourniture et de présentation de cette information doivent être adaptées au contexte.</a:t>
            </a:r>
          </a:p>
          <a:p>
            <a:pPr marL="0" indent="0" algn="l">
              <a:spcBef>
                <a:spcPts val="0"/>
              </a:spcBef>
              <a:buNone/>
            </a:pPr>
            <a:r>
              <a:rPr lang="fr-FR" sz="1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transparence permet aux personnes concernées :</a:t>
            </a:r>
          </a:p>
          <a:p>
            <a:pPr marL="0" indent="0" algn="l">
              <a:spcBef>
                <a:spcPts val="0"/>
              </a:spcBef>
              <a:buNone/>
            </a:pPr>
            <a:endParaRPr lang="fr-FR" sz="1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a:spcBef>
                <a:spcPts val="0"/>
              </a:spcBef>
              <a:buFont typeface="Wingdings" panose="05000000000000000000" pitchFamily="2" charset="2"/>
              <a:buChar char="ü"/>
            </a:pPr>
            <a:r>
              <a:rPr lang="fr-FR" sz="1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 connaître la raison de la collecte des différentes données les concernant ;</a:t>
            </a:r>
          </a:p>
          <a:p>
            <a:pPr algn="l">
              <a:spcBef>
                <a:spcPts val="0"/>
              </a:spcBef>
              <a:buFont typeface="Wingdings" panose="05000000000000000000" pitchFamily="2" charset="2"/>
              <a:buChar char="ü"/>
            </a:pPr>
            <a:r>
              <a:rPr lang="fr-FR" sz="1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 comprendre le traitement qui sera fait de leurs données ;</a:t>
            </a:r>
          </a:p>
          <a:p>
            <a:pPr algn="l">
              <a:spcBef>
                <a:spcPts val="0"/>
              </a:spcBef>
              <a:buFont typeface="Wingdings" panose="05000000000000000000" pitchFamily="2" charset="2"/>
              <a:buChar char="ü"/>
            </a:pPr>
            <a:r>
              <a:rPr lang="fr-FR" sz="1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d’assurer la maîtrise de leurs données, en facilitant l’exercice de leurs droits.</a:t>
            </a:r>
          </a:p>
          <a:p>
            <a:pPr marL="0" indent="0" algn="l">
              <a:spcBef>
                <a:spcPts val="0"/>
              </a:spcBef>
              <a:buNone/>
            </a:pPr>
            <a:endParaRPr lang="fr-FR" sz="1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gn="l">
              <a:spcBef>
                <a:spcPts val="0"/>
              </a:spcBef>
              <a:buNone/>
            </a:pPr>
            <a:r>
              <a:rPr lang="fr-FR" sz="1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Pour les responsables de traitement, elle contribue à un traitement loyal des données et permet d’instaurer une relation de confiance avec les personnes concernées.</a:t>
            </a:r>
          </a:p>
          <a:p>
            <a:pPr marL="0" indent="0">
              <a:buNone/>
            </a:pPr>
            <a:endParaRPr lang="fr-FR" sz="1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sz="1000" dirty="0">
                <a:latin typeface="Calibri" panose="020F0502020204030204" pitchFamily="34" charset="0"/>
                <a:ea typeface="Calibri" panose="020F0502020204030204" pitchFamily="34" charset="0"/>
                <a:cs typeface="Calibri" panose="020F0502020204030204" pitchFamily="34" charset="0"/>
              </a:rPr>
              <a:t>Une mention d’information est un texte obligatoire que toute organisation, y compris une commune doit fournir lorsqu’elle collecte des données personnelles. </a:t>
            </a:r>
          </a:p>
          <a:p>
            <a:pPr marL="0" indent="0">
              <a:buNone/>
            </a:pPr>
            <a:r>
              <a:rPr lang="fr-FR" sz="1000" dirty="0">
                <a:latin typeface="Calibri" panose="020F0502020204030204" pitchFamily="34" charset="0"/>
                <a:ea typeface="Calibri" panose="020F0502020204030204" pitchFamily="34" charset="0"/>
                <a:cs typeface="Calibri" panose="020F0502020204030204" pitchFamily="34" charset="0"/>
              </a:rPr>
              <a:t>L’objectif est d’informer les personnes, de manière transparente, sur la façon dont leurs données sont utilisées, leurs droits, et les moyens de les exercer. </a:t>
            </a:r>
          </a:p>
          <a:p>
            <a:pPr marL="0" indent="0">
              <a:buNone/>
            </a:pPr>
            <a:endParaRPr lang="fr-FR" sz="1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sz="1000" dirty="0">
                <a:latin typeface="Calibri" panose="020F0502020204030204" pitchFamily="34" charset="0"/>
                <a:ea typeface="Calibri" panose="020F0502020204030204" pitchFamily="34" charset="0"/>
                <a:cs typeface="Calibri" panose="020F0502020204030204" pitchFamily="34" charset="0"/>
              </a:rPr>
              <a:t>Le RGPD exige que toute personne dont les données sont traitées soit informée, même si elle n’est pas en train de fournir ses données à un moment précis. </a:t>
            </a:r>
          </a:p>
          <a:p>
            <a:pPr marL="0" indent="0">
              <a:buNone/>
            </a:pPr>
            <a:r>
              <a:rPr lang="fr-FR" sz="1000" dirty="0">
                <a:latin typeface="Calibri" panose="020F0502020204030204" pitchFamily="34" charset="0"/>
                <a:ea typeface="Calibri" panose="020F0502020204030204" pitchFamily="34" charset="0"/>
                <a:cs typeface="Calibri" panose="020F0502020204030204" pitchFamily="34" charset="0"/>
              </a:rPr>
              <a:t>Donc, même lorsque le traitement est interne, la commune doit informer les personnes concernées :</a:t>
            </a:r>
          </a:p>
          <a:p>
            <a:pPr marL="0" indent="0">
              <a:buNone/>
            </a:pPr>
            <a:endParaRPr lang="fr-FR" sz="10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fr-FR" sz="1000" dirty="0">
                <a:latin typeface="Calibri" panose="020F0502020204030204" pitchFamily="34" charset="0"/>
                <a:ea typeface="Calibri" panose="020F0502020204030204" pitchFamily="34" charset="0"/>
                <a:cs typeface="Calibri" panose="020F0502020204030204" pitchFamily="34" charset="0"/>
              </a:rPr>
              <a:t>soit au moment où elle obtient la donnée,</a:t>
            </a:r>
          </a:p>
          <a:p>
            <a:pPr>
              <a:buFont typeface="Wingdings" panose="05000000000000000000" pitchFamily="2" charset="2"/>
              <a:buChar char="Ø"/>
            </a:pPr>
            <a:r>
              <a:rPr lang="fr-FR" sz="1000" dirty="0">
                <a:latin typeface="Calibri" panose="020F0502020204030204" pitchFamily="34" charset="0"/>
                <a:ea typeface="Calibri" panose="020F0502020204030204" pitchFamily="34" charset="0"/>
                <a:cs typeface="Calibri" panose="020F0502020204030204" pitchFamily="34" charset="0"/>
              </a:rPr>
              <a:t>soit dans un délai raisonnable (1 mois maximum) si la donnée n’est pas fournie directement par la personne concernée.</a:t>
            </a:r>
          </a:p>
          <a:p>
            <a:pPr marL="0" indent="0">
              <a:buNone/>
            </a:pPr>
            <a:endParaRPr lang="fr-FR"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E2A7BD4F-EF4E-F62A-F098-9678EC4670E7}"/>
              </a:ext>
            </a:extLst>
          </p:cNvPr>
          <p:cNvSpPr/>
          <p:nvPr/>
        </p:nvSpPr>
        <p:spPr>
          <a:xfrm>
            <a:off x="720725" y="700391"/>
            <a:ext cx="375258" cy="71337"/>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FD4CE351-F58B-532F-FF44-F95C816FF3BF}"/>
              </a:ext>
            </a:extLst>
          </p:cNvPr>
          <p:cNvSpPr/>
          <p:nvPr/>
        </p:nvSpPr>
        <p:spPr>
          <a:xfrm>
            <a:off x="720725" y="4857345"/>
            <a:ext cx="926492" cy="201038"/>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5C1E7584-7A5C-C701-ECCF-441FC9DE6678}"/>
              </a:ext>
            </a:extLst>
          </p:cNvPr>
          <p:cNvSpPr/>
          <p:nvPr/>
        </p:nvSpPr>
        <p:spPr>
          <a:xfrm>
            <a:off x="7101191" y="4857345"/>
            <a:ext cx="1322084" cy="201038"/>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1026" name="Picture 2" descr="Conformité RGPD : comment informer les personnes et assurer la transparence  ? | CNIL">
            <a:extLst>
              <a:ext uri="{FF2B5EF4-FFF2-40B4-BE49-F238E27FC236}">
                <a16:creationId xmlns:a16="http://schemas.microsoft.com/office/drawing/2014/main" id="{72A7519B-0680-842D-6A39-AAF80A786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1508" y="3319906"/>
            <a:ext cx="1648097" cy="1655455"/>
          </a:xfrm>
          <a:prstGeom prst="rect">
            <a:avLst/>
          </a:prstGeom>
          <a:noFill/>
        </p:spPr>
      </p:pic>
      <p:sp>
        <p:nvSpPr>
          <p:cNvPr id="8" name="Rectangle 7">
            <a:extLst>
              <a:ext uri="{FF2B5EF4-FFF2-40B4-BE49-F238E27FC236}">
                <a16:creationId xmlns:a16="http://schemas.microsoft.com/office/drawing/2014/main" id="{ACB83154-A2F0-C3B2-1399-050429053C05}"/>
              </a:ext>
            </a:extLst>
          </p:cNvPr>
          <p:cNvSpPr/>
          <p:nvPr/>
        </p:nvSpPr>
        <p:spPr>
          <a:xfrm>
            <a:off x="7733211" y="228600"/>
            <a:ext cx="783772" cy="357998"/>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5516EB07-731B-5015-EBFC-F032239FF5AD}"/>
              </a:ext>
            </a:extLst>
          </p:cNvPr>
          <p:cNvPicPr>
            <a:picLocks noChangeAspect="1"/>
          </p:cNvPicPr>
          <p:nvPr/>
        </p:nvPicPr>
        <p:blipFill>
          <a:blip r:embed="rId3"/>
          <a:stretch>
            <a:fillRect/>
          </a:stretch>
        </p:blipFill>
        <p:spPr>
          <a:xfrm>
            <a:off x="8231230" y="62049"/>
            <a:ext cx="796828" cy="793568"/>
          </a:xfrm>
          <a:prstGeom prst="rect">
            <a:avLst/>
          </a:prstGeom>
        </p:spPr>
      </p:pic>
    </p:spTree>
    <p:extLst>
      <p:ext uri="{BB962C8B-B14F-4D97-AF65-F5344CB8AC3E}">
        <p14:creationId xmlns:p14="http://schemas.microsoft.com/office/powerpoint/2010/main" val="395981833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F2383ED5-3FFC-5FD5-C024-924625502742}"/>
              </a:ext>
            </a:extLst>
          </p:cNvPr>
          <p:cNvSpPr>
            <a:spLocks noGrp="1"/>
          </p:cNvSpPr>
          <p:nvPr>
            <p:ph type="body" sz="quarter" idx="10"/>
          </p:nvPr>
        </p:nvSpPr>
        <p:spPr/>
        <p:txBody>
          <a:bodyPr/>
          <a:lstStyle/>
          <a:p>
            <a:r>
              <a:rPr lang="fr-FR" sz="1000" dirty="0">
                <a:latin typeface="Calibri" panose="020F0502020204030204" pitchFamily="34" charset="0"/>
                <a:ea typeface="Calibri" panose="020F0502020204030204" pitchFamily="34" charset="0"/>
                <a:cs typeface="Calibri" panose="020F0502020204030204" pitchFamily="34" charset="0"/>
              </a:rPr>
              <a:t>La mention d’information peut prendre plusieurs formes selon le contexte. Par exemple, dans le cas d’une location, l’usager remplit un formulaire donc la mention est fournie immédiatement.</a:t>
            </a:r>
          </a:p>
          <a:p>
            <a:endParaRPr lang="fr-FR" sz="1000" dirty="0">
              <a:latin typeface="Calibri" panose="020F0502020204030204" pitchFamily="34" charset="0"/>
              <a:ea typeface="Calibri" panose="020F0502020204030204" pitchFamily="34" charset="0"/>
              <a:cs typeface="Calibri" panose="020F0502020204030204" pitchFamily="34" charset="0"/>
            </a:endParaRPr>
          </a:p>
          <a:p>
            <a:r>
              <a:rPr lang="fr-FR" sz="1000" dirty="0">
                <a:latin typeface="Calibri" panose="020F0502020204030204" pitchFamily="34" charset="0"/>
                <a:ea typeface="Calibri" panose="020F0502020204030204" pitchFamily="34" charset="0"/>
                <a:cs typeface="Calibri" panose="020F0502020204030204" pitchFamily="34" charset="0"/>
              </a:rPr>
              <a:t>En revanche, dans le cadre d’un traitement interne comme la gestion des agents, ils n’ont pas à remplir un formulaire pour que la mairie gère leurs plannings, leurs formations, leur paie…</a:t>
            </a:r>
          </a:p>
          <a:p>
            <a:r>
              <a:rPr lang="fr-FR" sz="1000" dirty="0">
                <a:latin typeface="Calibri" panose="020F0502020204030204" pitchFamily="34" charset="0"/>
                <a:ea typeface="Calibri" panose="020F0502020204030204" pitchFamily="34" charset="0"/>
                <a:cs typeface="Calibri" panose="020F0502020204030204" pitchFamily="34" charset="0"/>
              </a:rPr>
              <a:t>Mais le traitement des données existe. La mairie doit fournir une mention d’information interne, par exemple :</a:t>
            </a:r>
          </a:p>
          <a:p>
            <a:endParaRPr lang="fr-FR" sz="10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fr-FR" sz="1000" dirty="0">
                <a:latin typeface="Calibri" panose="020F0502020204030204" pitchFamily="34" charset="0"/>
                <a:ea typeface="Calibri" panose="020F0502020204030204" pitchFamily="34" charset="0"/>
                <a:cs typeface="Calibri" panose="020F0502020204030204" pitchFamily="34" charset="0"/>
              </a:rPr>
              <a:t>Dans le livret d’accueil des agents,</a:t>
            </a:r>
          </a:p>
          <a:p>
            <a:pPr marL="171450" indent="-171450">
              <a:buFont typeface="Wingdings" panose="05000000000000000000" pitchFamily="2" charset="2"/>
              <a:buChar char="Ø"/>
            </a:pPr>
            <a:r>
              <a:rPr lang="fr-FR" sz="1000" dirty="0">
                <a:latin typeface="Calibri" panose="020F0502020204030204" pitchFamily="34" charset="0"/>
                <a:ea typeface="Calibri" panose="020F0502020204030204" pitchFamily="34" charset="0"/>
                <a:cs typeface="Calibri" panose="020F0502020204030204" pitchFamily="34" charset="0"/>
              </a:rPr>
              <a:t>Dans le règlement intérieur,</a:t>
            </a:r>
          </a:p>
          <a:p>
            <a:pPr marL="171450" indent="-171450">
              <a:buFont typeface="Wingdings" panose="05000000000000000000" pitchFamily="2" charset="2"/>
              <a:buChar char="Ø"/>
            </a:pPr>
            <a:r>
              <a:rPr lang="fr-FR" sz="1000" dirty="0">
                <a:latin typeface="Calibri" panose="020F0502020204030204" pitchFamily="34" charset="0"/>
                <a:ea typeface="Calibri" panose="020F0502020204030204" pitchFamily="34" charset="0"/>
                <a:cs typeface="Calibri" panose="020F0502020204030204" pitchFamily="34" charset="0"/>
              </a:rPr>
              <a:t>Ou via un document spécifique remis à chaque agent.</a:t>
            </a:r>
          </a:p>
          <a:p>
            <a:endParaRPr lang="fr-FR" sz="1000" dirty="0">
              <a:latin typeface="Calibri" panose="020F0502020204030204" pitchFamily="34" charset="0"/>
              <a:ea typeface="Calibri" panose="020F0502020204030204" pitchFamily="34" charset="0"/>
              <a:cs typeface="Calibri" panose="020F0502020204030204" pitchFamily="34" charset="0"/>
            </a:endParaRPr>
          </a:p>
          <a:p>
            <a:r>
              <a:rPr lang="fr-FR" sz="1000" dirty="0">
                <a:latin typeface="Calibri" panose="020F0502020204030204" pitchFamily="34" charset="0"/>
                <a:ea typeface="Calibri" panose="020F0502020204030204" pitchFamily="34" charset="0"/>
                <a:cs typeface="Calibri" panose="020F0502020204030204" pitchFamily="34" charset="0"/>
              </a:rPr>
              <a:t>Il y a encore le cas de la vidéoprotection, Les habitants ne « donnent » pas leurs données : ils sont filmés. L’information est alors fournie par affiche, panneaux d’information, ou sur le site web.</a:t>
            </a:r>
          </a:p>
          <a:p>
            <a:endParaRPr lang="fr-FR" sz="1000" dirty="0">
              <a:latin typeface="Calibri" panose="020F0502020204030204" pitchFamily="34" charset="0"/>
              <a:ea typeface="Calibri" panose="020F0502020204030204" pitchFamily="34" charset="0"/>
              <a:cs typeface="Calibri" panose="020F0502020204030204" pitchFamily="34" charset="0"/>
            </a:endParaRPr>
          </a:p>
          <a:p>
            <a:endParaRPr lang="fr-FR" sz="1000" dirty="0">
              <a:latin typeface="Calibri" panose="020F0502020204030204" pitchFamily="34" charset="0"/>
              <a:ea typeface="Calibri" panose="020F0502020204030204" pitchFamily="34" charset="0"/>
              <a:cs typeface="Calibri" panose="020F0502020204030204" pitchFamily="34" charset="0"/>
            </a:endParaRPr>
          </a:p>
          <a:p>
            <a:endParaRPr lang="fr-FR" sz="1000" dirty="0">
              <a:latin typeface="Calibri" panose="020F0502020204030204" pitchFamily="34" charset="0"/>
              <a:ea typeface="Calibri" panose="020F0502020204030204" pitchFamily="34" charset="0"/>
              <a:cs typeface="Calibri" panose="020F0502020204030204" pitchFamily="34" charset="0"/>
            </a:endParaRPr>
          </a:p>
          <a:p>
            <a:endParaRPr lang="fr-FR" sz="1000" dirty="0">
              <a:latin typeface="Calibri" panose="020F0502020204030204" pitchFamily="34" charset="0"/>
              <a:ea typeface="Calibri" panose="020F0502020204030204" pitchFamily="34" charset="0"/>
              <a:cs typeface="Calibri" panose="020F0502020204030204" pitchFamily="34" charset="0"/>
            </a:endParaRPr>
          </a:p>
          <a:p>
            <a:endParaRPr lang="fr-FR" sz="1000" dirty="0">
              <a:latin typeface="Calibri" panose="020F0502020204030204" pitchFamily="34" charset="0"/>
              <a:ea typeface="Calibri" panose="020F0502020204030204" pitchFamily="34" charset="0"/>
              <a:cs typeface="Calibri" panose="020F0502020204030204" pitchFamily="34" charset="0"/>
            </a:endParaRPr>
          </a:p>
          <a:p>
            <a:r>
              <a:rPr lang="fr-FR" sz="1000" dirty="0">
                <a:latin typeface="Calibri" panose="020F0502020204030204" pitchFamily="34" charset="0"/>
                <a:ea typeface="Calibri" panose="020F0502020204030204" pitchFamily="34" charset="0"/>
                <a:cs typeface="Calibri" panose="020F0502020204030204" pitchFamily="34" charset="0"/>
              </a:rPr>
              <a:t>Vous pouvez avoir deux niveaux d’informations. </a:t>
            </a:r>
          </a:p>
          <a:p>
            <a:r>
              <a:rPr lang="fr-FR" sz="1000" dirty="0">
                <a:latin typeface="Calibri" panose="020F0502020204030204" pitchFamily="34" charset="0"/>
                <a:ea typeface="Calibri" panose="020F0502020204030204" pitchFamily="34" charset="0"/>
                <a:cs typeface="Calibri" panose="020F0502020204030204" pitchFamily="34" charset="0"/>
              </a:rPr>
              <a:t>Un premier niveau d’information qui donne les informations essentielles au moment où la mairie collecte les données. Cette mention doit être brève, lisible est immédiatement disponible. Vous pouvez la fournir directement sur un formulaire papier ou en ligne. </a:t>
            </a:r>
          </a:p>
          <a:p>
            <a:endParaRPr lang="fr-FR" sz="1000" dirty="0">
              <a:latin typeface="Calibri" panose="020F0502020204030204" pitchFamily="34" charset="0"/>
              <a:ea typeface="Calibri" panose="020F0502020204030204" pitchFamily="34" charset="0"/>
              <a:cs typeface="Calibri" panose="020F0502020204030204" pitchFamily="34" charset="0"/>
            </a:endParaRPr>
          </a:p>
          <a:p>
            <a:r>
              <a:rPr lang="fr-FR" sz="1000" dirty="0">
                <a:latin typeface="Calibri" panose="020F0502020204030204" pitchFamily="34" charset="0"/>
                <a:ea typeface="Calibri" panose="020F0502020204030204" pitchFamily="34" charset="0"/>
                <a:cs typeface="Calibri" panose="020F0502020204030204" pitchFamily="34" charset="0"/>
              </a:rPr>
              <a:t>Le second niveau d’information est la version complète et détaillée exigée par l’article 13 du RGPD.</a:t>
            </a:r>
          </a:p>
          <a:p>
            <a:r>
              <a:rPr lang="fr-FR" sz="1000" dirty="0">
                <a:latin typeface="Calibri" panose="020F0502020204030204" pitchFamily="34" charset="0"/>
                <a:ea typeface="Calibri" panose="020F0502020204030204" pitchFamily="34" charset="0"/>
                <a:cs typeface="Calibri" panose="020F0502020204030204" pitchFamily="34" charset="0"/>
              </a:rPr>
              <a:t>Comme pour tout traitement réalisé par une collectivité, la mention d’information doit contenir :</a:t>
            </a:r>
          </a:p>
          <a:p>
            <a:pPr marL="171450" indent="-171450">
              <a:buFont typeface="Courier New" panose="02070309020205020404" pitchFamily="49" charset="0"/>
              <a:buChar char="o"/>
            </a:pPr>
            <a:r>
              <a:rPr lang="fr-FR" sz="1000" dirty="0">
                <a:latin typeface="Calibri" panose="020F0502020204030204" pitchFamily="34" charset="0"/>
                <a:ea typeface="Calibri" panose="020F0502020204030204" pitchFamily="34" charset="0"/>
                <a:cs typeface="Calibri" panose="020F0502020204030204" pitchFamily="34" charset="0"/>
              </a:rPr>
              <a:t>Identité du responsable de traitement (la commune) ;</a:t>
            </a:r>
          </a:p>
          <a:p>
            <a:pPr marL="171450" indent="-171450">
              <a:buFont typeface="Courier New" panose="02070309020205020404" pitchFamily="49" charset="0"/>
              <a:buChar char="o"/>
            </a:pPr>
            <a:r>
              <a:rPr lang="fr-FR" sz="1000" dirty="0">
                <a:latin typeface="Calibri" panose="020F0502020204030204" pitchFamily="34" charset="0"/>
                <a:ea typeface="Calibri" panose="020F0502020204030204" pitchFamily="34" charset="0"/>
                <a:cs typeface="Calibri" panose="020F0502020204030204" pitchFamily="34" charset="0"/>
              </a:rPr>
              <a:t>Finalités (gestion et suivi des baux de chasse) ;</a:t>
            </a:r>
          </a:p>
          <a:p>
            <a:pPr marL="171450" indent="-171450">
              <a:buFont typeface="Courier New" panose="02070309020205020404" pitchFamily="49" charset="0"/>
              <a:buChar char="o"/>
            </a:pPr>
            <a:r>
              <a:rPr lang="fr-FR" sz="1000" dirty="0">
                <a:latin typeface="Calibri" panose="020F0502020204030204" pitchFamily="34" charset="0"/>
                <a:ea typeface="Calibri" panose="020F0502020204030204" pitchFamily="34" charset="0"/>
                <a:cs typeface="Calibri" panose="020F0502020204030204" pitchFamily="34" charset="0"/>
              </a:rPr>
              <a:t>Base légale (exécution d’un contrat / mission d’intérêt public selon le contexte) ;</a:t>
            </a:r>
          </a:p>
          <a:p>
            <a:pPr marL="171450" indent="-171450">
              <a:buFont typeface="Courier New" panose="02070309020205020404" pitchFamily="49" charset="0"/>
              <a:buChar char="o"/>
            </a:pPr>
            <a:r>
              <a:rPr lang="fr-FR" sz="1000" dirty="0">
                <a:latin typeface="Calibri" panose="020F0502020204030204" pitchFamily="34" charset="0"/>
                <a:ea typeface="Calibri" panose="020F0502020204030204" pitchFamily="34" charset="0"/>
                <a:cs typeface="Calibri" panose="020F0502020204030204" pitchFamily="34" charset="0"/>
              </a:rPr>
              <a:t>Destinataires éventuels ;</a:t>
            </a:r>
          </a:p>
          <a:p>
            <a:pPr marL="171450" indent="-171450">
              <a:buFont typeface="Courier New" panose="02070309020205020404" pitchFamily="49" charset="0"/>
              <a:buChar char="o"/>
            </a:pPr>
            <a:r>
              <a:rPr lang="fr-FR" sz="1000" dirty="0">
                <a:latin typeface="Calibri" panose="020F0502020204030204" pitchFamily="34" charset="0"/>
                <a:ea typeface="Calibri" panose="020F0502020204030204" pitchFamily="34" charset="0"/>
                <a:cs typeface="Calibri" panose="020F0502020204030204" pitchFamily="34" charset="0"/>
              </a:rPr>
              <a:t>Durée de conservation ;</a:t>
            </a:r>
          </a:p>
          <a:p>
            <a:pPr marL="171450" indent="-171450">
              <a:buFont typeface="Courier New" panose="02070309020205020404" pitchFamily="49" charset="0"/>
              <a:buChar char="o"/>
            </a:pPr>
            <a:r>
              <a:rPr lang="fr-FR" sz="1000" dirty="0">
                <a:latin typeface="Calibri" panose="020F0502020204030204" pitchFamily="34" charset="0"/>
                <a:ea typeface="Calibri" panose="020F0502020204030204" pitchFamily="34" charset="0"/>
                <a:cs typeface="Calibri" panose="020F0502020204030204" pitchFamily="34" charset="0"/>
              </a:rPr>
              <a:t>Droits des personnes ;</a:t>
            </a:r>
          </a:p>
          <a:p>
            <a:pPr marL="171450" indent="-171450">
              <a:buFont typeface="Courier New" panose="02070309020205020404" pitchFamily="49" charset="0"/>
              <a:buChar char="o"/>
            </a:pPr>
            <a:r>
              <a:rPr lang="fr-FR" sz="1000" dirty="0">
                <a:latin typeface="Calibri" panose="020F0502020204030204" pitchFamily="34" charset="0"/>
                <a:ea typeface="Calibri" panose="020F0502020204030204" pitchFamily="34" charset="0"/>
                <a:cs typeface="Calibri" panose="020F0502020204030204" pitchFamily="34" charset="0"/>
              </a:rPr>
              <a:t>Coordonnées du DPO ;</a:t>
            </a:r>
          </a:p>
          <a:p>
            <a:pPr marL="171450" indent="-171450">
              <a:buFont typeface="Courier New" panose="02070309020205020404" pitchFamily="49" charset="0"/>
              <a:buChar char="o"/>
            </a:pPr>
            <a:r>
              <a:rPr lang="fr-FR" sz="1000" dirty="0">
                <a:latin typeface="Calibri" panose="020F0502020204030204" pitchFamily="34" charset="0"/>
                <a:ea typeface="Calibri" panose="020F0502020204030204" pitchFamily="34" charset="0"/>
                <a:cs typeface="Calibri" panose="020F0502020204030204" pitchFamily="34" charset="0"/>
              </a:rPr>
              <a:t>Droit d’introduire une réclamation auprès de la CNIL.</a:t>
            </a:r>
          </a:p>
          <a:p>
            <a:pPr marL="171450" indent="-171450">
              <a:buFont typeface="Courier New" panose="02070309020205020404" pitchFamily="49" charset="0"/>
              <a:buChar char="o"/>
            </a:pPr>
            <a:endParaRPr lang="fr-FR" sz="1000" dirty="0">
              <a:latin typeface="Calibri" panose="020F0502020204030204" pitchFamily="34" charset="0"/>
              <a:ea typeface="Calibri" panose="020F0502020204030204" pitchFamily="34" charset="0"/>
              <a:cs typeface="Calibri" panose="020F0502020204030204" pitchFamily="34" charset="0"/>
            </a:endParaRPr>
          </a:p>
          <a:p>
            <a:r>
              <a:rPr lang="fr-FR" sz="1000" dirty="0">
                <a:latin typeface="Calibri" panose="020F0502020204030204" pitchFamily="34" charset="0"/>
                <a:ea typeface="Calibri" panose="020F0502020204030204" pitchFamily="34" charset="0"/>
                <a:cs typeface="Calibri" panose="020F0502020204030204" pitchFamily="34" charset="0"/>
              </a:rPr>
              <a:t>Cette mention de second niveau, doit être disponible en mairie. </a:t>
            </a:r>
          </a:p>
          <a:p>
            <a:endParaRPr lang="fr-FR" dirty="0"/>
          </a:p>
        </p:txBody>
      </p:sp>
      <p:sp>
        <p:nvSpPr>
          <p:cNvPr id="5" name="Titre 4">
            <a:extLst>
              <a:ext uri="{FF2B5EF4-FFF2-40B4-BE49-F238E27FC236}">
                <a16:creationId xmlns:a16="http://schemas.microsoft.com/office/drawing/2014/main" id="{B43A1FFA-942C-FA7C-39CB-335D024B9620}"/>
              </a:ext>
            </a:extLst>
          </p:cNvPr>
          <p:cNvSpPr>
            <a:spLocks noGrp="1"/>
          </p:cNvSpPr>
          <p:nvPr>
            <p:ph type="title"/>
          </p:nvPr>
        </p:nvSpPr>
        <p:spPr>
          <a:xfrm>
            <a:off x="668474" y="392502"/>
            <a:ext cx="6814608" cy="467469"/>
          </a:xfrm>
        </p:spPr>
        <p:txBody>
          <a:bodyPr/>
          <a:lstStyle/>
          <a:p>
            <a:pPr algn="ctr"/>
            <a:r>
              <a:rPr lang="fr-FR" sz="1800" dirty="0">
                <a:latin typeface="Calibri" panose="020F0502020204030204" pitchFamily="34" charset="0"/>
                <a:ea typeface="Calibri" panose="020F0502020204030204" pitchFamily="34" charset="0"/>
                <a:cs typeface="Calibri" panose="020F0502020204030204" pitchFamily="34" charset="0"/>
              </a:rPr>
              <a:t>2- Soyez transparent</a:t>
            </a:r>
          </a:p>
        </p:txBody>
      </p:sp>
      <p:sp>
        <p:nvSpPr>
          <p:cNvPr id="7" name="Rectangle 6">
            <a:extLst>
              <a:ext uri="{FF2B5EF4-FFF2-40B4-BE49-F238E27FC236}">
                <a16:creationId xmlns:a16="http://schemas.microsoft.com/office/drawing/2014/main" id="{DFBC1C53-6B33-0EEE-F0F9-EC5B3D389DC7}"/>
              </a:ext>
            </a:extLst>
          </p:cNvPr>
          <p:cNvSpPr/>
          <p:nvPr/>
        </p:nvSpPr>
        <p:spPr>
          <a:xfrm>
            <a:off x="7112726" y="4865913"/>
            <a:ext cx="1384663" cy="215537"/>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908E98F8-F0CA-B87B-2A59-DA3C2E7C8092}"/>
              </a:ext>
            </a:extLst>
          </p:cNvPr>
          <p:cNvSpPr/>
          <p:nvPr/>
        </p:nvSpPr>
        <p:spPr>
          <a:xfrm>
            <a:off x="668474" y="4865913"/>
            <a:ext cx="997040" cy="156756"/>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9369363E-A1FD-74B3-6EE3-0DA18D4C25FB}"/>
              </a:ext>
            </a:extLst>
          </p:cNvPr>
          <p:cNvSpPr/>
          <p:nvPr/>
        </p:nvSpPr>
        <p:spPr>
          <a:xfrm>
            <a:off x="720725" y="666893"/>
            <a:ext cx="441182" cy="130629"/>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66354289-2F9A-FA02-590E-77A5D2FEC4BF}"/>
              </a:ext>
            </a:extLst>
          </p:cNvPr>
          <p:cNvSpPr/>
          <p:nvPr/>
        </p:nvSpPr>
        <p:spPr>
          <a:xfrm>
            <a:off x="7720149" y="274320"/>
            <a:ext cx="755377" cy="293914"/>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E16D6AE9-CD69-ABE0-67C5-2614428CC8A1}"/>
              </a:ext>
            </a:extLst>
          </p:cNvPr>
          <p:cNvPicPr>
            <a:picLocks noChangeAspect="1"/>
          </p:cNvPicPr>
          <p:nvPr/>
        </p:nvPicPr>
        <p:blipFill>
          <a:blip r:embed="rId2"/>
          <a:stretch>
            <a:fillRect/>
          </a:stretch>
        </p:blipFill>
        <p:spPr>
          <a:xfrm>
            <a:off x="8231230" y="62049"/>
            <a:ext cx="796828" cy="793568"/>
          </a:xfrm>
          <a:prstGeom prst="rect">
            <a:avLst/>
          </a:prstGeom>
        </p:spPr>
      </p:pic>
    </p:spTree>
    <p:extLst>
      <p:ext uri="{BB962C8B-B14F-4D97-AF65-F5344CB8AC3E}">
        <p14:creationId xmlns:p14="http://schemas.microsoft.com/office/powerpoint/2010/main" val="137751365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CB9A587-3FF2-324A-AD13-8132831EA4A2}"/>
              </a:ext>
            </a:extLst>
          </p:cNvPr>
          <p:cNvSpPr>
            <a:spLocks noGrp="1"/>
          </p:cNvSpPr>
          <p:nvPr>
            <p:ph type="title"/>
          </p:nvPr>
        </p:nvSpPr>
        <p:spPr/>
        <p:txBody>
          <a:bodyPr/>
          <a:lstStyle/>
          <a:p>
            <a:pPr marL="228600" marR="0" lvl="0" indent="-228600" algn="ctr" defTabSz="914400" rtl="0" eaLnBrk="1" fontAlgn="auto" latinLnBrk="1" hangingPunct="1">
              <a:lnSpc>
                <a:spcPct val="100000"/>
              </a:lnSpc>
              <a:spcBef>
                <a:spcPct val="20000"/>
              </a:spcBef>
              <a:spcAft>
                <a:spcPts val="0"/>
              </a:spcAft>
              <a:tabLst/>
              <a:defRPr/>
            </a:pPr>
            <a:r>
              <a:rPr kumimoji="0" lang="fr-FR" altLang="ko-KR" sz="1800" b="0" i="0" u="none" strike="noStrike" kern="1200" cap="none" spc="0" normalizeH="0" baseline="0" noProof="0" dirty="0">
                <a:ln>
                  <a:noFill/>
                </a:ln>
                <a:gradFill>
                  <a:gsLst>
                    <a:gs pos="0">
                      <a:srgbClr val="000000">
                        <a:alpha val="70000"/>
                      </a:srgbClr>
                    </a:gs>
                    <a:gs pos="100000">
                      <a:srgbClr val="000000">
                        <a:alpha val="70000"/>
                      </a:srgbClr>
                    </a:gs>
                  </a:gsLst>
                  <a:lin ang="5400000" scaled="0"/>
                </a:gradFill>
                <a:effectLst/>
                <a:uLnTx/>
                <a:uFillTx/>
                <a:latin typeface="Calibri" panose="020F0502020204030204" pitchFamily="34" charset="0"/>
                <a:ea typeface="Roboto Condensed Light"/>
                <a:cs typeface="Calibri" panose="020F0502020204030204" pitchFamily="34" charset="0"/>
              </a:rPr>
              <a:t>3- Organisez et facilitez l’exercice du droit des personnes </a:t>
            </a:r>
            <a:br>
              <a:rPr kumimoji="0" lang="fr-FR" altLang="ko-KR" sz="1200" b="0" i="0" u="none" strike="noStrike" kern="1200" cap="none" spc="0" normalizeH="0" baseline="0" noProof="0" dirty="0">
                <a:ln>
                  <a:noFill/>
                </a:ln>
                <a:gradFill>
                  <a:gsLst>
                    <a:gs pos="0">
                      <a:srgbClr val="000000">
                        <a:alpha val="70000"/>
                      </a:srgbClr>
                    </a:gs>
                    <a:gs pos="100000">
                      <a:srgbClr val="000000">
                        <a:alpha val="70000"/>
                      </a:srgbClr>
                    </a:gs>
                  </a:gsLst>
                  <a:lin ang="5400000" scaled="0"/>
                </a:gradFill>
                <a:effectLst/>
                <a:uLnTx/>
                <a:uFillTx/>
                <a:latin typeface="Calibri" panose="020F0502020204030204" pitchFamily="34" charset="0"/>
                <a:ea typeface="Roboto Condensed Light"/>
                <a:cs typeface="Calibri" panose="020F0502020204030204" pitchFamily="34" charset="0"/>
              </a:rPr>
            </a:br>
            <a:endParaRPr lang="fr-FR" dirty="0"/>
          </a:p>
        </p:txBody>
      </p:sp>
      <p:sp>
        <p:nvSpPr>
          <p:cNvPr id="5" name="Rectangle 4">
            <a:extLst>
              <a:ext uri="{FF2B5EF4-FFF2-40B4-BE49-F238E27FC236}">
                <a16:creationId xmlns:a16="http://schemas.microsoft.com/office/drawing/2014/main" id="{E31633B0-2420-E38B-8A9F-29F19CE31978}"/>
              </a:ext>
            </a:extLst>
          </p:cNvPr>
          <p:cNvSpPr/>
          <p:nvPr/>
        </p:nvSpPr>
        <p:spPr>
          <a:xfrm>
            <a:off x="674451" y="674451"/>
            <a:ext cx="440987" cy="132743"/>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2A856D23-6A29-7E20-5D73-DE19FAF8D2E3}"/>
              </a:ext>
            </a:extLst>
          </p:cNvPr>
          <p:cNvSpPr/>
          <p:nvPr/>
        </p:nvSpPr>
        <p:spPr>
          <a:xfrm>
            <a:off x="720725" y="4837889"/>
            <a:ext cx="907037" cy="207524"/>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471FC1B9-4210-1DDC-61B3-B7D17405183A}"/>
              </a:ext>
            </a:extLst>
          </p:cNvPr>
          <p:cNvSpPr/>
          <p:nvPr/>
        </p:nvSpPr>
        <p:spPr>
          <a:xfrm>
            <a:off x="7127132" y="4837889"/>
            <a:ext cx="1367479" cy="207524"/>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917346F6-C118-AEB1-7F54-24C1F2028CF2}"/>
              </a:ext>
            </a:extLst>
          </p:cNvPr>
          <p:cNvSpPr txBox="1"/>
          <p:nvPr/>
        </p:nvSpPr>
        <p:spPr>
          <a:xfrm>
            <a:off x="124097" y="973883"/>
            <a:ext cx="8732520" cy="553998"/>
          </a:xfrm>
          <a:prstGeom prst="rect">
            <a:avLst/>
          </a:prstGeom>
          <a:noFill/>
        </p:spPr>
        <p:txBody>
          <a:bodyPr wrap="square" rtlCol="0">
            <a:spAutoFit/>
          </a:bodyPr>
          <a:lstStyle/>
          <a:p>
            <a:r>
              <a:rPr lang="fr-FR" sz="1000" dirty="0">
                <a:latin typeface="Calibri" panose="020F0502020204030204" pitchFamily="34" charset="0"/>
                <a:ea typeface="Calibri" panose="020F0502020204030204" pitchFamily="34" charset="0"/>
                <a:cs typeface="Calibri" panose="020F0502020204030204" pitchFamily="34" charset="0"/>
              </a:rPr>
              <a:t>Les personnes concernées par des traitements de données personnelles disposent de droits leur permettant de garder la maîtrise des informations les concernant. Le responsable de fichier doit expliquer aux personnes concernées la procédure (où, comment et à qui s'adresser ?) permettant de les exercer concrètement. </a:t>
            </a:r>
          </a:p>
          <a:p>
            <a:r>
              <a:rPr lang="fr-FR" sz="1000" dirty="0">
                <a:latin typeface="Calibri" panose="020F0502020204030204" pitchFamily="34" charset="0"/>
                <a:ea typeface="Calibri" panose="020F0502020204030204" pitchFamily="34" charset="0"/>
                <a:cs typeface="Calibri" panose="020F0502020204030204" pitchFamily="34" charset="0"/>
              </a:rPr>
              <a:t>Le responsable du fichier dispose d’un délai d'un mois pour répondre aux demandes.</a:t>
            </a:r>
          </a:p>
        </p:txBody>
      </p:sp>
      <p:sp>
        <p:nvSpPr>
          <p:cNvPr id="10" name="ZoneTexte 9">
            <a:extLst>
              <a:ext uri="{FF2B5EF4-FFF2-40B4-BE49-F238E27FC236}">
                <a16:creationId xmlns:a16="http://schemas.microsoft.com/office/drawing/2014/main" id="{A91FA887-1143-BCD9-0218-E495CE93E377}"/>
              </a:ext>
            </a:extLst>
          </p:cNvPr>
          <p:cNvSpPr txBox="1"/>
          <p:nvPr/>
        </p:nvSpPr>
        <p:spPr>
          <a:xfrm>
            <a:off x="160020" y="1694097"/>
            <a:ext cx="8660674" cy="3016210"/>
          </a:xfrm>
          <a:prstGeom prst="rect">
            <a:avLst/>
          </a:prstGeom>
          <a:noFill/>
        </p:spPr>
        <p:txBody>
          <a:bodyPr wrap="square" rtlCol="0">
            <a:spAutoFit/>
          </a:bodyPr>
          <a:lstStyle/>
          <a:p>
            <a:r>
              <a:rPr lang="fr-FR" sz="1100" u="sng" dirty="0">
                <a:solidFill>
                  <a:srgbClr val="0070C0"/>
                </a:solidFill>
                <a:latin typeface="Calibri" panose="020F0502020204030204" pitchFamily="34" charset="0"/>
                <a:ea typeface="Calibri" panose="020F0502020204030204" pitchFamily="34" charset="0"/>
                <a:cs typeface="Calibri" panose="020F0502020204030204" pitchFamily="34" charset="0"/>
              </a:rPr>
              <a:t>Le recueil du consentement </a:t>
            </a:r>
          </a:p>
          <a:p>
            <a:endParaRPr lang="fr-FR" sz="1000" dirty="0">
              <a:latin typeface="Calibri" panose="020F0502020204030204" pitchFamily="34" charset="0"/>
              <a:ea typeface="Calibri" panose="020F0502020204030204" pitchFamily="34" charset="0"/>
              <a:cs typeface="Calibri" panose="020F0502020204030204" pitchFamily="34" charset="0"/>
            </a:endParaRPr>
          </a:p>
          <a:p>
            <a:r>
              <a:rPr lang="fr-FR" sz="1000" dirty="0">
                <a:latin typeface="Calibri" panose="020F0502020204030204" pitchFamily="34" charset="0"/>
                <a:ea typeface="Calibri" panose="020F0502020204030204" pitchFamily="34" charset="0"/>
                <a:cs typeface="Calibri" panose="020F0502020204030204" pitchFamily="34" charset="0"/>
              </a:rPr>
              <a:t>Le consentement est une démarche active de l’utilisateur, explicite et de préférence écrite, qui doit être libre, spécifique, et informée. Dans un formulaire en ligne, </a:t>
            </a:r>
          </a:p>
          <a:p>
            <a:r>
              <a:rPr lang="fr-FR" sz="1000" dirty="0">
                <a:latin typeface="Calibri" panose="020F0502020204030204" pitchFamily="34" charset="0"/>
                <a:ea typeface="Calibri" panose="020F0502020204030204" pitchFamily="34" charset="0"/>
                <a:cs typeface="Calibri" panose="020F0502020204030204" pitchFamily="34" charset="0"/>
              </a:rPr>
              <a:t>il peut se matérialiser, par exemple, par une case à cocher non cochée par défaut. </a:t>
            </a:r>
          </a:p>
          <a:p>
            <a:r>
              <a:rPr lang="fr-FR" sz="1000" dirty="0">
                <a:latin typeface="Calibri" panose="020F0502020204030204" pitchFamily="34" charset="0"/>
                <a:ea typeface="Calibri" panose="020F0502020204030204" pitchFamily="34" charset="0"/>
                <a:cs typeface="Calibri" panose="020F0502020204030204" pitchFamily="34" charset="0"/>
              </a:rPr>
              <a:t>Le consentement est "</a:t>
            </a:r>
            <a:r>
              <a:rPr lang="fr-FR" sz="1000" i="1" dirty="0">
                <a:latin typeface="Calibri" panose="020F0502020204030204" pitchFamily="34" charset="0"/>
                <a:ea typeface="Calibri" panose="020F0502020204030204" pitchFamily="34" charset="0"/>
                <a:cs typeface="Calibri" panose="020F0502020204030204" pitchFamily="34" charset="0"/>
              </a:rPr>
              <a:t>préalable</a:t>
            </a:r>
            <a:r>
              <a:rPr lang="fr-FR" sz="1000" dirty="0">
                <a:latin typeface="Calibri" panose="020F0502020204030204" pitchFamily="34" charset="0"/>
                <a:ea typeface="Calibri" panose="020F0502020204030204" pitchFamily="34" charset="0"/>
                <a:cs typeface="Calibri" panose="020F0502020204030204" pitchFamily="34" charset="0"/>
              </a:rPr>
              <a:t>" à la collecte des données. </a:t>
            </a:r>
          </a:p>
          <a:p>
            <a:r>
              <a:rPr lang="fr-FR" sz="1000" dirty="0">
                <a:latin typeface="Calibri" panose="020F0502020204030204" pitchFamily="34" charset="0"/>
                <a:ea typeface="Calibri" panose="020F0502020204030204" pitchFamily="34" charset="0"/>
                <a:cs typeface="Calibri" panose="020F0502020204030204" pitchFamily="34" charset="0"/>
              </a:rPr>
              <a:t>Le consentement préalable de la personne concernée est notamment requis en cas :</a:t>
            </a:r>
          </a:p>
          <a:p>
            <a:pPr marL="628650" lvl="1" indent="-171450">
              <a:buFont typeface="Wingdings" panose="05000000000000000000" pitchFamily="2" charset="2"/>
              <a:buChar char="v"/>
            </a:pPr>
            <a:r>
              <a:rPr lang="fr-FR" sz="1000" dirty="0">
                <a:latin typeface="Calibri" panose="020F0502020204030204" pitchFamily="34" charset="0"/>
                <a:ea typeface="Calibri" panose="020F0502020204030204" pitchFamily="34" charset="0"/>
                <a:cs typeface="Calibri" panose="020F0502020204030204" pitchFamily="34" charset="0"/>
              </a:rPr>
              <a:t>de collecte de données sensibles ;</a:t>
            </a:r>
          </a:p>
          <a:p>
            <a:pPr marL="628650" lvl="1" indent="-171450">
              <a:buFont typeface="Wingdings" panose="05000000000000000000" pitchFamily="2" charset="2"/>
              <a:buChar char="v"/>
            </a:pPr>
            <a:r>
              <a:rPr lang="fr-FR" sz="1000" dirty="0">
                <a:latin typeface="Calibri" panose="020F0502020204030204" pitchFamily="34" charset="0"/>
                <a:ea typeface="Calibri" panose="020F0502020204030204" pitchFamily="34" charset="0"/>
                <a:cs typeface="Calibri" panose="020F0502020204030204" pitchFamily="34" charset="0"/>
              </a:rPr>
              <a:t>de réutilisation des données à d’autres fins ;</a:t>
            </a:r>
          </a:p>
          <a:p>
            <a:pPr marL="628650" lvl="1" indent="-171450">
              <a:buFont typeface="Wingdings" panose="05000000000000000000" pitchFamily="2" charset="2"/>
              <a:buChar char="v"/>
            </a:pPr>
            <a:r>
              <a:rPr lang="fr-FR" sz="1000" dirty="0">
                <a:latin typeface="Calibri" panose="020F0502020204030204" pitchFamily="34" charset="0"/>
                <a:ea typeface="Calibri" panose="020F0502020204030204" pitchFamily="34" charset="0"/>
                <a:cs typeface="Calibri" panose="020F0502020204030204" pitchFamily="34" charset="0"/>
              </a:rPr>
              <a:t>d'utilisation de cookies pour certaines finalités ;  </a:t>
            </a:r>
          </a:p>
          <a:p>
            <a:pPr marL="171450" indent="-171450">
              <a:buFont typeface="Wingdings" panose="05000000000000000000" pitchFamily="2" charset="2"/>
              <a:buChar char="v"/>
            </a:pPr>
            <a:endParaRPr lang="fr-FR" sz="1000" dirty="0">
              <a:latin typeface="Calibri" panose="020F0502020204030204" pitchFamily="34" charset="0"/>
              <a:ea typeface="Calibri" panose="020F0502020204030204" pitchFamily="34" charset="0"/>
              <a:cs typeface="Calibri" panose="020F0502020204030204" pitchFamily="34" charset="0"/>
            </a:endParaRPr>
          </a:p>
          <a:p>
            <a:r>
              <a:rPr lang="fr-FR" sz="1100" u="sng" dirty="0">
                <a:solidFill>
                  <a:srgbClr val="0070C0"/>
                </a:solidFill>
                <a:latin typeface="Calibri" panose="020F0502020204030204" pitchFamily="34" charset="0"/>
                <a:ea typeface="Calibri" panose="020F0502020204030204" pitchFamily="34" charset="0"/>
                <a:cs typeface="Calibri" panose="020F0502020204030204" pitchFamily="34" charset="0"/>
              </a:rPr>
              <a:t>Le droit à l’opposition </a:t>
            </a:r>
          </a:p>
          <a:p>
            <a:endParaRPr lang="fr-FR" sz="1000" dirty="0">
              <a:latin typeface="Calibri" panose="020F0502020204030204" pitchFamily="34" charset="0"/>
              <a:ea typeface="Calibri" panose="020F0502020204030204" pitchFamily="34" charset="0"/>
              <a:cs typeface="Calibri" panose="020F0502020204030204" pitchFamily="34" charset="0"/>
            </a:endParaRPr>
          </a:p>
          <a:p>
            <a:r>
              <a:rPr lang="fr-FR" sz="1000" dirty="0">
                <a:latin typeface="Calibri" panose="020F0502020204030204" pitchFamily="34" charset="0"/>
                <a:ea typeface="Calibri" panose="020F0502020204030204" pitchFamily="34" charset="0"/>
                <a:cs typeface="Calibri" panose="020F0502020204030204" pitchFamily="34" charset="0"/>
              </a:rPr>
              <a:t>Les personnes doivent pouvoir s’opposer à la réutilisation par le responsable du fichier de leurs coordonnées à des fins de sollicitations, notamment commerciales, </a:t>
            </a:r>
          </a:p>
          <a:p>
            <a:r>
              <a:rPr lang="fr-FR" sz="1000" dirty="0">
                <a:latin typeface="Calibri" panose="020F0502020204030204" pitchFamily="34" charset="0"/>
                <a:ea typeface="Calibri" panose="020F0502020204030204" pitchFamily="34" charset="0"/>
                <a:cs typeface="Calibri" panose="020F0502020204030204" pitchFamily="34" charset="0"/>
              </a:rPr>
              <a:t>lors d’une commande ou de la signature d’un contrat. Une case à cocher, non cochée par défaut, doit leur permettre d’exprimer leur choix directement sur le </a:t>
            </a:r>
          </a:p>
          <a:p>
            <a:r>
              <a:rPr lang="fr-FR" sz="1000" dirty="0">
                <a:latin typeface="Calibri" panose="020F0502020204030204" pitchFamily="34" charset="0"/>
                <a:ea typeface="Calibri" panose="020F0502020204030204" pitchFamily="34" charset="0"/>
                <a:cs typeface="Calibri" panose="020F0502020204030204" pitchFamily="34" charset="0"/>
              </a:rPr>
              <a:t>formulaire ou le bon de commande à remplir. La simple mention de l’existence de ce droit dans les conditions générales n’est pas suffisante.</a:t>
            </a:r>
          </a:p>
          <a:p>
            <a:r>
              <a:rPr lang="fr-FR" sz="1000" dirty="0">
                <a:latin typeface="Calibri" panose="020F0502020204030204" pitchFamily="34" charset="0"/>
                <a:ea typeface="Calibri" panose="020F0502020204030204" pitchFamily="34" charset="0"/>
                <a:cs typeface="Calibri" panose="020F0502020204030204" pitchFamily="34" charset="0"/>
              </a:rPr>
              <a:t>Toute personne a le droit de s’opposer, pour des motifs légitimes, au traitement de ses données, sauf si celui-ci répond à une obligation légale. </a:t>
            </a:r>
          </a:p>
          <a:p>
            <a:endParaRPr lang="fr-FR" sz="1000" dirty="0">
              <a:latin typeface="Calibri" panose="020F0502020204030204" pitchFamily="34" charset="0"/>
              <a:ea typeface="Calibri" panose="020F0502020204030204" pitchFamily="34" charset="0"/>
              <a:cs typeface="Calibri" panose="020F0502020204030204" pitchFamily="34" charset="0"/>
            </a:endParaRPr>
          </a:p>
          <a:p>
            <a:endParaRPr lang="fr-FR" dirty="0"/>
          </a:p>
        </p:txBody>
      </p:sp>
      <p:sp>
        <p:nvSpPr>
          <p:cNvPr id="2" name="Rectangle 1">
            <a:extLst>
              <a:ext uri="{FF2B5EF4-FFF2-40B4-BE49-F238E27FC236}">
                <a16:creationId xmlns:a16="http://schemas.microsoft.com/office/drawing/2014/main" id="{A7A24009-4360-3F87-61F6-011B34ED1280}"/>
              </a:ext>
            </a:extLst>
          </p:cNvPr>
          <p:cNvSpPr/>
          <p:nvPr/>
        </p:nvSpPr>
        <p:spPr>
          <a:xfrm>
            <a:off x="7778931" y="280851"/>
            <a:ext cx="715680" cy="261258"/>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CFBBBEF0-A8AC-133C-3610-4071C415FDB1}"/>
              </a:ext>
            </a:extLst>
          </p:cNvPr>
          <p:cNvPicPr>
            <a:picLocks noChangeAspect="1"/>
          </p:cNvPicPr>
          <p:nvPr/>
        </p:nvPicPr>
        <p:blipFill>
          <a:blip r:embed="rId2"/>
          <a:stretch>
            <a:fillRect/>
          </a:stretch>
        </p:blipFill>
        <p:spPr>
          <a:xfrm>
            <a:off x="8231230" y="62049"/>
            <a:ext cx="796828" cy="793568"/>
          </a:xfrm>
          <a:prstGeom prst="rect">
            <a:avLst/>
          </a:prstGeom>
        </p:spPr>
      </p:pic>
    </p:spTree>
    <p:extLst>
      <p:ext uri="{BB962C8B-B14F-4D97-AF65-F5344CB8AC3E}">
        <p14:creationId xmlns:p14="http://schemas.microsoft.com/office/powerpoint/2010/main" val="165377749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A883E12-67D8-E19A-970C-29A38F011280}"/>
              </a:ext>
            </a:extLst>
          </p:cNvPr>
          <p:cNvSpPr>
            <a:spLocks noGrp="1"/>
          </p:cNvSpPr>
          <p:nvPr>
            <p:ph type="title"/>
          </p:nvPr>
        </p:nvSpPr>
        <p:spPr/>
        <p:txBody>
          <a:bodyPr/>
          <a:lstStyle/>
          <a:p>
            <a:pPr algn="ctr"/>
            <a:r>
              <a:rPr kumimoji="0" lang="fr-FR" altLang="ko-KR" sz="1800" b="0" i="0" u="none" strike="noStrike" kern="1200" cap="none" spc="0" normalizeH="0" baseline="0" noProof="0" dirty="0">
                <a:ln>
                  <a:noFill/>
                </a:ln>
                <a:gradFill>
                  <a:gsLst>
                    <a:gs pos="0">
                      <a:srgbClr val="000000">
                        <a:alpha val="70000"/>
                      </a:srgbClr>
                    </a:gs>
                    <a:gs pos="100000">
                      <a:srgbClr val="000000">
                        <a:alpha val="70000"/>
                      </a:srgbClr>
                    </a:gs>
                  </a:gsLst>
                  <a:lin ang="5400000" scaled="0"/>
                </a:gradFill>
                <a:effectLst/>
                <a:uLnTx/>
                <a:uFillTx/>
                <a:latin typeface="Calibri" panose="020F0502020204030204" pitchFamily="34" charset="0"/>
                <a:ea typeface="Roboto Condensed Light"/>
                <a:cs typeface="Calibri" panose="020F0502020204030204" pitchFamily="34" charset="0"/>
              </a:rPr>
              <a:t>3- Organisez et facilitez l’exercice du droit des personnes</a:t>
            </a:r>
            <a:endParaRPr lang="fr-FR" dirty="0"/>
          </a:p>
        </p:txBody>
      </p:sp>
      <p:sp>
        <p:nvSpPr>
          <p:cNvPr id="4" name="ZoneTexte 3">
            <a:extLst>
              <a:ext uri="{FF2B5EF4-FFF2-40B4-BE49-F238E27FC236}">
                <a16:creationId xmlns:a16="http://schemas.microsoft.com/office/drawing/2014/main" id="{77980566-2202-6244-E024-DD4A4195C4D9}"/>
              </a:ext>
            </a:extLst>
          </p:cNvPr>
          <p:cNvSpPr txBox="1"/>
          <p:nvPr/>
        </p:nvSpPr>
        <p:spPr>
          <a:xfrm>
            <a:off x="295214" y="1039333"/>
            <a:ext cx="7600315" cy="1646605"/>
          </a:xfrm>
          <a:prstGeom prst="rect">
            <a:avLst/>
          </a:prstGeom>
          <a:noFill/>
        </p:spPr>
        <p:txBody>
          <a:bodyPr wrap="square" rtlCol="0">
            <a:spAutoFit/>
          </a:bodyPr>
          <a:lstStyle/>
          <a:p>
            <a:r>
              <a:rPr lang="fr-FR" sz="1100" u="sng" dirty="0">
                <a:solidFill>
                  <a:srgbClr val="0070C0"/>
                </a:solidFill>
                <a:latin typeface="Calibri" panose="020F0502020204030204" pitchFamily="34" charset="0"/>
                <a:ea typeface="Calibri" panose="020F0502020204030204" pitchFamily="34" charset="0"/>
                <a:cs typeface="Calibri" panose="020F0502020204030204" pitchFamily="34" charset="0"/>
              </a:rPr>
              <a:t>Les droits d’accès et de rectification </a:t>
            </a:r>
          </a:p>
          <a:p>
            <a:endParaRPr lang="fr-FR" sz="1000" dirty="0">
              <a:latin typeface="Calibri" panose="020F0502020204030204" pitchFamily="34" charset="0"/>
              <a:ea typeface="Calibri" panose="020F0502020204030204" pitchFamily="34" charset="0"/>
              <a:cs typeface="Calibri" panose="020F0502020204030204" pitchFamily="34" charset="0"/>
            </a:endParaRPr>
          </a:p>
          <a:p>
            <a:r>
              <a:rPr lang="fr-FR" sz="1000" dirty="0">
                <a:latin typeface="Calibri" panose="020F0502020204030204" pitchFamily="34" charset="0"/>
                <a:ea typeface="Calibri" panose="020F0502020204030204" pitchFamily="34" charset="0"/>
                <a:cs typeface="Calibri" panose="020F0502020204030204" pitchFamily="34" charset="0"/>
              </a:rPr>
              <a:t>Toute personne peut :</a:t>
            </a:r>
          </a:p>
          <a:p>
            <a:endParaRPr lang="fr-FR" sz="10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fr-FR" sz="1000" dirty="0">
                <a:latin typeface="Calibri" panose="020F0502020204030204" pitchFamily="34" charset="0"/>
                <a:ea typeface="Calibri" panose="020F0502020204030204" pitchFamily="34" charset="0"/>
                <a:cs typeface="Calibri" panose="020F0502020204030204" pitchFamily="34" charset="0"/>
              </a:rPr>
              <a:t>accéder à l’ensemble des informations la concernant ;</a:t>
            </a:r>
          </a:p>
          <a:p>
            <a:pPr marL="171450" indent="-171450">
              <a:buFont typeface="Wingdings" panose="05000000000000000000" pitchFamily="2" charset="2"/>
              <a:buChar char="§"/>
            </a:pPr>
            <a:r>
              <a:rPr lang="fr-FR" sz="1000" dirty="0">
                <a:latin typeface="Calibri" panose="020F0502020204030204" pitchFamily="34" charset="0"/>
                <a:ea typeface="Calibri" panose="020F0502020204030204" pitchFamily="34" charset="0"/>
                <a:cs typeface="Calibri" panose="020F0502020204030204" pitchFamily="34" charset="0"/>
              </a:rPr>
              <a:t>connaître l’origine des informations le concernant ;</a:t>
            </a:r>
          </a:p>
          <a:p>
            <a:pPr marL="171450" indent="-171450">
              <a:buFont typeface="Wingdings" panose="05000000000000000000" pitchFamily="2" charset="2"/>
              <a:buChar char="§"/>
            </a:pPr>
            <a:r>
              <a:rPr lang="fr-FR" sz="1000" dirty="0">
                <a:latin typeface="Calibri" panose="020F0502020204030204" pitchFamily="34" charset="0"/>
                <a:ea typeface="Calibri" panose="020F0502020204030204" pitchFamily="34" charset="0"/>
                <a:cs typeface="Calibri" panose="020F0502020204030204" pitchFamily="34" charset="0"/>
              </a:rPr>
              <a:t>accéder aux informations sur lesquelles le responsable du fichier s’est fondé pour prendre une décision le concernant </a:t>
            </a:r>
          </a:p>
          <a:p>
            <a:r>
              <a:rPr lang="fr-FR" sz="1000" dirty="0">
                <a:latin typeface="Calibri" panose="020F0502020204030204" pitchFamily="34" charset="0"/>
                <a:ea typeface="Calibri" panose="020F0502020204030204" pitchFamily="34" charset="0"/>
                <a:cs typeface="Calibri" panose="020F0502020204030204" pitchFamily="34" charset="0"/>
              </a:rPr>
              <a:t>(par exemple, les éléments qui auraient servi pour ne pas vous accorder une promotion :</a:t>
            </a:r>
          </a:p>
          <a:p>
            <a:pPr marL="628650" lvl="1" indent="-171450">
              <a:buFont typeface="Courier New" panose="02070309020205020404" pitchFamily="49" charset="0"/>
              <a:buChar char="o"/>
            </a:pPr>
            <a:r>
              <a:rPr lang="fr-FR" sz="1000" dirty="0">
                <a:latin typeface="Calibri" panose="020F0502020204030204" pitchFamily="34" charset="0"/>
                <a:ea typeface="Calibri" panose="020F0502020204030204" pitchFamily="34" charset="0"/>
                <a:cs typeface="Calibri" panose="020F0502020204030204" pitchFamily="34" charset="0"/>
              </a:rPr>
              <a:t>en obtenir la copie (des frais n’excédant pas le coût de la reproduction peuvent être demandés) ;</a:t>
            </a:r>
          </a:p>
          <a:p>
            <a:pPr marL="628650" lvl="1" indent="-171450">
              <a:buFont typeface="Courier New" panose="02070309020205020404" pitchFamily="49" charset="0"/>
              <a:buChar char="o"/>
            </a:pPr>
            <a:r>
              <a:rPr lang="fr-FR" sz="1000" dirty="0">
                <a:latin typeface="Calibri" panose="020F0502020204030204" pitchFamily="34" charset="0"/>
                <a:ea typeface="Calibri" panose="020F0502020204030204" pitchFamily="34" charset="0"/>
                <a:cs typeface="Calibri" panose="020F0502020204030204" pitchFamily="34" charset="0"/>
              </a:rPr>
              <a:t>exiger que ses données soient, selon les cas, rectifiées, complétées, mises à jour ou supprimées.</a:t>
            </a:r>
          </a:p>
        </p:txBody>
      </p:sp>
      <p:sp>
        <p:nvSpPr>
          <p:cNvPr id="6" name="ZoneTexte 5">
            <a:extLst>
              <a:ext uri="{FF2B5EF4-FFF2-40B4-BE49-F238E27FC236}">
                <a16:creationId xmlns:a16="http://schemas.microsoft.com/office/drawing/2014/main" id="{12E32E74-3937-3300-C8B7-74D81E8B0179}"/>
              </a:ext>
            </a:extLst>
          </p:cNvPr>
          <p:cNvSpPr txBox="1"/>
          <p:nvPr/>
        </p:nvSpPr>
        <p:spPr>
          <a:xfrm>
            <a:off x="295214" y="2753352"/>
            <a:ext cx="8553572" cy="1015663"/>
          </a:xfrm>
          <a:prstGeom prst="rect">
            <a:avLst/>
          </a:prstGeom>
          <a:noFill/>
        </p:spPr>
        <p:txBody>
          <a:bodyPr wrap="square" rtlCol="0">
            <a:spAutoFit/>
          </a:bodyPr>
          <a:lstStyle/>
          <a:p>
            <a:r>
              <a:rPr lang="fr-FR" sz="1000" dirty="0">
                <a:latin typeface="Calibri" panose="020F0502020204030204" pitchFamily="34" charset="0"/>
                <a:ea typeface="Calibri" panose="020F0502020204030204" pitchFamily="34" charset="0"/>
                <a:cs typeface="Calibri" panose="020F0502020204030204" pitchFamily="34" charset="0"/>
              </a:rPr>
              <a:t>Le responsable du fichier dispose d’un délai de réponse maximal d'un mois à compter de la date de réception de la demande. Si la demande exercée sur place ne peut être satisfaite immédiatement, un avis de réception daté et signé doit être remis au demandeur. Si la demande est incomplète, le responsable du fichier est en droit de demander des compléments : le délai est alors suspendu et court à nouveau une fois ces éléments fournis. </a:t>
            </a:r>
          </a:p>
          <a:p>
            <a:r>
              <a:rPr lang="fr-FR" sz="1000" dirty="0">
                <a:latin typeface="Calibri" panose="020F0502020204030204" pitchFamily="34" charset="0"/>
                <a:ea typeface="Calibri" panose="020F0502020204030204" pitchFamily="34" charset="0"/>
                <a:cs typeface="Calibri" panose="020F0502020204030204" pitchFamily="34" charset="0"/>
              </a:rPr>
              <a:t>Lorsque le responsable de fichier ne dispose d’aucune donnée sur la personne qui exerce son droit d’accès (par exemple, les données ont été supprimées ou </a:t>
            </a:r>
          </a:p>
          <a:p>
            <a:r>
              <a:rPr lang="fr-FR" sz="1000" dirty="0">
                <a:latin typeface="Calibri" panose="020F0502020204030204" pitchFamily="34" charset="0"/>
                <a:ea typeface="Calibri" panose="020F0502020204030204" pitchFamily="34" charset="0"/>
                <a:cs typeface="Calibri" panose="020F0502020204030204" pitchFamily="34" charset="0"/>
              </a:rPr>
              <a:t>l’organisme ne dispose d’aucune donnée sur la personne), il doit néanmoins répondre au demandeur dans le délai d'un mois.</a:t>
            </a:r>
          </a:p>
          <a:p>
            <a:r>
              <a:rPr lang="fr-FR" sz="1000" dirty="0">
                <a:latin typeface="Calibri" panose="020F0502020204030204" pitchFamily="34" charset="0"/>
                <a:ea typeface="Calibri" panose="020F0502020204030204" pitchFamily="34" charset="0"/>
                <a:cs typeface="Calibri" panose="020F0502020204030204" pitchFamily="34" charset="0"/>
              </a:rPr>
              <a:t>Le droit d’accès doit s’exercer dans le respect du droit des tiers : un salarié d’une entreprise ne peut obtenir des données relatives à un autre salarié. </a:t>
            </a:r>
          </a:p>
        </p:txBody>
      </p:sp>
      <p:pic>
        <p:nvPicPr>
          <p:cNvPr id="3076" name="Picture 4" descr="Les droits des personnes sur leurs données | CNIL">
            <a:extLst>
              <a:ext uri="{FF2B5EF4-FFF2-40B4-BE49-F238E27FC236}">
                <a16:creationId xmlns:a16="http://schemas.microsoft.com/office/drawing/2014/main" id="{DE8300DB-7043-9C6B-F8BA-4BE63EE60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319" y="3846739"/>
            <a:ext cx="4467225" cy="10191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BBBC11C-E824-12BF-9E87-C4368DCB262A}"/>
              </a:ext>
            </a:extLst>
          </p:cNvPr>
          <p:cNvSpPr/>
          <p:nvPr/>
        </p:nvSpPr>
        <p:spPr>
          <a:xfrm>
            <a:off x="720725" y="4865914"/>
            <a:ext cx="951321" cy="182880"/>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2B97150C-14B3-C432-6AAA-9F83E4F92DCD}"/>
              </a:ext>
            </a:extLst>
          </p:cNvPr>
          <p:cNvSpPr/>
          <p:nvPr/>
        </p:nvSpPr>
        <p:spPr>
          <a:xfrm>
            <a:off x="7099663" y="4865914"/>
            <a:ext cx="1443446" cy="182880"/>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366837B6-35A3-555F-F283-B30558AAC92F}"/>
              </a:ext>
            </a:extLst>
          </p:cNvPr>
          <p:cNvSpPr/>
          <p:nvPr/>
        </p:nvSpPr>
        <p:spPr>
          <a:xfrm>
            <a:off x="720725" y="639392"/>
            <a:ext cx="365555" cy="167802"/>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D240D433-E46A-890B-D8BF-D16DC284D2C6}"/>
              </a:ext>
            </a:extLst>
          </p:cNvPr>
          <p:cNvSpPr/>
          <p:nvPr/>
        </p:nvSpPr>
        <p:spPr>
          <a:xfrm>
            <a:off x="7759337" y="293914"/>
            <a:ext cx="724989" cy="241663"/>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29DF94B2-6390-3B06-ABBF-055421589BF7}"/>
              </a:ext>
            </a:extLst>
          </p:cNvPr>
          <p:cNvPicPr>
            <a:picLocks noChangeAspect="1"/>
          </p:cNvPicPr>
          <p:nvPr/>
        </p:nvPicPr>
        <p:blipFill>
          <a:blip r:embed="rId3"/>
          <a:stretch>
            <a:fillRect/>
          </a:stretch>
        </p:blipFill>
        <p:spPr>
          <a:xfrm>
            <a:off x="8231230" y="62049"/>
            <a:ext cx="796828" cy="793568"/>
          </a:xfrm>
          <a:prstGeom prst="rect">
            <a:avLst/>
          </a:prstGeom>
        </p:spPr>
      </p:pic>
    </p:spTree>
    <p:extLst>
      <p:ext uri="{BB962C8B-B14F-4D97-AF65-F5344CB8AC3E}">
        <p14:creationId xmlns:p14="http://schemas.microsoft.com/office/powerpoint/2010/main" val="250944592"/>
      </p:ext>
    </p:extLst>
  </p:cSld>
  <p:clrMapOvr>
    <a:masterClrMapping/>
  </p:clrMapOvr>
  <p:transition spd="med">
    <p:fade/>
  </p:transition>
</p:sld>
</file>

<file path=ppt/theme/theme1.xml><?xml version="1.0" encoding="utf-8"?>
<a:theme xmlns:a="http://schemas.openxmlformats.org/drawingml/2006/main" name="Awesome Slides">
  <a:themeElements>
    <a:clrScheme name="AS_09_Light">
      <a:dk1>
        <a:srgbClr val="000000"/>
      </a:dk1>
      <a:lt1>
        <a:srgbClr val="FFFFFF"/>
      </a:lt1>
      <a:dk2>
        <a:srgbClr val="2F3540"/>
      </a:dk2>
      <a:lt2>
        <a:srgbClr val="FFFFFF"/>
      </a:lt2>
      <a:accent1>
        <a:srgbClr val="BFA868"/>
      </a:accent1>
      <a:accent2>
        <a:srgbClr val="BFA868"/>
      </a:accent2>
      <a:accent3>
        <a:srgbClr val="FFFFFF"/>
      </a:accent3>
      <a:accent4>
        <a:srgbClr val="000000"/>
      </a:accent4>
      <a:accent5>
        <a:srgbClr val="282D38"/>
      </a:accent5>
      <a:accent6>
        <a:srgbClr val="FFFFFF"/>
      </a:accent6>
      <a:hlink>
        <a:srgbClr val="FFFFFF"/>
      </a:hlink>
      <a:folHlink>
        <a:srgbClr val="BFA868"/>
      </a:folHlink>
    </a:clrScheme>
    <a:fontScheme name="Awesome_Slides">
      <a:majorFont>
        <a:latin typeface="Roboto Condensed Regular"/>
        <a:ea typeface="Roboto Condensed Regular"/>
        <a:cs typeface=""/>
      </a:majorFont>
      <a:minorFont>
        <a:latin typeface="Roboto Condensed Light"/>
        <a:ea typeface="Roboto Condensed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15080</TotalTime>
  <Words>3111</Words>
  <Application>Microsoft Office PowerPoint</Application>
  <PresentationFormat>Affichage à l'écran (16:9)</PresentationFormat>
  <Paragraphs>283</Paragraphs>
  <Slides>15</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15</vt:i4>
      </vt:variant>
    </vt:vector>
  </HeadingPairs>
  <TitlesOfParts>
    <vt:vector size="26" baseType="lpstr">
      <vt:lpstr>맑은 고딕</vt:lpstr>
      <vt:lpstr>Arial</vt:lpstr>
      <vt:lpstr>Bebas Neue</vt:lpstr>
      <vt:lpstr>Calibri</vt:lpstr>
      <vt:lpstr>Courier New</vt:lpstr>
      <vt:lpstr>Roboto Condensed Light</vt:lpstr>
      <vt:lpstr>Roboto Condensed Regular</vt:lpstr>
      <vt:lpstr>Symbol</vt:lpstr>
      <vt:lpstr>Times New Roman</vt:lpstr>
      <vt:lpstr>Wingdings</vt:lpstr>
      <vt:lpstr>Awesome Slides</vt:lpstr>
      <vt:lpstr>Présentation PowerPoint</vt:lpstr>
      <vt:lpstr>Qu’est que le RGPD ? </vt:lpstr>
      <vt:lpstr>Qu’est ce qu’un traitement de données personnelles ? </vt:lpstr>
      <vt:lpstr>Les principes du RGPD</vt:lpstr>
      <vt:lpstr>1- Ne collectez que les données vraiment nécessaires pour atteindre l’objectif  </vt:lpstr>
      <vt:lpstr>2- Soyez transparent </vt:lpstr>
      <vt:lpstr>2- Soyez transparent</vt:lpstr>
      <vt:lpstr>3- Organisez et facilitez l’exercice du droit des personnes  </vt:lpstr>
      <vt:lpstr>3- Organisez et facilitez l’exercice du droit des personnes</vt:lpstr>
      <vt:lpstr>4- Privacy by Design / Default </vt:lpstr>
      <vt:lpstr>5- Les bases juridiques </vt:lpstr>
      <vt:lpstr>5- Les bases juridiques</vt:lpstr>
      <vt:lpstr>Sécurité de traitement</vt:lpstr>
      <vt:lpstr>Plan d’action</vt:lpstr>
      <vt:lpstr>Registre des traitements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lunik</dc:creator>
  <cp:lastModifiedBy>Théa ANTOINE</cp:lastModifiedBy>
  <cp:revision>1114</cp:revision>
  <dcterms:created xsi:type="dcterms:W3CDTF">2014-02-18T01:25:30Z</dcterms:created>
  <dcterms:modified xsi:type="dcterms:W3CDTF">2026-04-09T10:12:01Z</dcterms:modified>
</cp:coreProperties>
</file>